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12"/>
  </p:notesMasterIdLst>
  <p:sldIdLst>
    <p:sldId id="261" r:id="rId2"/>
    <p:sldId id="262" r:id="rId3"/>
    <p:sldId id="263" r:id="rId4"/>
    <p:sldId id="270" r:id="rId5"/>
    <p:sldId id="271" r:id="rId6"/>
    <p:sldId id="273" r:id="rId7"/>
    <p:sldId id="268" r:id="rId8"/>
    <p:sldId id="276" r:id="rId9"/>
    <p:sldId id="274" r:id="rId10"/>
    <p:sldId id="260" r:id="rId11"/>
  </p:sldIdLst>
  <p:sldSz cx="12192000" cy="6858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Myriad Pro" panose="020B0503030403020204" pitchFamily="34" charset="0"/>
      <p:regular r:id="rId17"/>
      <p:bold r:id="rId18"/>
      <p:italic r:id="rId19"/>
      <p:boldItalic r:id="rId20"/>
    </p:embeddedFont>
    <p:embeddedFont>
      <p:font typeface="Myriad Pro Light" panose="020B0403030403020204" pitchFamily="34" charset="0"/>
      <p:regular r:id="rId21"/>
      <p:bold r:id="rId22"/>
      <p:italic r:id="rId23"/>
      <p:boldItalic r:id="rId24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  <a:srgbClr val="1E559D"/>
    <a:srgbClr val="E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343" autoAdjust="0"/>
    <p:restoredTop sz="96578" autoAdjust="0"/>
  </p:normalViewPr>
  <p:slideViewPr>
    <p:cSldViewPr snapToGrid="0">
      <p:cViewPr varScale="1">
        <p:scale>
          <a:sx n="125" d="100"/>
          <a:sy n="125" d="100"/>
        </p:scale>
        <p:origin x="330" y="90"/>
      </p:cViewPr>
      <p:guideLst/>
    </p:cSldViewPr>
  </p:slideViewPr>
  <p:outlineViewPr>
    <p:cViewPr>
      <p:scale>
        <a:sx n="33" d="100"/>
        <a:sy n="33" d="100"/>
      </p:scale>
      <p:origin x="0" y="-1872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21.07.2023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02158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5562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97475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23303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15710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.</a:t>
            </a:r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9347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.</a:t>
            </a:r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2DA315-1DC6-442A-A77D-F7795D65838E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0576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 advTm="4719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 advTm="4719"/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 advTm="4719"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 advTm="4719"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 advTm="4719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 advTm="4719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 advTm="4719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 advTm="4719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 advTm="4719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 advTm="4719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P00/00X 00/00/2024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 advTm="4719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/>
              <a:t>P00/00X 00/00/2024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 advTm="4719"/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4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5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8.xml"/><Relationship Id="rId5" Type="http://schemas.openxmlformats.org/officeDocument/2006/relationships/image" Target="../media/image12.png"/><Relationship Id="rId4" Type="http://schemas.openxmlformats.org/officeDocument/2006/relationships/hyperlink" Target="https://www.dataapex.com/version_history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Clarity 9.0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noProof="0" dirty="0"/>
              <a:t>What‘s new</a:t>
            </a:r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p:transition advTm="6507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56816" y="1317752"/>
            <a:ext cx="9921834" cy="3490356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noProof="0" dirty="0"/>
              <a:t>Improvements of the </a:t>
            </a:r>
            <a:r>
              <a:rPr lang="en-US" b="1" noProof="0" dirty="0"/>
              <a:t>Integration Algorithm </a:t>
            </a:r>
            <a:r>
              <a:rPr lang="en-US" noProof="0" dirty="0"/>
              <a:t>– new algorithm </a:t>
            </a:r>
            <a:r>
              <a:rPr lang="en-US" b="1" noProof="0" dirty="0"/>
              <a:t>Wave</a:t>
            </a:r>
            <a:r>
              <a:rPr lang="en-US" noProof="0" dirty="0"/>
              <a:t> based on previous Experimental</a:t>
            </a:r>
          </a:p>
          <a:p>
            <a:pPr>
              <a:spcAft>
                <a:spcPts val="600"/>
              </a:spcAft>
            </a:pPr>
            <a:r>
              <a:rPr lang="en-US" noProof="0" dirty="0"/>
              <a:t>Batch dialog redesign, </a:t>
            </a:r>
            <a:r>
              <a:rPr lang="en-US" b="1" noProof="0" dirty="0"/>
              <a:t>improved handling of calibration </a:t>
            </a:r>
            <a:r>
              <a:rPr lang="en-US" noProof="0" dirty="0"/>
              <a:t>during reprocessing</a:t>
            </a:r>
          </a:p>
          <a:p>
            <a:pPr>
              <a:spcAft>
                <a:spcPts val="600"/>
              </a:spcAft>
            </a:pPr>
            <a:r>
              <a:rPr lang="en-US" noProof="0" dirty="0"/>
              <a:t>Improvements in </a:t>
            </a:r>
            <a:r>
              <a:rPr lang="en-US" b="1" noProof="0" dirty="0"/>
              <a:t>Audit Trail</a:t>
            </a:r>
          </a:p>
          <a:p>
            <a:pPr>
              <a:spcAft>
                <a:spcPts val="600"/>
              </a:spcAft>
            </a:pPr>
            <a:r>
              <a:rPr lang="en-US" noProof="0" dirty="0"/>
              <a:t>Clarity </a:t>
            </a:r>
            <a:r>
              <a:rPr lang="en-US" b="1" noProof="0" dirty="0"/>
              <a:t>design </a:t>
            </a:r>
            <a:r>
              <a:rPr lang="en-US" noProof="0" dirty="0"/>
              <a:t>adjusted to the </a:t>
            </a:r>
            <a:r>
              <a:rPr lang="en-US" b="1" noProof="0" dirty="0"/>
              <a:t>Windows 11 </a:t>
            </a:r>
            <a:r>
              <a:rPr lang="en-US" noProof="0" dirty="0"/>
              <a:t>environment</a:t>
            </a:r>
            <a:endParaRPr lang="en-US" b="1" noProof="0" dirty="0"/>
          </a:p>
          <a:p>
            <a:pPr>
              <a:spcAft>
                <a:spcPts val="600"/>
              </a:spcAft>
            </a:pPr>
            <a:r>
              <a:rPr lang="en-US" noProof="0" dirty="0"/>
              <a:t>A new option </a:t>
            </a:r>
            <a:r>
              <a:rPr lang="en-US" b="1" noProof="0" dirty="0"/>
              <a:t>Move down after Enter </a:t>
            </a:r>
            <a:r>
              <a:rPr lang="en-US" noProof="0" dirty="0"/>
              <a:t>in Sequence Table to support </a:t>
            </a:r>
            <a:r>
              <a:rPr lang="en-US" b="1" noProof="0" dirty="0"/>
              <a:t>barcode readers </a:t>
            </a:r>
          </a:p>
          <a:p>
            <a:pPr>
              <a:spcAft>
                <a:spcPts val="600"/>
              </a:spcAft>
            </a:pPr>
            <a:r>
              <a:rPr lang="en-US" noProof="0" dirty="0"/>
              <a:t>Updated SW upgrade policy including </a:t>
            </a:r>
            <a:r>
              <a:rPr lang="en-US" b="1" noProof="0" dirty="0"/>
              <a:t>paid upgrades </a:t>
            </a:r>
            <a:r>
              <a:rPr lang="en-US" noProof="0" dirty="0"/>
              <a:t>of major versions</a:t>
            </a:r>
          </a:p>
          <a:p>
            <a:pPr>
              <a:spcAft>
                <a:spcPts val="600"/>
              </a:spcAft>
            </a:pPr>
            <a:r>
              <a:rPr lang="en-US" noProof="0" dirty="0"/>
              <a:t>New and updated control modules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What Is new in Clarity 9.0?</a:t>
            </a:r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OVERVIEW</a:t>
            </a:r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P060/90A 19/07/2023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37007"/>
    </mc:Choice>
    <mc:Fallback>
      <p:transition advTm="370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1DE035CF-E4C3-C6F3-1746-C1D33F1D79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80" y="1100989"/>
            <a:ext cx="6372291" cy="5220106"/>
          </a:xfrm>
          <a:prstGeom prst="rect">
            <a:avLst/>
          </a:prstGeom>
        </p:spPr>
      </p:pic>
      <p:sp>
        <p:nvSpPr>
          <p:cNvPr id="9" name="Zástupný text 8">
            <a:extLst>
              <a:ext uri="{FF2B5EF4-FFF2-40B4-BE49-F238E27FC236}">
                <a16:creationId xmlns:a16="http://schemas.microsoft.com/office/drawing/2014/main" id="{4CAD5C09-25F2-47D7-86F1-8FBA6EACFE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074568" y="2461295"/>
            <a:ext cx="4740945" cy="825524"/>
          </a:xfrm>
        </p:spPr>
        <p:txBody>
          <a:bodyPr/>
          <a:lstStyle/>
          <a:p>
            <a:r>
              <a:rPr lang="en-US" sz="1800" noProof="0" dirty="0"/>
              <a:t>Options regrouped to reflect the real workflow</a:t>
            </a:r>
            <a:endParaRPr lang="cs-CZ" sz="1800" noProof="0" dirty="0"/>
          </a:p>
          <a:p>
            <a:r>
              <a:rPr lang="en-US" sz="1800" dirty="0"/>
              <a:t>Calibration cloning from Batch issue fixed</a:t>
            </a:r>
            <a:endParaRPr lang="en-US" sz="1800" noProof="0" dirty="0"/>
          </a:p>
        </p:txBody>
      </p:sp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Batch Dialog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BATCH DIALOG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240442-A3B5-312C-D5E6-FEC9D1E84121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P060/90A 19/07/2023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9EAE68-4FBF-D49D-2CB5-A9230339EB2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 dirty="0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4403E51-1A12-ECCB-9824-8BEAF073FF2F}"/>
              </a:ext>
            </a:extLst>
          </p:cNvPr>
          <p:cNvSpPr/>
          <p:nvPr/>
        </p:nvSpPr>
        <p:spPr>
          <a:xfrm>
            <a:off x="3986520" y="1917014"/>
            <a:ext cx="2365294" cy="368986"/>
          </a:xfrm>
          <a:prstGeom prst="rect">
            <a:avLst/>
          </a:prstGeom>
          <a:noFill/>
          <a:ln w="25400">
            <a:solidFill>
              <a:srgbClr val="E6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ACECB68-9C90-9C05-EED0-C698301941E3}"/>
              </a:ext>
            </a:extLst>
          </p:cNvPr>
          <p:cNvSpPr/>
          <p:nvPr/>
        </p:nvSpPr>
        <p:spPr>
          <a:xfrm>
            <a:off x="3986520" y="2733039"/>
            <a:ext cx="2365294" cy="368986"/>
          </a:xfrm>
          <a:prstGeom prst="rect">
            <a:avLst/>
          </a:prstGeom>
          <a:noFill/>
          <a:ln w="25400">
            <a:solidFill>
              <a:srgbClr val="E6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798436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 advTm="16332">
        <p159:morph option="byObject"/>
      </p:transition>
    </mc:Choice>
    <mc:Fallback>
      <p:transition spd="slow" advTm="163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text 13">
            <a:extLst>
              <a:ext uri="{FF2B5EF4-FFF2-40B4-BE49-F238E27FC236}">
                <a16:creationId xmlns:a16="http://schemas.microsoft.com/office/drawing/2014/main" id="{4C4B3D27-EA69-4DFB-8961-BC153C5B978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802492" y="3784386"/>
            <a:ext cx="6629216" cy="1146124"/>
          </a:xfrm>
        </p:spPr>
        <p:txBody>
          <a:bodyPr/>
          <a:lstStyle/>
          <a:p>
            <a:r>
              <a:rPr lang="en-US" sz="1800" noProof="0" dirty="0"/>
              <a:t>Logging of system messages and pop-up windows improved</a:t>
            </a:r>
          </a:p>
          <a:p>
            <a:r>
              <a:rPr lang="en-US" sz="1800" noProof="0" dirty="0"/>
              <a:t>It now contains info about the instrument and user</a:t>
            </a:r>
          </a:p>
          <a:p>
            <a:endParaRPr lang="en-US" noProof="0" dirty="0">
              <a:solidFill>
                <a:schemeClr val="tx2"/>
              </a:solidFill>
            </a:endParaRPr>
          </a:p>
        </p:txBody>
      </p:sp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2E2A77AF-A61C-49C4-AEB1-5EA173B0763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76F4BB-C459-A6D5-2748-FD7EFBC4D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US" noProof="0" dirty="0"/>
              <a:t>Audit Trail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5ED9A5-34CE-2581-9103-E2ECE515D4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IMPROVEMENTS IN AUDIT TRAIL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EDEC34-DD30-D917-6B40-9A078E8ABF79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P060/90A 19/07/2023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14E091-C265-ADE3-14DD-A5C44E606A3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10" name="Obrázek 9" descr="Obsah obrázku text, snímek obrazovky, software, Písmo&#10;&#10;Popis byl vytvořen automaticky">
            <a:extLst>
              <a:ext uri="{FF2B5EF4-FFF2-40B4-BE49-F238E27FC236}">
                <a16:creationId xmlns:a16="http://schemas.microsoft.com/office/drawing/2014/main" id="{AE16083C-48DE-E49E-4EDE-A14B0225FD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834" y="1482278"/>
            <a:ext cx="9552332" cy="1946722"/>
          </a:xfrm>
          <a:prstGeom prst="rect">
            <a:avLst/>
          </a:prstGeom>
        </p:spPr>
      </p:pic>
      <p:sp>
        <p:nvSpPr>
          <p:cNvPr id="8" name="Arrow: Down 7">
            <a:extLst>
              <a:ext uri="{FF2B5EF4-FFF2-40B4-BE49-F238E27FC236}">
                <a16:creationId xmlns:a16="http://schemas.microsoft.com/office/drawing/2014/main" id="{B83BEA07-6239-A4A5-89E3-567F19E16667}"/>
              </a:ext>
            </a:extLst>
          </p:cNvPr>
          <p:cNvSpPr/>
          <p:nvPr/>
        </p:nvSpPr>
        <p:spPr>
          <a:xfrm rot="1969784">
            <a:off x="5024769" y="1270567"/>
            <a:ext cx="333218" cy="1043738"/>
          </a:xfrm>
          <a:prstGeom prst="downArrow">
            <a:avLst/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highlight>
                <a:srgbClr val="FF0000"/>
              </a:highlight>
            </a:endParaRPr>
          </a:p>
        </p:txBody>
      </p:sp>
      <p:sp>
        <p:nvSpPr>
          <p:cNvPr id="9" name="Arrow: Down 8">
            <a:extLst>
              <a:ext uri="{FF2B5EF4-FFF2-40B4-BE49-F238E27FC236}">
                <a16:creationId xmlns:a16="http://schemas.microsoft.com/office/drawing/2014/main" id="{ACE0F56C-E6D8-827D-0D3E-E61CCC04D2D7}"/>
              </a:ext>
            </a:extLst>
          </p:cNvPr>
          <p:cNvSpPr/>
          <p:nvPr/>
        </p:nvSpPr>
        <p:spPr>
          <a:xfrm rot="16200000">
            <a:off x="3410088" y="2342706"/>
            <a:ext cx="326698" cy="609198"/>
          </a:xfrm>
          <a:prstGeom prst="downArrow">
            <a:avLst/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9506500"/>
      </p:ext>
    </p:extLst>
  </p:cSld>
  <p:clrMapOvr>
    <a:masterClrMapping/>
  </p:clrMapOvr>
  <p:transition advTm="134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2E2A77AF-A61C-49C4-AEB1-5EA173B0763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76F4BB-C459-A6D5-2748-FD7EFBC4D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US" noProof="0" dirty="0"/>
              <a:t>integration algorithm - WAVE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5ED9A5-34CE-2581-9103-E2ECE515D4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IMPROVEMENTS OF INTEGRATION ALGORITHM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EDEC34-DD30-D917-6B40-9A078E8ABF79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P060/90A 19/07/2023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14E091-C265-ADE3-14DD-A5C44E606A3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8" name="Zástupný text 13">
            <a:extLst>
              <a:ext uri="{FF2B5EF4-FFF2-40B4-BE49-F238E27FC236}">
                <a16:creationId xmlns:a16="http://schemas.microsoft.com/office/drawing/2014/main" id="{AD79211F-9BA7-9053-45FF-8B12D2148F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13473" y="1472952"/>
            <a:ext cx="5281502" cy="1971991"/>
          </a:xfrm>
        </p:spPr>
        <p:txBody>
          <a:bodyPr/>
          <a:lstStyle/>
          <a:p>
            <a:r>
              <a:rPr lang="en-US" sz="1800" noProof="0" dirty="0"/>
              <a:t>New </a:t>
            </a:r>
            <a:r>
              <a:rPr lang="cs-CZ" sz="1800" b="1" noProof="0" dirty="0" err="1"/>
              <a:t>Wave</a:t>
            </a:r>
            <a:r>
              <a:rPr lang="cs-CZ" sz="1800" noProof="0" dirty="0"/>
              <a:t> </a:t>
            </a:r>
            <a:r>
              <a:rPr lang="en-US" sz="1800" noProof="0" dirty="0"/>
              <a:t>Integration Algorithm based on previous Experimental algorithm</a:t>
            </a:r>
            <a:endParaRPr lang="en-US" sz="1800" noProof="0" dirty="0">
              <a:solidFill>
                <a:schemeClr val="tx2"/>
              </a:solidFill>
            </a:endParaRPr>
          </a:p>
          <a:p>
            <a:pPr lvl="1"/>
            <a:r>
              <a:rPr lang="en-US" sz="1800" noProof="0" dirty="0">
                <a:solidFill>
                  <a:srgbClr val="414042"/>
                </a:solidFill>
              </a:rPr>
              <a:t>In most cases, integration using just Global Parameters and Integration Interval works better</a:t>
            </a:r>
          </a:p>
          <a:p>
            <a:r>
              <a:rPr lang="en-US" sz="1800" noProof="0" dirty="0">
                <a:solidFill>
                  <a:srgbClr val="414042"/>
                </a:solidFill>
              </a:rPr>
              <a:t>Selection of Integration Algorithm moved to the Integration tab </a:t>
            </a:r>
          </a:p>
        </p:txBody>
      </p:sp>
      <p:pic>
        <p:nvPicPr>
          <p:cNvPr id="10" name="Obrázek 9" descr="Obsah obrázku text, snímek obrazovky, Paralelní, diagram&#10;&#10;Popis byl vytvořen automaticky">
            <a:extLst>
              <a:ext uri="{FF2B5EF4-FFF2-40B4-BE49-F238E27FC236}">
                <a16:creationId xmlns:a16="http://schemas.microsoft.com/office/drawing/2014/main" id="{48B6DC73-7D10-8C4B-8248-D0389CB284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026" y="1051545"/>
            <a:ext cx="5161681" cy="5335316"/>
          </a:xfrm>
          <a:prstGeom prst="rect">
            <a:avLst/>
          </a:prstGeom>
        </p:spPr>
      </p:pic>
      <p:sp>
        <p:nvSpPr>
          <p:cNvPr id="11" name="Šipka: dolů 10">
            <a:extLst>
              <a:ext uri="{FF2B5EF4-FFF2-40B4-BE49-F238E27FC236}">
                <a16:creationId xmlns:a16="http://schemas.microsoft.com/office/drawing/2014/main" id="{A5946DB9-CF72-F34D-220C-C8916502CBBD}"/>
              </a:ext>
            </a:extLst>
          </p:cNvPr>
          <p:cNvSpPr/>
          <p:nvPr/>
        </p:nvSpPr>
        <p:spPr>
          <a:xfrm>
            <a:off x="2697419" y="3487118"/>
            <a:ext cx="480447" cy="484627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9F4CC4F3-9C74-8DC5-792B-09ABAD3B5B52}"/>
              </a:ext>
            </a:extLst>
          </p:cNvPr>
          <p:cNvSpPr txBox="1"/>
          <p:nvPr/>
        </p:nvSpPr>
        <p:spPr>
          <a:xfrm>
            <a:off x="3761835" y="3045417"/>
            <a:ext cx="887657" cy="338554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l"/>
            <a:r>
              <a:rPr lang="cs-CZ" sz="1600" cap="all" baseline="0" dirty="0" err="1"/>
              <a:t>Legacy</a:t>
            </a:r>
            <a:endParaRPr lang="cs-CZ" sz="1600" cap="all" baseline="0" dirty="0"/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3D9A6369-8708-B0BE-FF15-D0013209084D}"/>
              </a:ext>
            </a:extLst>
          </p:cNvPr>
          <p:cNvSpPr txBox="1"/>
          <p:nvPr/>
        </p:nvSpPr>
        <p:spPr>
          <a:xfrm>
            <a:off x="3869031" y="5535303"/>
            <a:ext cx="673264" cy="338554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l"/>
            <a:r>
              <a:rPr lang="cs-CZ" sz="1600" cap="all" baseline="0" dirty="0" err="1"/>
              <a:t>Wave</a:t>
            </a:r>
            <a:endParaRPr lang="cs-CZ" sz="1600" cap="all" baseline="0" dirty="0"/>
          </a:p>
        </p:txBody>
      </p:sp>
      <p:sp>
        <p:nvSpPr>
          <p:cNvPr id="9" name="Text Placeholder 1">
            <a:extLst>
              <a:ext uri="{FF2B5EF4-FFF2-40B4-BE49-F238E27FC236}">
                <a16:creationId xmlns:a16="http://schemas.microsoft.com/office/drawing/2014/main" id="{C06E1A7E-FA52-5319-5823-A8F75182C0A0}"/>
              </a:ext>
            </a:extLst>
          </p:cNvPr>
          <p:cNvSpPr txBox="1">
            <a:spLocks/>
          </p:cNvSpPr>
          <p:nvPr/>
        </p:nvSpPr>
        <p:spPr>
          <a:xfrm>
            <a:off x="6313473" y="5775462"/>
            <a:ext cx="6528986" cy="480131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40000"/>
              <a:buFontTx/>
              <a:buBlip>
                <a:blip r:embed="rId4"/>
              </a:buBlip>
              <a:defRPr sz="1500" kern="1200">
                <a:solidFill>
                  <a:srgbClr val="41404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>
                <a:ea typeface="Calibri" panose="020F0502020204030204" pitchFamily="34" charset="0"/>
                <a:cs typeface="Times New Roman" panose="02020603050405020304" pitchFamily="18" charset="0"/>
              </a:rPr>
              <a:t>For more details </a:t>
            </a:r>
            <a:r>
              <a:rPr lang="cs-CZ" sz="1400" dirty="0">
                <a:ea typeface="Calibri" panose="020F0502020204030204" pitchFamily="34" charset="0"/>
                <a:cs typeface="Times New Roman" panose="02020603050405020304" pitchFamily="18" charset="0"/>
              </a:rPr>
              <a:t>refer to </a:t>
            </a:r>
            <a:r>
              <a:rPr lang="cs-CZ" sz="1400" b="1" dirty="0">
                <a:ea typeface="Calibri" panose="020F0502020204030204" pitchFamily="34" charset="0"/>
                <a:cs typeface="Times New Roman" panose="02020603050405020304" pitchFamily="18" charset="0"/>
              </a:rPr>
              <a:t>Clarity 9.0 vs 8.8 </a:t>
            </a:r>
            <a:r>
              <a:rPr lang="cs-CZ" sz="1400" dirty="0">
                <a:ea typeface="Calibri" panose="020F0502020204030204" pitchFamily="34" charset="0"/>
                <a:cs typeface="Times New Roman" panose="02020603050405020304" pitchFamily="18" charset="0"/>
              </a:rPr>
              <a:t>manual available</a:t>
            </a:r>
            <a:r>
              <a:rPr lang="en-US" sz="1400" dirty="0">
                <a:ea typeface="Calibri" panose="020F0502020204030204" pitchFamily="34" charset="0"/>
                <a:cs typeface="Times New Roman" panose="02020603050405020304" pitchFamily="18" charset="0"/>
              </a:rPr>
              <a:t> at </a:t>
            </a:r>
            <a:r>
              <a:rPr lang="cs-CZ" sz="1400" dirty="0">
                <a:ea typeface="Calibri" panose="020F0502020204030204" pitchFamily="34" charset="0"/>
                <a:cs typeface="Times New Roman" panose="02020603050405020304" pitchFamily="18" charset="0"/>
              </a:rPr>
              <a:t>https://www.dataapex.com/download/manuals</a:t>
            </a:r>
            <a:endParaRPr lang="cs-CZ" sz="1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8737192"/>
      </p:ext>
    </p:extLst>
  </p:cSld>
  <p:clrMapOvr>
    <a:masterClrMapping/>
  </p:clrMapOvr>
  <p:transition advTm="274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screenshot of a computer program&#10;&#10;Description automatically generated">
            <a:extLst>
              <a:ext uri="{FF2B5EF4-FFF2-40B4-BE49-F238E27FC236}">
                <a16:creationId xmlns:a16="http://schemas.microsoft.com/office/drawing/2014/main" id="{6BD14577-6788-35AC-BDF0-B8C921FD01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03" y="1292407"/>
            <a:ext cx="6375716" cy="445242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476F4BB-C459-A6D5-2748-FD7EFBC4D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US" b="1" noProof="0" dirty="0"/>
              <a:t>Barcode reader support in sequence table</a:t>
            </a:r>
            <a:endParaRPr lang="en-US" noProof="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5ED9A5-34CE-2581-9103-E2ECE515D4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MOVE DOWN AFTER ENTER OPTION 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EDEC34-DD30-D917-6B40-9A078E8ABF79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P060/90A 19/07/2023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14E091-C265-ADE3-14DD-A5C44E606A3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02EFFF-7BCA-9939-49C4-87AD5D4CAF5A}"/>
              </a:ext>
            </a:extLst>
          </p:cNvPr>
          <p:cNvSpPr/>
          <p:nvPr/>
        </p:nvSpPr>
        <p:spPr>
          <a:xfrm>
            <a:off x="4186989" y="5017168"/>
            <a:ext cx="827679" cy="2406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3DCD333-3C0C-2087-69DF-2BCB21E5FBF6}"/>
              </a:ext>
            </a:extLst>
          </p:cNvPr>
          <p:cNvSpPr/>
          <p:nvPr/>
        </p:nvSpPr>
        <p:spPr>
          <a:xfrm>
            <a:off x="4036068" y="4861340"/>
            <a:ext cx="827679" cy="240632"/>
          </a:xfrm>
          <a:prstGeom prst="rect">
            <a:avLst/>
          </a:prstGeom>
          <a:noFill/>
          <a:ln w="34925">
            <a:solidFill>
              <a:srgbClr val="E6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ástupný text 13">
            <a:extLst>
              <a:ext uri="{FF2B5EF4-FFF2-40B4-BE49-F238E27FC236}">
                <a16:creationId xmlns:a16="http://schemas.microsoft.com/office/drawing/2014/main" id="{F6ECF255-4A18-5736-A23F-7A2BB39F3CC7}"/>
              </a:ext>
            </a:extLst>
          </p:cNvPr>
          <p:cNvSpPr txBox="1">
            <a:spLocks/>
          </p:cNvSpPr>
          <p:nvPr/>
        </p:nvSpPr>
        <p:spPr>
          <a:xfrm>
            <a:off x="7057506" y="1405712"/>
            <a:ext cx="4971010" cy="2023288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err="1"/>
              <a:t>The</a:t>
            </a:r>
            <a:r>
              <a:rPr lang="en-US" sz="1800" dirty="0"/>
              <a:t> </a:t>
            </a:r>
            <a:r>
              <a:rPr lang="cs-CZ" sz="1800" b="1" dirty="0" err="1"/>
              <a:t>Sequence</a:t>
            </a:r>
            <a:r>
              <a:rPr lang="cs-CZ" sz="1800" b="1" dirty="0"/>
              <a:t> Table - </a:t>
            </a:r>
            <a:r>
              <a:rPr lang="en-US" sz="1800" b="1" dirty="0"/>
              <a:t>On Enter</a:t>
            </a:r>
            <a:r>
              <a:rPr lang="cs-CZ" sz="1800" dirty="0"/>
              <a:t> </a:t>
            </a:r>
            <a:r>
              <a:rPr lang="cs-CZ" sz="1800" dirty="0" err="1"/>
              <a:t>option</a:t>
            </a:r>
            <a:r>
              <a:rPr lang="cs-CZ" sz="1800" dirty="0"/>
              <a:t> d</a:t>
            </a:r>
            <a:r>
              <a:rPr lang="en-US" sz="1800" dirty="0" err="1"/>
              <a:t>efines</a:t>
            </a:r>
            <a:r>
              <a:rPr lang="en-US" sz="1800" dirty="0"/>
              <a:t> where the focus moves in the Sequence table after pressing Enter</a:t>
            </a:r>
            <a:r>
              <a:rPr lang="cs-CZ" sz="1800" dirty="0"/>
              <a:t>:</a:t>
            </a:r>
            <a:endParaRPr lang="en-US" sz="1800" dirty="0"/>
          </a:p>
          <a:p>
            <a:pPr marL="0" indent="0" defTabSz="449263">
              <a:buNone/>
            </a:pPr>
            <a:r>
              <a:rPr lang="en-US" sz="1800" dirty="0"/>
              <a:t>	Move Right – default option</a:t>
            </a:r>
          </a:p>
          <a:p>
            <a:pPr marL="0" indent="0" defTabSz="449263">
              <a:buNone/>
            </a:pPr>
            <a:r>
              <a:rPr lang="en-US" sz="1800" dirty="0"/>
              <a:t>	Move Down – </a:t>
            </a:r>
            <a:r>
              <a:rPr lang="cs-CZ" sz="1800" dirty="0" err="1"/>
              <a:t>used</a:t>
            </a:r>
            <a:r>
              <a:rPr lang="en-US" sz="1800" dirty="0"/>
              <a:t> for </a:t>
            </a:r>
            <a:r>
              <a:rPr lang="en-US" sz="1800" b="1" dirty="0"/>
              <a:t>barcode readers</a:t>
            </a:r>
            <a:r>
              <a:rPr lang="en-US" sz="1800" dirty="0"/>
              <a:t> 		emulating keyboard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7667455"/>
      </p:ext>
    </p:extLst>
  </p:cSld>
  <p:clrMapOvr>
    <a:masterClrMapping/>
  </p:clrMapOvr>
  <p:transition advTm="302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74B0E6C8-5FA3-4040-88BF-770C1A50E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dirty="0"/>
              <a:t>Updated SW upgrade policy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C8403-4DF3-B80E-E134-ADD94847324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CLARITY PAID UPGRADE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94B55-8B3F-F619-CB10-B95D5EDE5418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P060/90A 19/07/2023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88D64-F1F2-BB0C-DDF7-4A767AFAE46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0" name="Text Placeholder 1">
            <a:extLst>
              <a:ext uri="{FF2B5EF4-FFF2-40B4-BE49-F238E27FC236}">
                <a16:creationId xmlns:a16="http://schemas.microsoft.com/office/drawing/2014/main" id="{FF9602B8-4D0D-DC88-6351-3D1C0F8E1E2F}"/>
              </a:ext>
            </a:extLst>
          </p:cNvPr>
          <p:cNvSpPr txBox="1">
            <a:spLocks/>
          </p:cNvSpPr>
          <p:nvPr/>
        </p:nvSpPr>
        <p:spPr>
          <a:xfrm>
            <a:off x="2555183" y="5623553"/>
            <a:ext cx="7081633" cy="28623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140000"/>
              <a:buFontTx/>
              <a:buBlip>
                <a:blip r:embed="rId4"/>
              </a:buBlip>
              <a:defRPr sz="1500" kern="1200">
                <a:solidFill>
                  <a:srgbClr val="41404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>
                <a:ea typeface="Calibri" panose="020F0502020204030204" pitchFamily="34" charset="0"/>
                <a:cs typeface="Times New Roman" panose="02020603050405020304" pitchFamily="18" charset="0"/>
              </a:rPr>
              <a:t>For more details </a:t>
            </a:r>
            <a:r>
              <a:rPr lang="cs-CZ" sz="1400" dirty="0">
                <a:ea typeface="Calibri" panose="020F0502020204030204" pitchFamily="34" charset="0"/>
                <a:cs typeface="Times New Roman" panose="02020603050405020304" pitchFamily="18" charset="0"/>
              </a:rPr>
              <a:t>refer to https://www.dataapex.com/product/upgrade</a:t>
            </a:r>
            <a:endParaRPr lang="cs-CZ" sz="1400" dirty="0"/>
          </a:p>
        </p:txBody>
      </p:sp>
      <p:sp>
        <p:nvSpPr>
          <p:cNvPr id="10" name="Zástupný text 13">
            <a:extLst>
              <a:ext uri="{FF2B5EF4-FFF2-40B4-BE49-F238E27FC236}">
                <a16:creationId xmlns:a16="http://schemas.microsoft.com/office/drawing/2014/main" id="{E8D34C62-0FE4-47E9-F120-445A22A4707F}"/>
              </a:ext>
            </a:extLst>
          </p:cNvPr>
          <p:cNvSpPr txBox="1">
            <a:spLocks/>
          </p:cNvSpPr>
          <p:nvPr/>
        </p:nvSpPr>
        <p:spPr>
          <a:xfrm>
            <a:off x="860875" y="1282162"/>
            <a:ext cx="6446444" cy="3136413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0000" indent="-1800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New software license comes with free upgrades one-year period </a:t>
            </a:r>
          </a:p>
          <a:p>
            <a:r>
              <a:rPr lang="en-US" sz="1800" b="1" dirty="0"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18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ajor versions</a:t>
            </a:r>
            <a:r>
              <a:rPr lang="en-US" sz="1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– upgrade</a:t>
            </a:r>
          </a:p>
          <a:p>
            <a:pPr lvl="1"/>
            <a:r>
              <a:rPr lang="en-US" sz="1800" dirty="0">
                <a:solidFill>
                  <a:srgbClr val="414042"/>
                </a:solidFill>
              </a:rPr>
              <a:t>Change of the version number is before the dot - </a:t>
            </a:r>
            <a:r>
              <a:rPr lang="en-US" sz="18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1800" dirty="0" err="1">
                <a:ea typeface="Calibri" panose="020F0502020204030204" pitchFamily="34" charset="0"/>
                <a:cs typeface="Times New Roman" panose="02020603050405020304" pitchFamily="18" charset="0"/>
              </a:rPr>
              <a:t>.b.c.d</a:t>
            </a:r>
            <a:endParaRPr lang="en-US" sz="1800" dirty="0">
              <a:solidFill>
                <a:srgbClr val="414042"/>
              </a:solidFill>
            </a:endParaRPr>
          </a:p>
          <a:p>
            <a:pPr lvl="1"/>
            <a:r>
              <a:rPr lang="en-US" sz="1800" dirty="0">
                <a:solidFill>
                  <a:srgbClr val="414042"/>
                </a:solidFill>
              </a:rPr>
              <a:t>Includes the change of the user code</a:t>
            </a:r>
          </a:p>
          <a:p>
            <a:pPr lvl="1"/>
            <a:r>
              <a:rPr lang="en-US" sz="1800" dirty="0">
                <a:solidFill>
                  <a:srgbClr val="414042"/>
                </a:solidFill>
              </a:rPr>
              <a:t>Are paid (unless the user is entitled to one-year free upgrade)</a:t>
            </a:r>
          </a:p>
          <a:p>
            <a:r>
              <a:rPr lang="en-US" sz="1800" b="1" dirty="0">
                <a:solidFill>
                  <a:srgbClr val="414042"/>
                </a:solidFill>
              </a:rPr>
              <a:t>Minor versions </a:t>
            </a:r>
            <a:r>
              <a:rPr lang="en-US" sz="1800" dirty="0">
                <a:solidFill>
                  <a:srgbClr val="414042"/>
                </a:solidFill>
              </a:rPr>
              <a:t>– update</a:t>
            </a:r>
          </a:p>
          <a:p>
            <a:pPr lvl="1"/>
            <a:r>
              <a:rPr lang="en-US" sz="1800" dirty="0">
                <a:solidFill>
                  <a:srgbClr val="414042"/>
                </a:solidFill>
              </a:rPr>
              <a:t>Change of the version number is after the first dot - </a:t>
            </a:r>
            <a:r>
              <a:rPr lang="en-US" sz="1800" dirty="0" err="1">
                <a:ea typeface="Calibri" panose="020F0502020204030204" pitchFamily="34" charset="0"/>
                <a:cs typeface="Times New Roman" panose="02020603050405020304" pitchFamily="18" charset="0"/>
              </a:rPr>
              <a:t>a.</a:t>
            </a:r>
            <a:r>
              <a:rPr lang="en-US" sz="1800" b="1" dirty="0" err="1">
                <a:ea typeface="Calibri" panose="020F0502020204030204" pitchFamily="34" charset="0"/>
                <a:cs typeface="Times New Roman" panose="02020603050405020304" pitchFamily="18" charset="0"/>
              </a:rPr>
              <a:t>B.C.D</a:t>
            </a:r>
            <a:endParaRPr lang="en-US" sz="18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/>
            <a:r>
              <a:rPr lang="en-US" sz="1800" dirty="0">
                <a:solidFill>
                  <a:srgbClr val="41404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Free of charge</a:t>
            </a:r>
          </a:p>
          <a:p>
            <a:pPr marL="182880"/>
            <a:r>
              <a:rPr lang="en-US" sz="1800" dirty="0">
                <a:effectLst/>
              </a:rPr>
              <a:t>We sell and provide support only for the latest version of Clarity</a:t>
            </a:r>
          </a:p>
        </p:txBody>
      </p:sp>
      <p:pic>
        <p:nvPicPr>
          <p:cNvPr id="22" name="Obrázek 21" descr="Obsah obrázku text, snímek obrazovky, software, Operační systém&#10;&#10;Popis byl vytvořen automaticky">
            <a:extLst>
              <a:ext uri="{FF2B5EF4-FFF2-40B4-BE49-F238E27FC236}">
                <a16:creationId xmlns:a16="http://schemas.microsoft.com/office/drawing/2014/main" id="{BF2E65E3-9E03-E85C-5D48-6CF577682F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0264" y="1048221"/>
            <a:ext cx="4300812" cy="39428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4182837"/>
      </p:ext>
    </p:extLst>
  </p:cSld>
  <p:clrMapOvr>
    <a:masterClrMapping/>
  </p:clrMapOvr>
  <p:transition advTm="323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2E2A77AF-A61C-49C4-AEB1-5EA173B0763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76F4BB-C459-A6D5-2748-FD7EFBC4D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US" noProof="0" dirty="0"/>
              <a:t>Other improvements and fixed bugs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5ED9A5-34CE-2581-9103-E2ECE515D4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 OTHER IMPROVEMENTS AND FIXED BUGS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EDEC34-DD30-D917-6B40-9A078E8ABF79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P060/90A 19/07/2023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14E091-C265-ADE3-14DD-A5C44E606A3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8" name="Zástupný text 18">
            <a:extLst>
              <a:ext uri="{FF2B5EF4-FFF2-40B4-BE49-F238E27FC236}">
                <a16:creationId xmlns:a16="http://schemas.microsoft.com/office/drawing/2014/main" id="{B258BF05-FD07-2311-F6E4-9B7D693212D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17358" y="1510113"/>
            <a:ext cx="10853258" cy="2695266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sz="2000" noProof="0" dirty="0"/>
              <a:t>Fixed MS Search and NIST libraries result differences caused by sending the wrong spectral range from Clarity to NIST</a:t>
            </a:r>
          </a:p>
          <a:p>
            <a:pPr>
              <a:spcAft>
                <a:spcPts val="600"/>
              </a:spcAft>
            </a:pPr>
            <a:r>
              <a:rPr lang="en-US" sz="2000" noProof="0" dirty="0"/>
              <a:t>Improvements in the behavior of Fraction Collectors</a:t>
            </a:r>
            <a:endParaRPr lang="cs-CZ" sz="2000" noProof="0" dirty="0"/>
          </a:p>
          <a:p>
            <a:pPr>
              <a:spcAft>
                <a:spcPts val="600"/>
              </a:spcAft>
            </a:pPr>
            <a:r>
              <a:rPr lang="cs-CZ" sz="2000" noProof="0" dirty="0" err="1"/>
              <a:t>Better</a:t>
            </a:r>
            <a:r>
              <a:rPr lang="cs-CZ" sz="2000" noProof="0" dirty="0"/>
              <a:t> </a:t>
            </a:r>
            <a:r>
              <a:rPr lang="cs-CZ" sz="2000" noProof="0" dirty="0" err="1"/>
              <a:t>handling</a:t>
            </a:r>
            <a:r>
              <a:rPr lang="cs-CZ" sz="2000" noProof="0" dirty="0"/>
              <a:t> </a:t>
            </a:r>
            <a:r>
              <a:rPr lang="cs-CZ" sz="2000" noProof="0" dirty="0" err="1"/>
              <a:t>of</a:t>
            </a:r>
            <a:r>
              <a:rPr lang="en-US" sz="2000" noProof="0" dirty="0"/>
              <a:t> method </a:t>
            </a:r>
            <a:r>
              <a:rPr lang="cs-CZ" sz="2000" noProof="0" dirty="0" err="1"/>
              <a:t>version</a:t>
            </a:r>
            <a:r>
              <a:rPr lang="cs-CZ" sz="2000" noProof="0" dirty="0"/>
              <a:t> to </a:t>
            </a:r>
            <a:r>
              <a:rPr lang="en-US" sz="2000" noProof="0" dirty="0"/>
              <a:t>prevent memory exhaustion</a:t>
            </a:r>
          </a:p>
          <a:p>
            <a:pPr>
              <a:spcAft>
                <a:spcPts val="600"/>
              </a:spcAft>
            </a:pPr>
            <a:r>
              <a:rPr lang="cs-CZ" sz="2000" noProof="0" dirty="0"/>
              <a:t>N</a:t>
            </a:r>
            <a:r>
              <a:rPr lang="en-US" sz="2000" noProof="0" dirty="0" err="1"/>
              <a:t>ew</a:t>
            </a:r>
            <a:r>
              <a:rPr lang="en-US" sz="2000" noProof="0" dirty="0"/>
              <a:t> warning when method size exceeds the limit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en-US" sz="2000" noProof="0" dirty="0"/>
              <a:t>… and a lot more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30296971"/>
      </p:ext>
    </p:extLst>
  </p:cSld>
  <p:clrMapOvr>
    <a:masterClrMapping/>
  </p:clrMapOvr>
  <p:transition advTm="190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ástupný text 15">
            <a:extLst>
              <a:ext uri="{FF2B5EF4-FFF2-40B4-BE49-F238E27FC236}">
                <a16:creationId xmlns:a16="http://schemas.microsoft.com/office/drawing/2014/main" id="{2E2A77AF-A61C-49C4-AEB1-5EA173B0763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noProof="0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76F4BB-C459-A6D5-2748-FD7EFBC4D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US" noProof="0" dirty="0"/>
              <a:t>New control modules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5ED9A5-34CE-2581-9103-E2ECE515D45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noProof="0" dirty="0"/>
              <a:t>WHAT‘S NEW /  NEW AND UPDATED CONTROL MODULES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EDEC34-DD30-D917-6B40-9A078E8ABF79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P060/90A 19/07/2023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14E091-C265-ADE3-14DD-A5C44E606A3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8" name="Zástupný text 18">
            <a:extLst>
              <a:ext uri="{FF2B5EF4-FFF2-40B4-BE49-F238E27FC236}">
                <a16:creationId xmlns:a16="http://schemas.microsoft.com/office/drawing/2014/main" id="{B258BF05-FD07-2311-F6E4-9B7D693212D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17358" y="1510113"/>
            <a:ext cx="10853258" cy="4259797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sz="2000" noProof="0" dirty="0"/>
              <a:t>HTA 2000H, 2000HT, 2100H</a:t>
            </a:r>
          </a:p>
          <a:p>
            <a:pPr>
              <a:spcAft>
                <a:spcPts val="600"/>
              </a:spcAft>
            </a:pPr>
            <a:r>
              <a:rPr lang="en-US" sz="2000" noProof="0" dirty="0" err="1"/>
              <a:t>QuadroCore</a:t>
            </a:r>
            <a:r>
              <a:rPr lang="en-US" sz="2000" noProof="0" dirty="0"/>
              <a:t> </a:t>
            </a:r>
            <a:r>
              <a:rPr lang="en-US" sz="2000" noProof="0" dirty="0" err="1"/>
              <a:t>MCore</a:t>
            </a:r>
            <a:r>
              <a:rPr lang="en-US" sz="2000" noProof="0" dirty="0"/>
              <a:t> </a:t>
            </a:r>
          </a:p>
          <a:p>
            <a:pPr>
              <a:spcAft>
                <a:spcPts val="600"/>
              </a:spcAft>
            </a:pPr>
            <a:r>
              <a:rPr lang="en-US" sz="2000" noProof="0" dirty="0"/>
              <a:t>Shanghai Sunny </a:t>
            </a:r>
            <a:r>
              <a:rPr lang="en-US" sz="2000" noProof="0" dirty="0" err="1"/>
              <a:t>Hengping</a:t>
            </a:r>
            <a:r>
              <a:rPr lang="en-US" sz="2000" noProof="0" dirty="0"/>
              <a:t> Scientific Instrument GC-MS</a:t>
            </a:r>
          </a:p>
          <a:p>
            <a:pPr marL="0" indent="0" algn="ctr">
              <a:lnSpc>
                <a:spcPct val="150000"/>
              </a:lnSpc>
              <a:spcAft>
                <a:spcPts val="600"/>
              </a:spcAft>
              <a:buNone/>
            </a:pPr>
            <a:endParaRPr lang="en-US" sz="2000" noProof="0" dirty="0"/>
          </a:p>
          <a:p>
            <a:pPr marL="0" indent="0" algn="ctr">
              <a:lnSpc>
                <a:spcPct val="150000"/>
              </a:lnSpc>
              <a:spcAft>
                <a:spcPts val="600"/>
              </a:spcAft>
              <a:buNone/>
            </a:pPr>
            <a:endParaRPr lang="en-US" sz="2000" noProof="0" dirty="0"/>
          </a:p>
          <a:p>
            <a:pPr marL="0" indent="0" algn="ctr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sz="2000" noProof="0" dirty="0"/>
              <a:t>... and many control modules have been updated and improved, for more see </a:t>
            </a:r>
            <a:r>
              <a:rPr lang="en-US" sz="2000" noProof="0" dirty="0">
                <a:hlinkClick r:id="rId4"/>
              </a:rPr>
              <a:t>https://www.dataapex.com/version_history</a:t>
            </a:r>
            <a:endParaRPr lang="en-US" sz="2000" noProof="0" dirty="0"/>
          </a:p>
          <a:p>
            <a:pPr>
              <a:spcAft>
                <a:spcPts val="600"/>
              </a:spcAft>
            </a:pPr>
            <a:endParaRPr lang="en-US" sz="2000" b="1" noProof="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0DBE9A9-2300-56F2-EB5E-9080A2D19CC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83" t="14762" r="16697"/>
          <a:stretch/>
        </p:blipFill>
        <p:spPr>
          <a:xfrm>
            <a:off x="7406672" y="1260587"/>
            <a:ext cx="3633537" cy="27946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2890920"/>
      </p:ext>
    </p:extLst>
  </p:cSld>
  <p:clrMapOvr>
    <a:masterClrMapping/>
  </p:clrMapOvr>
  <p:transition advTm="106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P060/90A 19/07/2023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B7AEF2EC-457F-E82F-B150-F105D3C5A2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5029" y="3494561"/>
            <a:ext cx="8921771" cy="577081"/>
          </a:xfrm>
        </p:spPr>
        <p:txBody>
          <a:bodyPr/>
          <a:lstStyle/>
          <a:p>
            <a:r>
              <a:rPr lang="en-US" noProof="0" dirty="0"/>
              <a:t>Thank you for your ATTENTION</a:t>
            </a:r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p:transition advTm="6175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5.4|5.8|3.7|5.8|5.2|5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7|3.8|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.3|3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4.5|6.4|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1.6|1.6|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0.1|1.1|4.7|0.8|3|0.9|2.4|2.4|3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7.4|2.7|3.3|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.1|1|2.8"/>
</p:tagLst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-template-embed-fonts-2023-04.pptx" id="{ED6D2C7C-DF3D-4371-A341-83D6AEA7314E}" vid="{1F89EE7E-650C-46F7-A187-D5D102DDC7C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PowerPoint-template-embed-fonts-2023-04</Template>
  <TotalTime>2769</TotalTime>
  <Words>544</Words>
  <Application>Microsoft Office PowerPoint</Application>
  <PresentationFormat>Widescreen</PresentationFormat>
  <Paragraphs>94</Paragraphs>
  <Slides>10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Myriad Pro Light</vt:lpstr>
      <vt:lpstr>Calibri</vt:lpstr>
      <vt:lpstr>Myriad Pro</vt:lpstr>
      <vt:lpstr>Wingdings</vt:lpstr>
      <vt:lpstr>Arial</vt:lpstr>
      <vt:lpstr>Motiv Office</vt:lpstr>
      <vt:lpstr>Clarity 9.0</vt:lpstr>
      <vt:lpstr>What Is new in Clarity 9.0?</vt:lpstr>
      <vt:lpstr>Batch Dialog</vt:lpstr>
      <vt:lpstr>Audit Trail</vt:lpstr>
      <vt:lpstr>integration algorithm - WAVE</vt:lpstr>
      <vt:lpstr>Barcode reader support in sequence table</vt:lpstr>
      <vt:lpstr>Updated SW upgrade policy</vt:lpstr>
      <vt:lpstr>Other improvements and fixed bugs</vt:lpstr>
      <vt:lpstr>New control modules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DISTRIBUTOR TRAINING</dc:title>
  <dc:creator>Diblíková Lenka</dc:creator>
  <cp:lastModifiedBy>Diblíková Lenka</cp:lastModifiedBy>
  <cp:revision>49</cp:revision>
  <dcterms:created xsi:type="dcterms:W3CDTF">2023-07-12T11:42:21Z</dcterms:created>
  <dcterms:modified xsi:type="dcterms:W3CDTF">2023-07-21T08:30:33Z</dcterms:modified>
</cp:coreProperties>
</file>