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15"/>
  </p:notesMasterIdLst>
  <p:sldIdLst>
    <p:sldId id="261" r:id="rId2"/>
    <p:sldId id="262" r:id="rId3"/>
    <p:sldId id="271" r:id="rId4"/>
    <p:sldId id="272" r:id="rId5"/>
    <p:sldId id="273" r:id="rId6"/>
    <p:sldId id="280" r:id="rId7"/>
    <p:sldId id="274" r:id="rId8"/>
    <p:sldId id="275" r:id="rId9"/>
    <p:sldId id="276" r:id="rId10"/>
    <p:sldId id="277" r:id="rId11"/>
    <p:sldId id="278" r:id="rId12"/>
    <p:sldId id="279" r:id="rId13"/>
    <p:sldId id="260" r:id="rId14"/>
  </p:sldIdLst>
  <p:sldSz cx="12192000" cy="6858000"/>
  <p:notesSz cx="6858000" cy="9144000"/>
  <p:embeddedFontLst>
    <p:embeddedFont>
      <p:font typeface="Myriad Pro Light" panose="020B0403030403020204" pitchFamily="34" charset="0"/>
      <p:regular r:id="rId16"/>
      <p:bold r:id="rId17"/>
      <p:italic r:id="rId18"/>
      <p:boldItalic r:id="rId19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40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8" autoAdjust="0"/>
    <p:restoredTop sz="97386" autoAdjust="0"/>
  </p:normalViewPr>
  <p:slideViewPr>
    <p:cSldViewPr snapToGrid="0">
      <p:cViewPr varScale="1">
        <p:scale>
          <a:sx n="122" d="100"/>
          <a:sy n="122" d="100"/>
        </p:scale>
        <p:origin x="96" y="20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8C904B-3868-4955-9680-83F6A8CD3A5F}" type="datetimeFigureOut">
              <a:rPr lang="cs-CZ" smtClean="0"/>
              <a:t>14.04.2026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2DA315-1DC6-442A-A77D-F7795D6583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5851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STA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36259" y="3446129"/>
            <a:ext cx="8152466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 dirty="0"/>
              <a:t>DISTRIBUTOR TRAINING</a:t>
            </a:r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36259" y="4023210"/>
            <a:ext cx="815246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 dirty="0"/>
              <a:t>CLARITY EXTENSIONS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030FAB-F04A-2EF7-FFC4-10A5DD20C68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F7F6B7-A1B5-65E2-B6DE-02477AF2F575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cs-CZ" dirty="0"/>
              <a:t>P035/100B 14/04/2026</a:t>
            </a:r>
          </a:p>
        </p:txBody>
      </p:sp>
    </p:spTree>
    <p:extLst>
      <p:ext uri="{BB962C8B-B14F-4D97-AF65-F5344CB8AC3E}">
        <p14:creationId xmlns:p14="http://schemas.microsoft.com/office/powerpoint/2010/main" val="4203962173"/>
      </p:ext>
    </p:extLst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9EDD1AF-91F6-5727-2805-34CBF7C9F51B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04D5E1-4FCA-BB0B-16C8-8F88FFDB9FE0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P035/100B 14/04/2026</a:t>
            </a:r>
          </a:p>
        </p:txBody>
      </p:sp>
    </p:spTree>
    <p:extLst>
      <p:ext uri="{BB962C8B-B14F-4D97-AF65-F5344CB8AC3E}">
        <p14:creationId xmlns:p14="http://schemas.microsoft.com/office/powerpoint/2010/main" val="130972061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B0FAF66-C196-6836-2BE0-3FD779ACCEBF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C4CADC-CCD7-9429-44D4-EBCC59B50404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P035/100B 14/04/2026</a:t>
            </a:r>
          </a:p>
        </p:txBody>
      </p:sp>
    </p:spTree>
    <p:extLst>
      <p:ext uri="{BB962C8B-B14F-4D97-AF65-F5344CB8AC3E}">
        <p14:creationId xmlns:p14="http://schemas.microsoft.com/office/powerpoint/2010/main" val="100497692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698026A-278E-54F5-62AF-1EEEC849E7DE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6C8BF0-3DE0-B094-7F3D-8802D9A364D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P035/100B 14/04/2026</a:t>
            </a:r>
          </a:p>
        </p:txBody>
      </p:sp>
    </p:spTree>
    <p:extLst>
      <p:ext uri="{BB962C8B-B14F-4D97-AF65-F5344CB8AC3E}">
        <p14:creationId xmlns:p14="http://schemas.microsoft.com/office/powerpoint/2010/main" val="3058906242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D5DC273-288B-7B12-BF68-C381C9240568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F756539-FDC5-29BF-B63A-4B5E67A0E62D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P035/100B 14/04/2026</a:t>
            </a:r>
          </a:p>
        </p:txBody>
      </p:sp>
    </p:spTree>
    <p:extLst>
      <p:ext uri="{BB962C8B-B14F-4D97-AF65-F5344CB8AC3E}">
        <p14:creationId xmlns:p14="http://schemas.microsoft.com/office/powerpoint/2010/main" val="2994732041"/>
      </p:ext>
    </p:extLst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36AB0E0-A971-74B4-0EEB-123DD0B40D4A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A4B9F3C-EBA9-0930-AEA9-A1B03C0BE12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P035/100B 14/04/2026</a:t>
            </a:r>
          </a:p>
        </p:txBody>
      </p:sp>
    </p:spTree>
    <p:extLst>
      <p:ext uri="{BB962C8B-B14F-4D97-AF65-F5344CB8AC3E}">
        <p14:creationId xmlns:p14="http://schemas.microsoft.com/office/powerpoint/2010/main" val="3056125810"/>
      </p:ext>
    </p:extLst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81951D6-AE45-22C4-9E62-8190B8BE2583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DBA85-DE83-9A35-8F1E-C57BFF2D409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P035/100B 14/04/2026</a:t>
            </a:r>
          </a:p>
        </p:txBody>
      </p:sp>
    </p:spTree>
    <p:extLst>
      <p:ext uri="{BB962C8B-B14F-4D97-AF65-F5344CB8AC3E}">
        <p14:creationId xmlns:p14="http://schemas.microsoft.com/office/powerpoint/2010/main" val="175706550"/>
      </p:ext>
    </p:extLst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13691B2-710D-9A09-B927-6AA1D59FF594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68EB2A-B804-FA8C-6ABB-B031E5220C7F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P035/100B 14/04/2026</a:t>
            </a:r>
          </a:p>
        </p:txBody>
      </p:sp>
    </p:spTree>
    <p:extLst>
      <p:ext uri="{BB962C8B-B14F-4D97-AF65-F5344CB8AC3E}">
        <p14:creationId xmlns:p14="http://schemas.microsoft.com/office/powerpoint/2010/main" val="3990502677"/>
      </p:ext>
    </p:extLst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2E53175-C4F0-E208-E065-5BF8D488D18B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5F232B-C088-CFEC-00A4-7400A9E96F7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P035/100B 14/04/2026</a:t>
            </a:r>
          </a:p>
        </p:txBody>
      </p:sp>
    </p:spTree>
    <p:extLst>
      <p:ext uri="{BB962C8B-B14F-4D97-AF65-F5344CB8AC3E}">
        <p14:creationId xmlns:p14="http://schemas.microsoft.com/office/powerpoint/2010/main" val="3886914526"/>
      </p:ext>
    </p:extLst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BREAK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61949" y="4928808"/>
            <a:ext cx="812677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0F1362C-AF73-D71D-647C-27FBF5023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P035/100B 14/04/2026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57B9D33-C9CB-C757-0E74-482ED5C7D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4129866"/>
      </p:ext>
    </p:extLst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54187" y="4044004"/>
            <a:ext cx="8134537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/>
              <a:t>Thank you for your time</a:t>
            </a:r>
            <a:endParaRPr lang="cs-CZ" dirty="0"/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54187" y="4946396"/>
            <a:ext cx="8134537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3" name="Nadpis 1">
            <a:extLst>
              <a:ext uri="{FF2B5EF4-FFF2-40B4-BE49-F238E27FC236}">
                <a16:creationId xmlns:a16="http://schemas.microsoft.com/office/drawing/2014/main" id="{CF1FA25C-772E-758F-8CCC-D7286ECF9BAF}"/>
              </a:ext>
            </a:extLst>
          </p:cNvPr>
          <p:cNvSpPr txBox="1">
            <a:spLocks/>
          </p:cNvSpPr>
          <p:nvPr userDrawn="1"/>
        </p:nvSpPr>
        <p:spPr>
          <a:xfrm>
            <a:off x="3254187" y="3617918"/>
            <a:ext cx="487109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500" b="1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/>
              <a:t>…</a:t>
            </a:r>
            <a:endParaRPr lang="cs-CZ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5300D4-50B3-D36A-4E6E-76B6488D4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P035/100B 14/04/2026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3B90F5-F1C1-441F-28B3-3A624DC11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1318972"/>
      </p:ext>
    </p:extLst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BB1B82-A57B-6586-EC7A-27E0CB078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4"/>
          </p:nvPr>
        </p:nvSpPr>
        <p:spPr>
          <a:xfrm>
            <a:off x="9932276" y="6627600"/>
            <a:ext cx="1446374" cy="2317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BBC551-912D-9001-8D7F-593C6CE1899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3"/>
          </p:nvPr>
        </p:nvSpPr>
        <p:spPr>
          <a:xfrm>
            <a:off x="318047" y="6628916"/>
            <a:ext cx="1458000" cy="230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414042"/>
                </a:solidFill>
              </a:defRPr>
            </a:lvl1pPr>
          </a:lstStyle>
          <a:p>
            <a:r>
              <a:rPr lang="cs-CZ" dirty="0"/>
              <a:t>P035/100B 14/04/2026</a:t>
            </a:r>
          </a:p>
        </p:txBody>
      </p:sp>
    </p:spTree>
    <p:extLst>
      <p:ext uri="{BB962C8B-B14F-4D97-AF65-F5344CB8AC3E}">
        <p14:creationId xmlns:p14="http://schemas.microsoft.com/office/powerpoint/2010/main" val="547413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49" r:id="rId2"/>
    <p:sldLayoutId id="2147483666" r:id="rId3"/>
    <p:sldLayoutId id="2147483671" r:id="rId4"/>
    <p:sldLayoutId id="2147483672" r:id="rId5"/>
    <p:sldLayoutId id="2147483667" r:id="rId6"/>
    <p:sldLayoutId id="2147483668" r:id="rId7"/>
    <p:sldLayoutId id="2147483669" r:id="rId8"/>
    <p:sldLayoutId id="2147483670" r:id="rId9"/>
    <p:sldLayoutId id="2147483673" r:id="rId10"/>
    <p:sldLayoutId id="2147483674" r:id="rId11"/>
  </p:sldLayoutIdLst>
  <p:transition>
    <p:fade thruBlk="1"/>
  </p:transition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801" userDrawn="1">
          <p15:clr>
            <a:srgbClr val="F26B43"/>
          </p15:clr>
        </p15:guide>
        <p15:guide id="3" pos="7174" userDrawn="1">
          <p15:clr>
            <a:srgbClr val="F26B43"/>
          </p15:clr>
        </p15:guide>
        <p15:guide id="4" orient="horz" pos="845" userDrawn="1">
          <p15:clr>
            <a:srgbClr val="F26B43"/>
          </p15:clr>
        </p15:guide>
        <p15:guide id="5" pos="2116" userDrawn="1">
          <p15:clr>
            <a:srgbClr val="F26B43"/>
          </p15:clr>
        </p15:guide>
        <p15:guide id="6" pos="9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dataapex.com/downloads/26163/view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ataapex.com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>
            <a:extLst>
              <a:ext uri="{FF2B5EF4-FFF2-40B4-BE49-F238E27FC236}">
                <a16:creationId xmlns:a16="http://schemas.microsoft.com/office/drawing/2014/main" id="{135352DB-D39E-4E90-847B-93187B424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Regulated environment</a:t>
            </a:r>
            <a:endParaRPr lang="cs-CZ" dirty="0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BFDAF14-24B4-4804-B45E-E912AE2990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In clarity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850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3934067"/>
          </a:xfrm>
        </p:spPr>
        <p:txBody>
          <a:bodyPr/>
          <a:lstStyle/>
          <a:p>
            <a:r>
              <a:rPr lang="en-US" dirty="0"/>
              <a:t>Referred to in various legislations</a:t>
            </a:r>
          </a:p>
          <a:p>
            <a:r>
              <a:rPr lang="en-US" dirty="0"/>
              <a:t>Clarity end</a:t>
            </a:r>
            <a:r>
              <a:rPr lang="cs-CZ" dirty="0"/>
              <a:t>-</a:t>
            </a:r>
            <a:r>
              <a:rPr lang="en-US" dirty="0"/>
              <a:t>user organization must be aware of legislation applicable for it</a:t>
            </a:r>
          </a:p>
          <a:p>
            <a:r>
              <a:rPr lang="en-US" dirty="0"/>
              <a:t>Example of related guidelines</a:t>
            </a:r>
            <a:endParaRPr lang="cs-CZ" dirty="0"/>
          </a:p>
          <a:p>
            <a:pPr lvl="1"/>
            <a:r>
              <a:rPr lang="en-US" dirty="0"/>
              <a:t>Title 21, Part 11 – Code of Federal Regulations</a:t>
            </a:r>
            <a:r>
              <a:rPr lang="cs-CZ" dirty="0"/>
              <a:t> (21 CFR Part 11)</a:t>
            </a:r>
          </a:p>
          <a:p>
            <a:pPr lvl="1"/>
            <a:r>
              <a:rPr lang="fr-FR" dirty="0" err="1"/>
              <a:t>EudraLex</a:t>
            </a:r>
            <a:r>
              <a:rPr lang="fr-FR" dirty="0"/>
              <a:t> – </a:t>
            </a:r>
            <a:r>
              <a:rPr lang="fr-FR" dirty="0" err="1"/>
              <a:t>Chapter</a:t>
            </a:r>
            <a:r>
              <a:rPr lang="fr-FR" dirty="0"/>
              <a:t> 4, Annex 11</a:t>
            </a:r>
            <a:endParaRPr lang="cs-CZ" dirty="0"/>
          </a:p>
          <a:p>
            <a:pPr lvl="1"/>
            <a:r>
              <a:rPr lang="fr-FR" dirty="0"/>
              <a:t>CFDA Pharmaceutical GMP, Appendix 2</a:t>
            </a:r>
          </a:p>
          <a:p>
            <a:pPr lvl="1"/>
            <a:r>
              <a:rPr lang="cs-CZ" dirty="0"/>
              <a:t>…</a:t>
            </a:r>
            <a:r>
              <a:rPr lang="cs-CZ" dirty="0" err="1"/>
              <a:t>other</a:t>
            </a:r>
            <a:r>
              <a:rPr lang="cs-CZ" dirty="0"/>
              <a:t> </a:t>
            </a:r>
            <a:r>
              <a:rPr lang="cs-CZ" dirty="0" err="1"/>
              <a:t>individual</a:t>
            </a:r>
            <a:r>
              <a:rPr lang="cs-CZ" dirty="0"/>
              <a:t> </a:t>
            </a:r>
            <a:r>
              <a:rPr lang="cs-CZ" dirty="0" err="1"/>
              <a:t>national</a:t>
            </a:r>
            <a:r>
              <a:rPr lang="cs-CZ" dirty="0"/>
              <a:t> </a:t>
            </a:r>
            <a:r>
              <a:rPr lang="cs-CZ" dirty="0" err="1"/>
              <a:t>guidelines</a:t>
            </a:r>
            <a:endParaRPr lang="cs-CZ" dirty="0"/>
          </a:p>
          <a:p>
            <a:pPr lvl="1"/>
            <a:endParaRPr lang="fr-FR" dirty="0"/>
          </a:p>
          <a:p>
            <a:pPr lvl="1"/>
            <a:endParaRPr lang="cs-CZ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regulated environment - Legal boundaries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REGULATED ENVIRONEMNT / LEGAL BOUNDERIES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P035/100B 14/04/2026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</a:t>
            </a:fld>
            <a:endParaRPr lang="cs-CZ"/>
          </a:p>
        </p:txBody>
      </p:sp>
      <p:pic>
        <p:nvPicPr>
          <p:cNvPr id="4" name="Picture 2" descr="C:\Users\marekp.DATAAPEX\Desktop\21cfrpart11.png">
            <a:extLst>
              <a:ext uri="{FF2B5EF4-FFF2-40B4-BE49-F238E27FC236}">
                <a16:creationId xmlns:a16="http://schemas.microsoft.com/office/drawing/2014/main" id="{0DB13431-4814-7A7C-3299-DD8B447AC22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4483" b="92414" l="19000" r="80667">
                        <a14:foregroundMark x1="31000" y1="46897" x2="31000" y2="46897"/>
                        <a14:foregroundMark x1="33333" y1="37931" x2="33333" y2="37931"/>
                        <a14:foregroundMark x1="58333" y1="51724" x2="58333" y2="51724"/>
                        <a14:foregroundMark x1="27333" y1="83448" x2="27333" y2="83448"/>
                        <a14:foregroundMark x1="23000" y1="80000" x2="23000" y2="80000"/>
                        <a14:foregroundMark x1="33667" y1="77931" x2="33667" y2="77931"/>
                        <a14:foregroundMark x1="39667" y1="82069" x2="39667" y2="82069"/>
                        <a14:foregroundMark x1="44667" y1="82069" x2="44667" y2="82069"/>
                        <a14:foregroundMark x1="53000" y1="82759" x2="53000" y2="82759"/>
                        <a14:foregroundMark x1="60333" y1="86207" x2="60333" y2="86207"/>
                        <a14:foregroundMark x1="62667" y1="84828" x2="62667" y2="84828"/>
                        <a14:foregroundMark x1="66667" y1="80690" x2="66667" y2="80690"/>
                        <a14:foregroundMark x1="73667" y1="84138" x2="73667" y2="84138"/>
                        <a14:foregroundMark x1="79333" y1="82759" x2="79333" y2="82759"/>
                        <a14:backgroundMark x1="58667" y1="84828" x2="58667" y2="8482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612" t="6716" r="15599" b="6421"/>
          <a:stretch/>
        </p:blipFill>
        <p:spPr bwMode="auto">
          <a:xfrm>
            <a:off x="7204525" y="3121350"/>
            <a:ext cx="1039526" cy="619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9EFCD825-95AF-BA47-6565-35F806D592A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09" t="19663" b="21299"/>
          <a:stretch/>
        </p:blipFill>
        <p:spPr bwMode="auto">
          <a:xfrm>
            <a:off x="7204525" y="5028815"/>
            <a:ext cx="949170" cy="618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>
            <a:extLst>
              <a:ext uri="{FF2B5EF4-FFF2-40B4-BE49-F238E27FC236}">
                <a16:creationId xmlns:a16="http://schemas.microsoft.com/office/drawing/2014/main" id="{5A597EB0-938F-BF2E-3D60-863E8CB5C31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07" r="8034" b="13498"/>
          <a:stretch/>
        </p:blipFill>
        <p:spPr bwMode="auto">
          <a:xfrm>
            <a:off x="7791470" y="3898548"/>
            <a:ext cx="1855694" cy="881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165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3790438"/>
          </a:xfrm>
        </p:spPr>
        <p:txBody>
          <a:bodyPr/>
          <a:lstStyle/>
          <a:p>
            <a:r>
              <a:rPr lang="en-US" dirty="0"/>
              <a:t>Follow the principle of </a:t>
            </a:r>
            <a:r>
              <a:rPr lang="en-US" b="1" dirty="0"/>
              <a:t>ALCOA</a:t>
            </a:r>
            <a:r>
              <a:rPr lang="en-US" dirty="0"/>
              <a:t> for all your data:</a:t>
            </a:r>
          </a:p>
          <a:p>
            <a:pPr lvl="1"/>
            <a:r>
              <a:rPr lang="en-US" b="1" dirty="0"/>
              <a:t>A</a:t>
            </a:r>
            <a:r>
              <a:rPr lang="en-US" dirty="0"/>
              <a:t>ttributable – to a </a:t>
            </a:r>
            <a:r>
              <a:rPr lang="en-US" b="1" dirty="0"/>
              <a:t>specific person </a:t>
            </a:r>
            <a:r>
              <a:rPr lang="en-US" dirty="0"/>
              <a:t>and his/her actions</a:t>
            </a:r>
          </a:p>
          <a:p>
            <a:pPr lvl="1"/>
            <a:r>
              <a:rPr lang="en-US" b="1" dirty="0"/>
              <a:t>L</a:t>
            </a:r>
            <a:r>
              <a:rPr lang="en-US" dirty="0"/>
              <a:t>egible – for </a:t>
            </a:r>
            <a:r>
              <a:rPr lang="en-US" b="1" dirty="0"/>
              <a:t>reviews</a:t>
            </a:r>
            <a:r>
              <a:rPr lang="en-US" dirty="0"/>
              <a:t>, </a:t>
            </a:r>
            <a:r>
              <a:rPr lang="en-US" b="1" dirty="0"/>
              <a:t>audits</a:t>
            </a:r>
            <a:r>
              <a:rPr lang="en-US" dirty="0"/>
              <a:t> or regulatory inspections</a:t>
            </a:r>
          </a:p>
          <a:p>
            <a:pPr lvl="1"/>
            <a:r>
              <a:rPr lang="en-US" b="1" dirty="0"/>
              <a:t>C</a:t>
            </a:r>
            <a:r>
              <a:rPr lang="en-US" dirty="0"/>
              <a:t>ontemporaneous – record of </a:t>
            </a:r>
            <a:r>
              <a:rPr lang="en-US" b="1" dirty="0"/>
              <a:t>when</a:t>
            </a:r>
            <a:r>
              <a:rPr lang="en-US" dirty="0"/>
              <a:t> data was created, and data is </a:t>
            </a:r>
            <a:r>
              <a:rPr lang="en-US" b="1" dirty="0"/>
              <a:t>timestamped</a:t>
            </a:r>
          </a:p>
          <a:p>
            <a:pPr lvl="1"/>
            <a:r>
              <a:rPr lang="en-US" b="1" dirty="0"/>
              <a:t>O</a:t>
            </a:r>
            <a:r>
              <a:rPr lang="en-US" dirty="0"/>
              <a:t>riginal – kept in the </a:t>
            </a:r>
            <a:r>
              <a:rPr lang="en-US" b="1" dirty="0"/>
              <a:t>same</a:t>
            </a:r>
            <a:r>
              <a:rPr lang="en-US" dirty="0"/>
              <a:t> format as when created</a:t>
            </a:r>
          </a:p>
          <a:p>
            <a:pPr lvl="1"/>
            <a:r>
              <a:rPr lang="en-US" b="1" dirty="0"/>
              <a:t>A</a:t>
            </a:r>
            <a:r>
              <a:rPr lang="en-US" dirty="0"/>
              <a:t>ccurate – records are correct and include </a:t>
            </a:r>
            <a:r>
              <a:rPr lang="en-US" b="1" dirty="0"/>
              <a:t>“whole truth”</a:t>
            </a:r>
          </a:p>
          <a:p>
            <a:pPr lvl="1"/>
            <a:endParaRPr lang="en-US" dirty="0"/>
          </a:p>
          <a:p>
            <a:pPr lvl="1"/>
            <a:endParaRPr lang="fr-FR" dirty="0"/>
          </a:p>
          <a:p>
            <a:pPr lvl="1"/>
            <a:endParaRPr lang="cs-CZ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ACHIEVING COMPLIENCE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REGULATED ENVIRONMENT / ACHIEVING COMPLIENCE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P035/100B 14/04/2026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3</a:t>
            </a:fld>
            <a:endParaRPr lang="cs-CZ"/>
          </a:p>
        </p:txBody>
      </p:sp>
      <p:pic>
        <p:nvPicPr>
          <p:cNvPr id="2" name="Obrázek 20">
            <a:extLst>
              <a:ext uri="{FF2B5EF4-FFF2-40B4-BE49-F238E27FC236}">
                <a16:creationId xmlns:a16="http://schemas.microsoft.com/office/drawing/2014/main" id="{BE5DB887-BCCB-EC1A-BA2C-E9E2B1C1C23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48782" y="4237133"/>
            <a:ext cx="471055" cy="418991"/>
          </a:xfrm>
          <a:prstGeom prst="rect">
            <a:avLst/>
          </a:prstGeom>
        </p:spPr>
      </p:pic>
      <p:sp>
        <p:nvSpPr>
          <p:cNvPr id="3" name="Zástupný text 18">
            <a:extLst>
              <a:ext uri="{FF2B5EF4-FFF2-40B4-BE49-F238E27FC236}">
                <a16:creationId xmlns:a16="http://schemas.microsoft.com/office/drawing/2014/main" id="{8AB1F2B4-4A70-E912-AD19-097E2CC6E12D}"/>
              </a:ext>
            </a:extLst>
          </p:cNvPr>
          <p:cNvSpPr txBox="1">
            <a:spLocks/>
          </p:cNvSpPr>
          <p:nvPr/>
        </p:nvSpPr>
        <p:spPr>
          <a:xfrm>
            <a:off x="1684309" y="4014642"/>
            <a:ext cx="7088755" cy="920422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360000" indent="-3600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0000" indent="-180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7063" indent="0">
              <a:buNone/>
            </a:pPr>
            <a:r>
              <a:rPr lang="en-US" sz="1600" dirty="0"/>
              <a:t>A compliance with the directives can be achieved</a:t>
            </a:r>
            <a:r>
              <a:rPr lang="cs-CZ" sz="1600" dirty="0"/>
              <a:t> </a:t>
            </a:r>
            <a:r>
              <a:rPr lang="en-US" sz="1600" b="1" dirty="0"/>
              <a:t>only by</a:t>
            </a:r>
            <a:r>
              <a:rPr lang="cs-CZ" sz="1600" b="1" dirty="0"/>
              <a:t> a</a:t>
            </a:r>
            <a:r>
              <a:rPr lang="en-US" sz="1600" b="1" dirty="0"/>
              <a:t> combination</a:t>
            </a:r>
            <a:r>
              <a:rPr lang="en-US" sz="1600" dirty="0"/>
              <a:t> of</a:t>
            </a:r>
            <a:r>
              <a:rPr lang="cs-CZ" sz="1600" dirty="0"/>
              <a:t> </a:t>
            </a:r>
            <a:r>
              <a:rPr lang="en-US" sz="1600" dirty="0"/>
              <a:t>the respective software capabilities, overall system settings and use of</a:t>
            </a:r>
            <a:r>
              <a:rPr lang="cs-CZ" sz="1600" dirty="0"/>
              <a:t> </a:t>
            </a:r>
            <a:r>
              <a:rPr lang="en-US" sz="1600" dirty="0"/>
              <a:t>standard operational procedures as properly defined by the end user organization.</a:t>
            </a:r>
          </a:p>
        </p:txBody>
      </p:sp>
    </p:spTree>
    <p:extLst>
      <p:ext uri="{BB962C8B-B14F-4D97-AF65-F5344CB8AC3E}">
        <p14:creationId xmlns:p14="http://schemas.microsoft.com/office/powerpoint/2010/main" val="3119400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567908"/>
            <a:ext cx="9921834" cy="489534"/>
          </a:xfrm>
        </p:spPr>
        <p:txBody>
          <a:bodyPr/>
          <a:lstStyle/>
          <a:p>
            <a:r>
              <a:rPr lang="en-US" dirty="0"/>
              <a:t>Checks correct installation of Clarity</a:t>
            </a: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Installation qualification - IQ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REGULATED ENVIRONMENT / IQ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P035/100B 14/04/2026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4</a:t>
            </a:fld>
            <a:endParaRPr lang="cs-CZ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15F625A-8FDF-6D20-F201-FC1848FD97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9041" y="2119962"/>
            <a:ext cx="4830658" cy="4232830"/>
          </a:xfrm>
          <a:prstGeom prst="rect">
            <a:avLst/>
          </a:prstGeom>
        </p:spPr>
      </p:pic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46B6F603-98EC-FC8E-A620-36A027CB78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0217" y="1074968"/>
            <a:ext cx="4830658" cy="47348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67FFF78-F73C-E36F-E19B-D98B10797F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3398" y="5910138"/>
            <a:ext cx="3147629" cy="19506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29C8413-2EDE-35A6-392C-F7EB5F9E2F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70217" y="6210668"/>
            <a:ext cx="4410249" cy="258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702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1605224"/>
          </a:xfrm>
        </p:spPr>
        <p:txBody>
          <a:bodyPr/>
          <a:lstStyle/>
          <a:p>
            <a:r>
              <a:rPr lang="en-US" dirty="0"/>
              <a:t>Needed for Clarity validation – requires SST extension</a:t>
            </a:r>
          </a:p>
          <a:p>
            <a:r>
              <a:rPr lang="en-US" dirty="0"/>
              <a:t>Checks acquisition and data processing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OPERATIONAL qualification - OQ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REGULATED ENVIRONMENT / OQ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P035/100B 14/04/2026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5</a:t>
            </a:fld>
            <a:endParaRPr lang="cs-CZ"/>
          </a:p>
        </p:txBody>
      </p:sp>
      <p:pic>
        <p:nvPicPr>
          <p:cNvPr id="2" name="Picture 1" descr="validator.PNG">
            <a:extLst>
              <a:ext uri="{FF2B5EF4-FFF2-40B4-BE49-F238E27FC236}">
                <a16:creationId xmlns:a16="http://schemas.microsoft.com/office/drawing/2014/main" id="{195CCBB8-6C83-4744-884D-FC267CACDAA8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69421" y="3697551"/>
            <a:ext cx="2166089" cy="1484374"/>
          </a:xfrm>
          <a:prstGeom prst="rect">
            <a:avLst/>
          </a:prstGeom>
          <a:effectLst>
            <a:outerShdw blurRad="50800" dist="254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Picture 2" descr="A screenshot of a software&#10;&#10;Description automatically generated">
            <a:extLst>
              <a:ext uri="{FF2B5EF4-FFF2-40B4-BE49-F238E27FC236}">
                <a16:creationId xmlns:a16="http://schemas.microsoft.com/office/drawing/2014/main" id="{63D1C215-E5DD-DC28-78C9-C9BA0D79AB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9699" y="2433040"/>
            <a:ext cx="3955336" cy="3681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628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F85CBA-39E4-DA29-34EE-11991B911E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7E6BCB26-55B0-DCE9-1C08-0A3BA12E91A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3090064"/>
          </a:xfrm>
        </p:spPr>
        <p:txBody>
          <a:bodyPr/>
          <a:lstStyle/>
          <a:p>
            <a:r>
              <a:rPr lang="en-US" dirty="0"/>
              <a:t>SST </a:t>
            </a:r>
            <a:r>
              <a:rPr lang="cs-CZ" dirty="0" err="1"/>
              <a:t>extension</a:t>
            </a:r>
            <a:r>
              <a:rPr lang="cs-CZ" dirty="0"/>
              <a:t> </a:t>
            </a:r>
            <a:r>
              <a:rPr lang="en-US" dirty="0"/>
              <a:t>c</a:t>
            </a:r>
            <a:r>
              <a:rPr lang="cs-CZ" dirty="0" err="1"/>
              <a:t>an</a:t>
            </a:r>
            <a:r>
              <a:rPr lang="en-US" dirty="0"/>
              <a:t> be used</a:t>
            </a:r>
          </a:p>
          <a:p>
            <a:r>
              <a:rPr lang="en-US" dirty="0"/>
              <a:t>IQ and OQ must be successfully completed before performing PQ</a:t>
            </a:r>
            <a:endParaRPr lang="cs-CZ" dirty="0"/>
          </a:p>
          <a:p>
            <a:r>
              <a:rPr lang="en-US" dirty="0"/>
              <a:t>Must be prepared by the workplace personnel based on:</a:t>
            </a:r>
          </a:p>
          <a:p>
            <a:pPr lvl="1"/>
            <a:r>
              <a:rPr lang="en-US" dirty="0"/>
              <a:t>Used </a:t>
            </a:r>
            <a:r>
              <a:rPr lang="cs-CZ" dirty="0" err="1"/>
              <a:t>instruments</a:t>
            </a:r>
            <a:endParaRPr lang="en-US" dirty="0"/>
          </a:p>
          <a:p>
            <a:pPr lvl="1"/>
            <a:r>
              <a:rPr lang="en-US" dirty="0"/>
              <a:t>SOPs</a:t>
            </a:r>
          </a:p>
          <a:p>
            <a:pPr lvl="1"/>
            <a:r>
              <a:rPr lang="cs-CZ" dirty="0"/>
              <a:t>A</a:t>
            </a:r>
            <a:r>
              <a:rPr lang="en-US" dirty="0" err="1"/>
              <a:t>pplicable</a:t>
            </a:r>
            <a:r>
              <a:rPr lang="en-US" dirty="0"/>
              <a:t> regulations</a:t>
            </a:r>
            <a:endParaRPr lang="cs-CZ" dirty="0"/>
          </a:p>
          <a:p>
            <a:r>
              <a:rPr lang="en-US" dirty="0"/>
              <a:t>No certificate for PQ is issued by DataApex</a:t>
            </a:r>
            <a:r>
              <a:rPr lang="cs-CZ" dirty="0"/>
              <a:t>, </a:t>
            </a:r>
            <a:r>
              <a:rPr lang="en-US" dirty="0"/>
              <a:t>, but support is available if required</a:t>
            </a:r>
          </a:p>
          <a:p>
            <a:endParaRPr lang="en-US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A1C5DAFE-588E-B02F-F04B-4E59F6996BE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E24F2A3D-88DF-2F8E-4755-42E4928227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performance</a:t>
            </a:r>
            <a:r>
              <a:rPr lang="en-US" dirty="0"/>
              <a:t> qualification - </a:t>
            </a:r>
            <a:r>
              <a:rPr lang="cs-CZ" dirty="0"/>
              <a:t>P</a:t>
            </a:r>
            <a:r>
              <a:rPr lang="en-US" dirty="0"/>
              <a:t>Q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72E4615C-C99B-1443-5C7B-49CC4851B5B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REGULATED ENVIRONMENT / </a:t>
            </a:r>
            <a:r>
              <a:rPr lang="cs-CZ" dirty="0"/>
              <a:t>P</a:t>
            </a:r>
            <a:r>
              <a:rPr lang="en-US" dirty="0"/>
              <a:t>Q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B052DBF-031E-39E2-66B8-A4D58948DFD5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P035/100B 14/04/2026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4D571BCD-3F8B-89A2-E926-AE4C2847087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1971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3621161"/>
          </a:xfrm>
        </p:spPr>
        <p:txBody>
          <a:bodyPr/>
          <a:lstStyle/>
          <a:p>
            <a:r>
              <a:rPr lang="en-US" dirty="0"/>
              <a:t>Tool to support </a:t>
            </a:r>
            <a:r>
              <a:rPr lang="en-US" b="1" dirty="0"/>
              <a:t>attributable</a:t>
            </a:r>
            <a:r>
              <a:rPr lang="en-US" dirty="0"/>
              <a:t> and </a:t>
            </a:r>
            <a:r>
              <a:rPr lang="en-US" b="1" dirty="0"/>
              <a:t>legible</a:t>
            </a:r>
            <a:r>
              <a:rPr lang="en-US" dirty="0"/>
              <a:t> data</a:t>
            </a:r>
          </a:p>
          <a:p>
            <a:r>
              <a:rPr lang="en-US" dirty="0"/>
              <a:t>Tracking user activities</a:t>
            </a:r>
          </a:p>
          <a:p>
            <a:r>
              <a:rPr lang="en-US" dirty="0"/>
              <a:t>Tracking all actions and data modification</a:t>
            </a:r>
          </a:p>
          <a:p>
            <a:pPr lvl="1"/>
            <a:r>
              <a:rPr lang="en-US" dirty="0"/>
              <a:t>Audit trail is not modifiable</a:t>
            </a:r>
          </a:p>
          <a:p>
            <a:pPr lvl="1"/>
            <a:r>
              <a:rPr lang="en-US" dirty="0"/>
              <a:t>Audit trail can be exported in various formats</a:t>
            </a:r>
          </a:p>
          <a:p>
            <a:r>
              <a:rPr lang="en-US" dirty="0"/>
              <a:t>Complete AT for the entire station</a:t>
            </a:r>
          </a:p>
          <a:p>
            <a:r>
              <a:rPr lang="en-US" dirty="0"/>
              <a:t>Specific AT for each file</a:t>
            </a:r>
          </a:p>
          <a:p>
            <a:pPr lvl="1"/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Audit Trail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REGULATED ENVIRONMENT / AUDIT TRAIL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P035/100B 14/04/2026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7</a:t>
            </a:fld>
            <a:endParaRPr lang="cs-CZ"/>
          </a:p>
        </p:txBody>
      </p:sp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14F6D833-398B-9546-975A-AABFCE6E6B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528" y="2622877"/>
            <a:ext cx="3665643" cy="262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85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4066494" cy="2277203"/>
          </a:xfrm>
        </p:spPr>
        <p:txBody>
          <a:bodyPr/>
          <a:lstStyle/>
          <a:p>
            <a:r>
              <a:rPr lang="en-US" dirty="0"/>
              <a:t>Tool to support </a:t>
            </a:r>
            <a:r>
              <a:rPr lang="en-US" b="1" dirty="0"/>
              <a:t>attributable</a:t>
            </a:r>
            <a:r>
              <a:rPr lang="en-US" dirty="0"/>
              <a:t> and </a:t>
            </a:r>
            <a:r>
              <a:rPr lang="en-US" b="1" dirty="0"/>
              <a:t>legible</a:t>
            </a:r>
            <a:r>
              <a:rPr lang="en-US" dirty="0"/>
              <a:t> data</a:t>
            </a:r>
          </a:p>
          <a:p>
            <a:r>
              <a:rPr lang="en-US" dirty="0"/>
              <a:t>Limiting actions that can be done by specific user</a:t>
            </a:r>
          </a:p>
          <a:p>
            <a:r>
              <a:rPr lang="en-US" dirty="0"/>
              <a:t>Set different roles</a:t>
            </a:r>
          </a:p>
          <a:p>
            <a:pPr lvl="1"/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USER ACCOUNTS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REGULATED ENVIRONMENT / USER ACCOUNTS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P035/100B 14/04/2026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8</a:t>
            </a:fld>
            <a:endParaRPr lang="cs-CZ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63A5990-FCF4-64E7-C632-FB1761F7F9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5276" y="1260587"/>
            <a:ext cx="6479066" cy="4822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143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5414031" cy="1977121"/>
          </a:xfrm>
        </p:spPr>
        <p:txBody>
          <a:bodyPr/>
          <a:lstStyle/>
          <a:p>
            <a:r>
              <a:rPr lang="en-US" dirty="0"/>
              <a:t>Tool to support </a:t>
            </a:r>
            <a:r>
              <a:rPr lang="en-US" b="1" dirty="0"/>
              <a:t>contemporaneous, original</a:t>
            </a:r>
            <a:r>
              <a:rPr lang="en-US" dirty="0"/>
              <a:t> and </a:t>
            </a:r>
            <a:r>
              <a:rPr lang="en-US" b="1" dirty="0"/>
              <a:t>accurate</a:t>
            </a:r>
            <a:r>
              <a:rPr lang="en-US" dirty="0"/>
              <a:t> data</a:t>
            </a:r>
          </a:p>
          <a:p>
            <a:r>
              <a:rPr lang="en-US" dirty="0"/>
              <a:t>Set of options to ensure compliance</a:t>
            </a:r>
          </a:p>
          <a:p>
            <a:pPr lvl="1"/>
            <a:r>
              <a:rPr lang="en-US" dirty="0"/>
              <a:t>All MUST</a:t>
            </a:r>
            <a:r>
              <a:rPr lang="cs-CZ" dirty="0"/>
              <a:t>*</a:t>
            </a:r>
            <a:r>
              <a:rPr lang="en-US" dirty="0"/>
              <a:t> be enabled in regulated environment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GLP OPTIONS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REGULATED ENVIRONMENT / GLP OPTIONS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P035/100B 14/04/2026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9</a:t>
            </a:fld>
            <a:endParaRPr lang="cs-CZ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6F514B-73C0-FBCB-3888-858F9EEE0D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0197" y="1663501"/>
            <a:ext cx="4980369" cy="3888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355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2133574"/>
          </a:xfrm>
        </p:spPr>
        <p:txBody>
          <a:bodyPr/>
          <a:lstStyle/>
          <a:p>
            <a:r>
              <a:rPr lang="en-US" dirty="0"/>
              <a:t>Tool to support </a:t>
            </a:r>
            <a:r>
              <a:rPr lang="en-US" b="1" dirty="0"/>
              <a:t>attributable</a:t>
            </a:r>
            <a:r>
              <a:rPr lang="en-US" dirty="0"/>
              <a:t> and </a:t>
            </a:r>
            <a:r>
              <a:rPr lang="en-US" b="1" dirty="0"/>
              <a:t>legible</a:t>
            </a:r>
            <a:r>
              <a:rPr lang="en-US" dirty="0"/>
              <a:t> data</a:t>
            </a:r>
          </a:p>
          <a:p>
            <a:r>
              <a:rPr lang="en-US" dirty="0"/>
              <a:t>Enables signing chromatograms electronically </a:t>
            </a:r>
          </a:p>
          <a:p>
            <a:pPr lvl="1"/>
            <a:r>
              <a:rPr lang="en-US" dirty="0"/>
              <a:t>No need for manual signature of printouts</a:t>
            </a:r>
          </a:p>
          <a:p>
            <a:pPr lvl="1"/>
            <a:r>
              <a:rPr lang="en-US" dirty="0"/>
              <a:t>Using Clarity user accounts</a:t>
            </a:r>
          </a:p>
          <a:p>
            <a:pPr lvl="1"/>
            <a:r>
              <a:rPr lang="en-US" dirty="0"/>
              <a:t>Using various certificates</a:t>
            </a:r>
          </a:p>
          <a:p>
            <a:endParaRPr lang="en-US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ELECTRONIC SIGNATURES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REGULATED ENVIRONMENT / ELECTRONIC SIGNATURES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P035/100B 14/04/2026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10</a:t>
            </a:fld>
            <a:endParaRPr lang="cs-CZ"/>
          </a:p>
        </p:txBody>
      </p:sp>
      <p:pic>
        <p:nvPicPr>
          <p:cNvPr id="3" name="Picture 2" descr="A screenshot of a sign up box&#10;&#10;Description automatically generated">
            <a:extLst>
              <a:ext uri="{FF2B5EF4-FFF2-40B4-BE49-F238E27FC236}">
                <a16:creationId xmlns:a16="http://schemas.microsoft.com/office/drawing/2014/main" id="{890B398D-C31B-D3FE-1FBC-A76BF05E3D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5038" y="3412363"/>
            <a:ext cx="3264493" cy="2974498"/>
          </a:xfrm>
          <a:prstGeom prst="rect">
            <a:avLst/>
          </a:prstGeom>
        </p:spPr>
      </p:pic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6AEFE56B-42AB-9C8E-F827-087FA9B412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0628" y="3114067"/>
            <a:ext cx="3591641" cy="2444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86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1605224"/>
          </a:xfrm>
        </p:spPr>
        <p:txBody>
          <a:bodyPr/>
          <a:lstStyle/>
          <a:p>
            <a:r>
              <a:rPr lang="en-US" dirty="0"/>
              <a:t>Data deletion and alteration must be prohibited</a:t>
            </a:r>
          </a:p>
          <a:p>
            <a:r>
              <a:rPr lang="en-US" dirty="0"/>
              <a:t>Proper Windows user accounts required</a:t>
            </a:r>
          </a:p>
          <a:p>
            <a:r>
              <a:rPr lang="en-US" dirty="0"/>
              <a:t>Step-by-step setup procedure in M132 manual</a:t>
            </a:r>
          </a:p>
          <a:p>
            <a:endParaRPr lang="en-US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Data protection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REGULATED ENVIRONMENT / DATA PROTECTION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P035/100B 14/04/2026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B1DD67D-2B6B-DE6E-0468-1C226614FF7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448782" y="5837479"/>
            <a:ext cx="9921875" cy="300082"/>
          </a:xfrm>
        </p:spPr>
        <p:txBody>
          <a:bodyPr/>
          <a:lstStyle/>
          <a:p>
            <a:r>
              <a:rPr lang="en-US" dirty="0"/>
              <a:t>M132 – Regulated Environment - </a:t>
            </a:r>
            <a:r>
              <a:rPr lang="en-US" dirty="0">
                <a:hlinkClick r:id="rId2"/>
              </a:rPr>
              <a:t>https://www.dataapex.com/downloads/26163/view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81384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1233328"/>
          </a:xfrm>
        </p:spPr>
        <p:txBody>
          <a:bodyPr/>
          <a:lstStyle/>
          <a:p>
            <a:r>
              <a:rPr lang="en-US" dirty="0"/>
              <a:t>Manual </a:t>
            </a:r>
            <a:r>
              <a:rPr lang="en-US" b="1" dirty="0"/>
              <a:t>M132</a:t>
            </a:r>
            <a:r>
              <a:rPr lang="en-US" dirty="0"/>
              <a:t> – Clarity in Regulated Environment</a:t>
            </a:r>
          </a:p>
          <a:p>
            <a:r>
              <a:rPr lang="en-US" dirty="0"/>
              <a:t>Datasheet </a:t>
            </a:r>
            <a:r>
              <a:rPr lang="en-US" b="1" dirty="0"/>
              <a:t>D021</a:t>
            </a:r>
            <a:r>
              <a:rPr lang="en-US" dirty="0"/>
              <a:t> – Declaration of Software Validation</a:t>
            </a:r>
          </a:p>
          <a:p>
            <a:r>
              <a:rPr lang="en-US" dirty="0"/>
              <a:t>Datasheet </a:t>
            </a:r>
            <a:r>
              <a:rPr lang="en-US" b="1" dirty="0"/>
              <a:t>D019</a:t>
            </a:r>
            <a:r>
              <a:rPr lang="en-US" dirty="0"/>
              <a:t> - Clarity 21 CFR Part 11 tools</a:t>
            </a: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documentation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REGULATED ENVIRONMENT / DOCUMENTATION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P035/100B 14/04/2026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B1DD67D-2B6B-DE6E-0468-1C226614FF7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448782" y="5837479"/>
            <a:ext cx="9921875" cy="300082"/>
          </a:xfrm>
        </p:spPr>
        <p:txBody>
          <a:bodyPr/>
          <a:lstStyle/>
          <a:p>
            <a:r>
              <a:rPr lang="cs-CZ" dirty="0" err="1"/>
              <a:t>Above</a:t>
            </a:r>
            <a:r>
              <a:rPr lang="cs-CZ" dirty="0"/>
              <a:t> </a:t>
            </a:r>
            <a:r>
              <a:rPr lang="cs-CZ" dirty="0" err="1"/>
              <a:t>documentation</a:t>
            </a:r>
            <a:r>
              <a:rPr lang="cs-CZ" dirty="0"/>
              <a:t>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available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download</a:t>
            </a:r>
            <a:r>
              <a:rPr lang="cs-CZ" dirty="0"/>
              <a:t> </a:t>
            </a:r>
            <a:r>
              <a:rPr lang="cs-CZ" dirty="0" err="1"/>
              <a:t>at</a:t>
            </a:r>
            <a:r>
              <a:rPr lang="cs-CZ" dirty="0"/>
              <a:t> </a:t>
            </a:r>
            <a:r>
              <a:rPr lang="cs-CZ" dirty="0">
                <a:hlinkClick r:id="rId2"/>
              </a:rPr>
              <a:t>www.dataapex.com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3444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4AC263-6200-A97D-4E48-49255CD1F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Thank you for your attention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6F91EC-2458-F9BA-1724-27E6E3BBAF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P035/100B 14/04/2026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366DF9-0793-3CD1-3B05-2C76F8776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9144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Motiv Office">
  <a:themeElements>
    <a:clrScheme name="Apex 2023">
      <a:dk1>
        <a:srgbClr val="414042"/>
      </a:dk1>
      <a:lt1>
        <a:srgbClr val="FFFFFF"/>
      </a:lt1>
      <a:dk2>
        <a:srgbClr val="1E559D"/>
      </a:dk2>
      <a:lt2>
        <a:srgbClr val="FFFFFF"/>
      </a:lt2>
      <a:accent1>
        <a:srgbClr val="1E559D"/>
      </a:accent1>
      <a:accent2>
        <a:srgbClr val="008AD0"/>
      </a:accent2>
      <a:accent3>
        <a:srgbClr val="EBA2C0"/>
      </a:accent3>
      <a:accent4>
        <a:srgbClr val="88D1CE"/>
      </a:accent4>
      <a:accent5>
        <a:srgbClr val="D6DFE7"/>
      </a:accent5>
      <a:accent6>
        <a:srgbClr val="C00000"/>
      </a:accent6>
      <a:hlink>
        <a:srgbClr val="008AD0"/>
      </a:hlink>
      <a:folHlink>
        <a:srgbClr val="008AD0"/>
      </a:folHlink>
    </a:clrScheme>
    <a:fontScheme name="Custom 1">
      <a:majorFont>
        <a:latin typeface="Myriad Pro"/>
        <a:ea typeface=""/>
        <a:cs typeface=""/>
      </a:majorFont>
      <a:minorFont>
        <a:latin typeface="Myriad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wrap="square">
        <a:spAutoFit/>
      </a:bodyPr>
      <a:lstStyle>
        <a:defPPr algn="l">
          <a:defRPr cap="all" baseline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owerPoint-template-embed-fonts-2023-04.pptx" id="{696FC99E-38E4-4E4E-8721-E4D61BC634BB}" vid="{0101A97A-9DE8-4435-AD82-9031FD84C4D8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PowerPoint-template-embed-fonts-2023-04</Template>
  <TotalTime>183</TotalTime>
  <Words>551</Words>
  <Application>Microsoft Office PowerPoint</Application>
  <PresentationFormat>Widescreen</PresentationFormat>
  <Paragraphs>119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Myriad Pro Light</vt:lpstr>
      <vt:lpstr>Calibri</vt:lpstr>
      <vt:lpstr>Arial</vt:lpstr>
      <vt:lpstr>Wingdings</vt:lpstr>
      <vt:lpstr>Motiv Office</vt:lpstr>
      <vt:lpstr>Regulated environment</vt:lpstr>
      <vt:lpstr>regulated environment - Legal boundaries</vt:lpstr>
      <vt:lpstr>ACHIEVING COMPLIENCE</vt:lpstr>
      <vt:lpstr>Installation qualification - IQ</vt:lpstr>
      <vt:lpstr>OPERATIONAL qualification - OQ</vt:lpstr>
      <vt:lpstr>performance qualification - PQ</vt:lpstr>
      <vt:lpstr>Audit Trail</vt:lpstr>
      <vt:lpstr>USER ACCOUNTS</vt:lpstr>
      <vt:lpstr>GLP OPTIONS</vt:lpstr>
      <vt:lpstr>ELECTRONIC SIGNATURES</vt:lpstr>
      <vt:lpstr>Data protection</vt:lpstr>
      <vt:lpstr>documentation</vt:lpstr>
      <vt:lpstr>Thank you for your attention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Clarity in regulated environment</dc:title>
  <dc:creator>DataApex</dc:creator>
  <cp:lastModifiedBy>Pospíšilová Eva</cp:lastModifiedBy>
  <cp:revision>10</cp:revision>
  <dcterms:created xsi:type="dcterms:W3CDTF">2023-10-27T10:07:27Z</dcterms:created>
  <dcterms:modified xsi:type="dcterms:W3CDTF">2026-04-14T12:49:46Z</dcterms:modified>
</cp:coreProperties>
</file>