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61" r:id="rId2"/>
    <p:sldId id="263" r:id="rId3"/>
    <p:sldId id="281" r:id="rId4"/>
    <p:sldId id="273" r:id="rId5"/>
    <p:sldId id="276" r:id="rId6"/>
    <p:sldId id="274" r:id="rId7"/>
    <p:sldId id="279" r:id="rId8"/>
    <p:sldId id="277" r:id="rId9"/>
    <p:sldId id="275" r:id="rId10"/>
    <p:sldId id="278" r:id="rId11"/>
    <p:sldId id="280" r:id="rId12"/>
    <p:sldId id="271" r:id="rId13"/>
    <p:sldId id="270" r:id="rId14"/>
    <p:sldId id="260" r:id="rId15"/>
  </p:sldIdLst>
  <p:sldSz cx="12192000" cy="6858000"/>
  <p:notesSz cx="6799263" cy="9929813"/>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rubý Jan" initials="HJ" lastIdx="7" clrIdx="0">
    <p:extLst>
      <p:ext uri="{19B8F6BF-5375-455C-9EA6-DF929625EA0E}">
        <p15:presenceInfo xmlns:p15="http://schemas.microsoft.com/office/powerpoint/2012/main" userId="S-1-5-21-3239829077-2450116629-1883995281-1191" providerId="AD"/>
      </p:ext>
    </p:extLst>
  </p:cmAuthor>
  <p:cmAuthor id="2" name="Diblíková Lenka" initials="DL" lastIdx="8" clrIdx="1">
    <p:extLst>
      <p:ext uri="{19B8F6BF-5375-455C-9EA6-DF929625EA0E}">
        <p15:presenceInfo xmlns:p15="http://schemas.microsoft.com/office/powerpoint/2012/main" userId="S::Diblikova@dataapex.com::509fff46-ee37-4371-b974-128afdf4c98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4545"/>
    <a:srgbClr val="FFFCC5"/>
    <a:srgbClr val="CF070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72401" autoAdjust="0"/>
  </p:normalViewPr>
  <p:slideViewPr>
    <p:cSldViewPr snapToGrid="0">
      <p:cViewPr varScale="1">
        <p:scale>
          <a:sx n="46" d="100"/>
          <a:sy n="46" d="100"/>
        </p:scale>
        <p:origin x="1374" y="4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2" y="0"/>
            <a:ext cx="2946347" cy="498216"/>
          </a:xfrm>
          <a:prstGeom prst="rect">
            <a:avLst/>
          </a:prstGeom>
        </p:spPr>
        <p:txBody>
          <a:bodyPr vert="horz" lIns="91751" tIns="45875" rIns="91751" bIns="45875" rtlCol="0"/>
          <a:lstStyle>
            <a:lvl1pPr algn="l">
              <a:defRPr sz="1200"/>
            </a:lvl1pPr>
          </a:lstStyle>
          <a:p>
            <a:endParaRPr lang="cs-CZ"/>
          </a:p>
        </p:txBody>
      </p:sp>
      <p:sp>
        <p:nvSpPr>
          <p:cNvPr id="3" name="Zástupný symbol pro datum 2"/>
          <p:cNvSpPr>
            <a:spLocks noGrp="1"/>
          </p:cNvSpPr>
          <p:nvPr>
            <p:ph type="dt" idx="1"/>
          </p:nvPr>
        </p:nvSpPr>
        <p:spPr>
          <a:xfrm>
            <a:off x="3851344" y="0"/>
            <a:ext cx="2946347" cy="498216"/>
          </a:xfrm>
          <a:prstGeom prst="rect">
            <a:avLst/>
          </a:prstGeom>
        </p:spPr>
        <p:txBody>
          <a:bodyPr vert="horz" lIns="91751" tIns="45875" rIns="91751" bIns="45875" rtlCol="0"/>
          <a:lstStyle>
            <a:lvl1pPr algn="r">
              <a:defRPr sz="1200"/>
            </a:lvl1pPr>
          </a:lstStyle>
          <a:p>
            <a:fld id="{5D8C904B-3868-4955-9680-83F6A8CD3A5F}" type="datetimeFigureOut">
              <a:rPr lang="cs-CZ" smtClean="0"/>
              <a:t>08.12.2022</a:t>
            </a:fld>
            <a:endParaRPr lang="cs-CZ"/>
          </a:p>
        </p:txBody>
      </p:sp>
      <p:sp>
        <p:nvSpPr>
          <p:cNvPr id="4" name="Zástupný symbol pro obrázek snímku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751" tIns="45875" rIns="91751" bIns="45875" rtlCol="0" anchor="ctr"/>
          <a:lstStyle/>
          <a:p>
            <a:endParaRPr lang="cs-CZ"/>
          </a:p>
        </p:txBody>
      </p:sp>
      <p:sp>
        <p:nvSpPr>
          <p:cNvPr id="5" name="Zástupný symbol pro poznámky 4"/>
          <p:cNvSpPr>
            <a:spLocks noGrp="1"/>
          </p:cNvSpPr>
          <p:nvPr>
            <p:ph type="body" sz="quarter" idx="3"/>
          </p:nvPr>
        </p:nvSpPr>
        <p:spPr>
          <a:xfrm>
            <a:off x="679927" y="4778722"/>
            <a:ext cx="5439410" cy="3909864"/>
          </a:xfrm>
          <a:prstGeom prst="rect">
            <a:avLst/>
          </a:prstGeom>
        </p:spPr>
        <p:txBody>
          <a:bodyPr vert="horz" lIns="91751" tIns="45875" rIns="91751" bIns="45875"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2" y="9431601"/>
            <a:ext cx="2946347" cy="498215"/>
          </a:xfrm>
          <a:prstGeom prst="rect">
            <a:avLst/>
          </a:prstGeom>
        </p:spPr>
        <p:txBody>
          <a:bodyPr vert="horz" lIns="91751" tIns="45875" rIns="91751" bIns="45875"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1344" y="9431601"/>
            <a:ext cx="2946347" cy="498215"/>
          </a:xfrm>
          <a:prstGeom prst="rect">
            <a:avLst/>
          </a:prstGeom>
        </p:spPr>
        <p:txBody>
          <a:bodyPr vert="horz" lIns="91751" tIns="45875" rIns="91751" bIns="45875" rtlCol="0" anchor="b"/>
          <a:lstStyle>
            <a:lvl1pPr algn="r">
              <a:defRPr sz="1200"/>
            </a:lvl1pPr>
          </a:lstStyle>
          <a:p>
            <a:fld id="{632DA315-1DC6-442A-A77D-F7795D65838E}" type="slidenum">
              <a:rPr lang="cs-CZ" smtClean="0"/>
              <a:t>‹#›</a:t>
            </a:fld>
            <a:endParaRPr lang="cs-CZ"/>
          </a:p>
        </p:txBody>
      </p:sp>
    </p:spTree>
    <p:extLst>
      <p:ext uri="{BB962C8B-B14F-4D97-AF65-F5344CB8AC3E}">
        <p14:creationId xmlns:p14="http://schemas.microsoft.com/office/powerpoint/2010/main" val="1485851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err="1"/>
              <a:t>yyyy</a:t>
            </a:r>
            <a:endParaRPr lang="cs-CZ"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1</a:t>
            </a:fld>
            <a:endParaRPr lang="cs-CZ"/>
          </a:p>
        </p:txBody>
      </p:sp>
    </p:spTree>
    <p:extLst>
      <p:ext uri="{BB962C8B-B14F-4D97-AF65-F5344CB8AC3E}">
        <p14:creationId xmlns:p14="http://schemas.microsoft.com/office/powerpoint/2010/main" val="1157270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2</a:t>
            </a:fld>
            <a:endParaRPr lang="cs-CZ"/>
          </a:p>
        </p:txBody>
      </p:sp>
    </p:spTree>
    <p:extLst>
      <p:ext uri="{BB962C8B-B14F-4D97-AF65-F5344CB8AC3E}">
        <p14:creationId xmlns:p14="http://schemas.microsoft.com/office/powerpoint/2010/main" val="3256190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3</a:t>
            </a:fld>
            <a:endParaRPr lang="cs-CZ"/>
          </a:p>
        </p:txBody>
      </p:sp>
    </p:spTree>
    <p:extLst>
      <p:ext uri="{BB962C8B-B14F-4D97-AF65-F5344CB8AC3E}">
        <p14:creationId xmlns:p14="http://schemas.microsoft.com/office/powerpoint/2010/main" val="42390538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algn="l"/>
            <a:endParaRPr lang="cs-CZ" b="0" i="0"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4</a:t>
            </a:fld>
            <a:endParaRPr lang="cs-CZ"/>
          </a:p>
        </p:txBody>
      </p:sp>
    </p:spTree>
    <p:extLst>
      <p:ext uri="{BB962C8B-B14F-4D97-AF65-F5344CB8AC3E}">
        <p14:creationId xmlns:p14="http://schemas.microsoft.com/office/powerpoint/2010/main" val="4573770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algn="l"/>
            <a:r>
              <a:rPr lang="cs-CZ" b="1" dirty="0">
                <a:solidFill>
                  <a:srgbClr val="3E3E3E"/>
                </a:solidFill>
              </a:rPr>
              <a:t>Open Dialog</a:t>
            </a:r>
          </a:p>
          <a:p>
            <a:pPr marL="172033" indent="-172033">
              <a:buFont typeface="Arial" panose="020B0604020202020204" pitchFamily="34" charset="0"/>
              <a:buChar char="•"/>
            </a:pPr>
            <a:r>
              <a:rPr lang="en-GB" b="0" i="0" dirty="0">
                <a:solidFill>
                  <a:srgbClr val="242424"/>
                </a:solidFill>
                <a:effectLst/>
                <a:latin typeface="Segoe UI" panose="020B0502040204020203" pitchFamily="34" charset="0"/>
              </a:rPr>
              <a:t>The Open Chromatogram dialog has new possibilities. </a:t>
            </a:r>
            <a:endParaRPr lang="cs-CZ" b="0" i="0" dirty="0">
              <a:solidFill>
                <a:srgbClr val="242424"/>
              </a:solidFill>
              <a:effectLst/>
              <a:latin typeface="Segoe UI" panose="020B0502040204020203" pitchFamily="34" charset="0"/>
            </a:endParaRPr>
          </a:p>
          <a:p>
            <a:pPr marL="172033" indent="-172033">
              <a:buFont typeface="Arial" panose="020B0604020202020204" pitchFamily="34" charset="0"/>
              <a:buChar char="•"/>
            </a:pPr>
            <a:r>
              <a:rPr lang="en-GB" b="0" i="0" dirty="0">
                <a:solidFill>
                  <a:srgbClr val="242424"/>
                </a:solidFill>
                <a:effectLst/>
                <a:latin typeface="Segoe UI" panose="020B0502040204020203" pitchFamily="34" charset="0"/>
              </a:rPr>
              <a:t>When selecting multiple chromatograms, Overlay is intuitively the default opening option. </a:t>
            </a:r>
            <a:endParaRPr lang="cs-CZ" b="0" i="0">
              <a:solidFill>
                <a:srgbClr val="242424"/>
              </a:solidFill>
              <a:effectLst/>
              <a:latin typeface="Segoe UI" panose="020B0502040204020203" pitchFamily="34" charset="0"/>
            </a:endParaRPr>
          </a:p>
          <a:p>
            <a:pPr marL="172033" indent="-172033">
              <a:buFont typeface="Arial" panose="020B0604020202020204" pitchFamily="34" charset="0"/>
              <a:buChar char="•"/>
            </a:pPr>
            <a:r>
              <a:rPr lang="en-GB" b="0" i="0" dirty="0">
                <a:solidFill>
                  <a:srgbClr val="242424"/>
                </a:solidFill>
                <a:effectLst/>
                <a:latin typeface="Segoe UI" panose="020B0502040204020203" pitchFamily="34" charset="0"/>
              </a:rPr>
              <a:t>It is also possible to choose whether you want to open the selected</a:t>
            </a:r>
            <a:br>
              <a:rPr lang="en-GB" dirty="0"/>
            </a:br>
            <a:r>
              <a:rPr lang="en-GB" b="0" i="0" dirty="0">
                <a:solidFill>
                  <a:srgbClr val="242424"/>
                </a:solidFill>
                <a:effectLst/>
                <a:latin typeface="Segoe UI" panose="020B0502040204020203" pitchFamily="34" charset="0"/>
              </a:rPr>
              <a:t>chromatograms in the Overlay or browse them one by one by clicking on the arrow in the Open button. The selection of signals to display is also more convenient as there is a new three-state All signals checkbox.</a:t>
            </a:r>
            <a:endParaRPr lang="cs-CZ" dirty="0">
              <a:solidFill>
                <a:srgbClr val="3E3E3E"/>
              </a:solidFill>
              <a:latin typeface="ArialMT"/>
            </a:endParaRP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5</a:t>
            </a:fld>
            <a:endParaRPr lang="cs-CZ"/>
          </a:p>
        </p:txBody>
      </p:sp>
    </p:spTree>
    <p:extLst>
      <p:ext uri="{BB962C8B-B14F-4D97-AF65-F5344CB8AC3E}">
        <p14:creationId xmlns:p14="http://schemas.microsoft.com/office/powerpoint/2010/main" val="807699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a:t>MS </a:t>
            </a:r>
            <a:r>
              <a:rPr lang="cs-CZ" b="1" dirty="0" err="1"/>
              <a:t>extension</a:t>
            </a:r>
            <a:endParaRPr lang="cs-CZ" b="1" dirty="0"/>
          </a:p>
          <a:p>
            <a:pPr marL="172033" indent="-172033">
              <a:buFont typeface="Arial" panose="020B0604020202020204" pitchFamily="34" charset="0"/>
              <a:buChar char="•"/>
            </a:pPr>
            <a:r>
              <a:rPr lang="en-GB" dirty="0">
                <a:solidFill>
                  <a:srgbClr val="3E3E3E"/>
                </a:solidFill>
              </a:rPr>
              <a:t>The MS Extension has been improved to address the situation when</a:t>
            </a:r>
            <a:r>
              <a:rPr lang="cs-CZ" dirty="0">
                <a:solidFill>
                  <a:srgbClr val="3E3E3E"/>
                </a:solidFill>
              </a:rPr>
              <a:t> </a:t>
            </a:r>
            <a:r>
              <a:rPr lang="en-GB" dirty="0">
                <a:solidFill>
                  <a:srgbClr val="3E3E3E"/>
                </a:solidFill>
              </a:rPr>
              <a:t>peaks are not separated. If each of the compounds has a specific m/z ion, they can be quantified even if they are not separated in the TIC.</a:t>
            </a:r>
            <a:endParaRPr lang="cs-CZ" dirty="0">
              <a:solidFill>
                <a:srgbClr val="3E3E3E"/>
              </a:solidFill>
            </a:endParaRPr>
          </a:p>
          <a:p>
            <a:pPr marL="172033" indent="-172033">
              <a:buFont typeface="Arial" panose="020B0604020202020204" pitchFamily="34" charset="0"/>
              <a:buChar char="•"/>
            </a:pPr>
            <a:r>
              <a:rPr lang="cs-CZ" dirty="0"/>
              <a:t>L</a:t>
            </a:r>
            <a:r>
              <a:rPr lang="en-GB" dirty="0" err="1"/>
              <a:t>ocal</a:t>
            </a:r>
            <a:r>
              <a:rPr lang="en-GB" dirty="0"/>
              <a:t> Integration parameters are now specific for each quantification signal (instead of each compound), thus ensuring consistency of parameters for all peaks evaluated on the same m/z signal</a:t>
            </a:r>
            <a:r>
              <a:rPr lang="cs-CZ" dirty="0"/>
              <a:t>.</a:t>
            </a:r>
          </a:p>
          <a:p>
            <a:pPr defTabSz="917509">
              <a:defRPr/>
            </a:pPr>
            <a:endParaRPr lang="cs-CZ" dirty="0"/>
          </a:p>
          <a:p>
            <a:endParaRPr lang="cs-CZ"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6</a:t>
            </a:fld>
            <a:endParaRPr lang="cs-CZ"/>
          </a:p>
        </p:txBody>
      </p:sp>
    </p:spTree>
    <p:extLst>
      <p:ext uri="{BB962C8B-B14F-4D97-AF65-F5344CB8AC3E}">
        <p14:creationId xmlns:p14="http://schemas.microsoft.com/office/powerpoint/2010/main" val="1889027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7509">
              <a:defRPr/>
            </a:pPr>
            <a:r>
              <a:rPr lang="en-GB" dirty="0">
                <a:solidFill>
                  <a:srgbClr val="3E3E3E"/>
                </a:solidFill>
              </a:rPr>
              <a:t>Now quantification signal is constructed for every m/z used for</a:t>
            </a:r>
            <a:r>
              <a:rPr lang="cs-CZ" dirty="0">
                <a:solidFill>
                  <a:srgbClr val="3E3E3E"/>
                </a:solidFill>
              </a:rPr>
              <a:t> </a:t>
            </a:r>
            <a:r>
              <a:rPr lang="en-GB" dirty="0">
                <a:solidFill>
                  <a:srgbClr val="3E3E3E"/>
                </a:solidFill>
              </a:rPr>
              <a:t>quantification. It means that compounds</a:t>
            </a:r>
            <a:r>
              <a:rPr lang="cs-CZ" dirty="0">
                <a:solidFill>
                  <a:srgbClr val="3E3E3E"/>
                </a:solidFill>
              </a:rPr>
              <a:t> </a:t>
            </a:r>
            <a:r>
              <a:rPr lang="en-GB" dirty="0">
                <a:solidFill>
                  <a:srgbClr val="3E3E3E"/>
                </a:solidFill>
              </a:rPr>
              <a:t>that have the same retention time,</a:t>
            </a:r>
            <a:r>
              <a:rPr lang="cs-CZ" dirty="0">
                <a:solidFill>
                  <a:srgbClr val="3E3E3E"/>
                </a:solidFill>
              </a:rPr>
              <a:t> </a:t>
            </a:r>
            <a:r>
              <a:rPr lang="en-GB" dirty="0">
                <a:solidFill>
                  <a:srgbClr val="3E3E3E"/>
                </a:solidFill>
              </a:rPr>
              <a:t>but which are quantified on different m/z,</a:t>
            </a:r>
            <a:r>
              <a:rPr lang="cs-CZ" dirty="0">
                <a:solidFill>
                  <a:srgbClr val="3E3E3E"/>
                </a:solidFill>
              </a:rPr>
              <a:t> </a:t>
            </a:r>
            <a:r>
              <a:rPr lang="en-GB" dirty="0">
                <a:solidFill>
                  <a:srgbClr val="3E3E3E"/>
                </a:solidFill>
              </a:rPr>
              <a:t>are calculated independently.</a:t>
            </a:r>
            <a:endParaRPr lang="cs-CZ" dirty="0">
              <a:solidFill>
                <a:srgbClr val="3E3E3E"/>
              </a:solidFill>
            </a:endParaRPr>
          </a:p>
          <a:p>
            <a:pPr defTabSz="917509">
              <a:defRPr/>
            </a:pPr>
            <a:r>
              <a:rPr lang="en-GB" dirty="0"/>
              <a:t>Peak selection in MS method and calibration now</a:t>
            </a:r>
            <a:r>
              <a:rPr lang="cs-CZ" dirty="0"/>
              <a:t> </a:t>
            </a:r>
            <a:r>
              <a:rPr lang="en-GB" dirty="0"/>
              <a:t>supports Best Match option.</a:t>
            </a:r>
            <a:endParaRPr lang="cs-CZ" dirty="0"/>
          </a:p>
          <a:p>
            <a:endParaRPr lang="en-GB" dirty="0"/>
          </a:p>
        </p:txBody>
      </p:sp>
      <p:sp>
        <p:nvSpPr>
          <p:cNvPr id="4" name="Slide Number Placeholder 3"/>
          <p:cNvSpPr>
            <a:spLocks noGrp="1"/>
          </p:cNvSpPr>
          <p:nvPr>
            <p:ph type="sldNum" sz="quarter" idx="5"/>
          </p:nvPr>
        </p:nvSpPr>
        <p:spPr/>
        <p:txBody>
          <a:bodyPr/>
          <a:lstStyle/>
          <a:p>
            <a:fld id="{632DA315-1DC6-442A-A77D-F7795D65838E}" type="slidenum">
              <a:rPr lang="cs-CZ" smtClean="0"/>
              <a:t>7</a:t>
            </a:fld>
            <a:endParaRPr lang="cs-CZ"/>
          </a:p>
        </p:txBody>
      </p:sp>
    </p:spTree>
    <p:extLst>
      <p:ext uri="{BB962C8B-B14F-4D97-AF65-F5344CB8AC3E}">
        <p14:creationId xmlns:p14="http://schemas.microsoft.com/office/powerpoint/2010/main" val="21259083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algn="l"/>
            <a:r>
              <a:rPr lang="cs-CZ" b="1" dirty="0"/>
              <a:t>Export Data</a:t>
            </a:r>
          </a:p>
          <a:p>
            <a:pPr marL="172033" indent="-172033">
              <a:buFont typeface="Arial" panose="020B0604020202020204" pitchFamily="34" charset="0"/>
              <a:buChar char="•"/>
            </a:pPr>
            <a:r>
              <a:rPr lang="en-GB" b="0" dirty="0"/>
              <a:t>Export Data dialog has been slightly reorganized to include new exporting options and </a:t>
            </a:r>
            <a:r>
              <a:rPr lang="cs-CZ" b="0" dirty="0"/>
              <a:t>to </a:t>
            </a:r>
            <a:r>
              <a:rPr lang="en-GB" b="0" dirty="0"/>
              <a:t>better indicate which combinations of options are viable.</a:t>
            </a:r>
            <a:endParaRPr lang="cs-CZ" b="0" dirty="0"/>
          </a:p>
          <a:p>
            <a:pPr marL="172033" indent="-172033">
              <a:buFont typeface="Arial" panose="020B0604020202020204" pitchFamily="34" charset="0"/>
              <a:buChar char="•"/>
            </a:pPr>
            <a:r>
              <a:rPr lang="en-GB" b="0" dirty="0"/>
              <a:t>Clarity now exports to Excel in *.</a:t>
            </a:r>
            <a:r>
              <a:rPr lang="en-GB" b="0" dirty="0" err="1"/>
              <a:t>xslx</a:t>
            </a:r>
            <a:r>
              <a:rPr lang="en-GB" b="0" dirty="0"/>
              <a:t> format. For this export, it is now required to have Excel 2007 or later installed.  Exporting to older versions of Excel has been discontinued.</a:t>
            </a:r>
            <a:endParaRPr lang="cs-CZ" b="0" dirty="0"/>
          </a:p>
          <a:p>
            <a:pPr marL="172033" indent="-172033">
              <a:buFont typeface="Arial" panose="020B0604020202020204" pitchFamily="34" charset="0"/>
              <a:buChar char="•"/>
            </a:pPr>
            <a:r>
              <a:rPr lang="en-GB" b="0" dirty="0"/>
              <a:t>All Signals Result Table now can be exported. It will always be sorted by</a:t>
            </a:r>
            <a:r>
              <a:rPr lang="cs-CZ" b="0" dirty="0"/>
              <a:t> </a:t>
            </a:r>
            <a:r>
              <a:rPr lang="en-GB" b="0" dirty="0"/>
              <a:t>Retention Time.</a:t>
            </a:r>
            <a:endParaRPr lang="cs-CZ" b="0" dirty="0"/>
          </a:p>
          <a:p>
            <a:pPr marL="172033" indent="-172033">
              <a:buFont typeface="Arial" panose="020B0604020202020204" pitchFamily="34" charset="0"/>
              <a:buChar char="•"/>
            </a:pPr>
            <a:endParaRPr lang="cs-CZ" b="0" dirty="0"/>
          </a:p>
          <a:p>
            <a:pPr marL="172033" indent="-172033">
              <a:buFont typeface="Arial" panose="020B0604020202020204" pitchFamily="34" charset="0"/>
              <a:buChar char="•"/>
            </a:pPr>
            <a:endParaRPr lang="cs-CZ" b="0" dirty="0"/>
          </a:p>
          <a:p>
            <a:endParaRPr lang="cs-CZ"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8</a:t>
            </a:fld>
            <a:endParaRPr lang="cs-CZ"/>
          </a:p>
        </p:txBody>
      </p:sp>
    </p:spTree>
    <p:extLst>
      <p:ext uri="{BB962C8B-B14F-4D97-AF65-F5344CB8AC3E}">
        <p14:creationId xmlns:p14="http://schemas.microsoft.com/office/powerpoint/2010/main" val="7708512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err="1"/>
              <a:t>Footer</a:t>
            </a:r>
            <a:endParaRPr lang="cs-CZ" b="1" dirty="0"/>
          </a:p>
          <a:p>
            <a:pPr marL="172033" indent="-172033">
              <a:buFont typeface="Arial" panose="020B0604020202020204" pitchFamily="34" charset="0"/>
              <a:buChar char="•"/>
            </a:pPr>
            <a:r>
              <a:rPr lang="cs-CZ" sz="1800" dirty="0" err="1">
                <a:solidFill>
                  <a:srgbClr val="3E3E3E"/>
                </a:solidFill>
                <a:latin typeface="ArialMT"/>
              </a:rPr>
              <a:t>The</a:t>
            </a:r>
            <a:r>
              <a:rPr lang="cs-CZ" sz="1800" dirty="0">
                <a:solidFill>
                  <a:srgbClr val="3E3E3E"/>
                </a:solidFill>
                <a:latin typeface="ArialMT"/>
              </a:rPr>
              <a:t> </a:t>
            </a:r>
            <a:r>
              <a:rPr lang="cs-CZ" sz="1800" dirty="0" err="1">
                <a:solidFill>
                  <a:srgbClr val="3E3E3E"/>
                </a:solidFill>
                <a:latin typeface="ArialMT"/>
              </a:rPr>
              <a:t>Footer</a:t>
            </a:r>
            <a:r>
              <a:rPr lang="cs-CZ" sz="1800" dirty="0">
                <a:solidFill>
                  <a:srgbClr val="3E3E3E"/>
                </a:solidFill>
                <a:latin typeface="ArialMT"/>
              </a:rPr>
              <a:t> </a:t>
            </a:r>
            <a:r>
              <a:rPr lang="cs-CZ" sz="1800" dirty="0" err="1">
                <a:solidFill>
                  <a:srgbClr val="3E3E3E"/>
                </a:solidFill>
                <a:latin typeface="ArialMT"/>
              </a:rPr>
              <a:t>option</a:t>
            </a:r>
            <a:r>
              <a:rPr lang="cs-CZ" sz="1800" dirty="0">
                <a:solidFill>
                  <a:srgbClr val="3E3E3E"/>
                </a:solidFill>
                <a:latin typeface="ArialMT"/>
              </a:rPr>
              <a:t> </a:t>
            </a:r>
            <a:r>
              <a:rPr lang="en-GB" sz="1800" dirty="0">
                <a:solidFill>
                  <a:srgbClr val="3E3E3E"/>
                </a:solidFill>
                <a:latin typeface="ArialMT"/>
              </a:rPr>
              <a:t>ha</a:t>
            </a:r>
            <a:r>
              <a:rPr lang="cs-CZ" sz="1800" dirty="0">
                <a:solidFill>
                  <a:srgbClr val="3E3E3E"/>
                </a:solidFill>
                <a:latin typeface="ArialMT"/>
              </a:rPr>
              <a:t>s </a:t>
            </a:r>
            <a:r>
              <a:rPr lang="cs-CZ" sz="1800" dirty="0" err="1">
                <a:solidFill>
                  <a:srgbClr val="3E3E3E"/>
                </a:solidFill>
                <a:latin typeface="ArialMT"/>
              </a:rPr>
              <a:t>been</a:t>
            </a:r>
            <a:r>
              <a:rPr lang="en-GB" sz="1800" dirty="0">
                <a:solidFill>
                  <a:srgbClr val="3E3E3E"/>
                </a:solidFill>
                <a:latin typeface="ArialMT"/>
              </a:rPr>
              <a:t> added to </a:t>
            </a:r>
            <a:r>
              <a:rPr lang="en-GB" sz="1800" dirty="0">
                <a:solidFill>
                  <a:srgbClr val="0000CE"/>
                </a:solidFill>
                <a:latin typeface="ArialMT"/>
              </a:rPr>
              <a:t>Report Setup</a:t>
            </a:r>
            <a:r>
              <a:rPr lang="en-GB" sz="1800" dirty="0">
                <a:solidFill>
                  <a:srgbClr val="3E3E3E"/>
                </a:solidFill>
                <a:latin typeface="ArialMT"/>
              </a:rPr>
              <a:t>.</a:t>
            </a:r>
            <a:endParaRPr lang="cs-CZ" sz="1800" dirty="0">
              <a:solidFill>
                <a:srgbClr val="3E3E3E"/>
              </a:solidFill>
              <a:latin typeface="ArialMT"/>
            </a:endParaRPr>
          </a:p>
          <a:p>
            <a:pPr marL="172033" indent="-172033" defTabSz="917509">
              <a:buFont typeface="Arial" panose="020B0604020202020204" pitchFamily="34" charset="0"/>
              <a:buChar char="•"/>
              <a:defRPr/>
            </a:pPr>
            <a:r>
              <a:rPr lang="cs-CZ" sz="3200" dirty="0"/>
              <a:t>OQ </a:t>
            </a:r>
            <a:r>
              <a:rPr lang="cs-CZ" sz="3200" dirty="0" err="1"/>
              <a:t>reports</a:t>
            </a:r>
            <a:r>
              <a:rPr lang="cs-CZ" sz="3200" dirty="0"/>
              <a:t> </a:t>
            </a:r>
            <a:r>
              <a:rPr lang="cs-CZ" sz="3200" dirty="0" err="1"/>
              <a:t>styles</a:t>
            </a:r>
            <a:r>
              <a:rPr lang="cs-CZ" sz="3200" dirty="0"/>
              <a:t> has </a:t>
            </a:r>
            <a:r>
              <a:rPr lang="cs-CZ" sz="3200" dirty="0" err="1"/>
              <a:t>been</a:t>
            </a:r>
            <a:r>
              <a:rPr lang="cs-CZ" sz="3200" dirty="0"/>
              <a:t> </a:t>
            </a:r>
            <a:r>
              <a:rPr lang="cs-CZ" sz="3200" dirty="0" err="1"/>
              <a:t>amended</a:t>
            </a:r>
            <a:r>
              <a:rPr lang="cs-CZ" sz="3200" dirty="0"/>
              <a:t> to use </a:t>
            </a:r>
            <a:r>
              <a:rPr lang="cs-CZ" sz="3200" dirty="0" err="1"/>
              <a:t>the</a:t>
            </a:r>
            <a:r>
              <a:rPr lang="cs-CZ" sz="3200" dirty="0"/>
              <a:t> </a:t>
            </a:r>
            <a:r>
              <a:rPr lang="cs-CZ" sz="3200" dirty="0" err="1"/>
              <a:t>Footer</a:t>
            </a:r>
            <a:r>
              <a:rPr lang="cs-CZ" sz="3200" dirty="0"/>
              <a:t>.</a:t>
            </a:r>
          </a:p>
          <a:p>
            <a:pPr marL="172033" indent="-172033">
              <a:buFont typeface="Arial" panose="020B0604020202020204" pitchFamily="34" charset="0"/>
              <a:buChar char="•"/>
            </a:pPr>
            <a:endParaRPr lang="cs-CZ" sz="1800" b="1" dirty="0">
              <a:solidFill>
                <a:srgbClr val="3E3E3E"/>
              </a:solidFill>
              <a:latin typeface="ArialMT"/>
            </a:endParaRPr>
          </a:p>
          <a:p>
            <a:pPr marL="172033" indent="-172033">
              <a:buFont typeface="Arial" panose="020B0604020202020204" pitchFamily="34" charset="0"/>
              <a:buChar char="•"/>
            </a:pPr>
            <a:endParaRPr lang="cs-CZ" b="1" dirty="0"/>
          </a:p>
          <a:p>
            <a:endParaRPr lang="cs-CZ"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9</a:t>
            </a:fld>
            <a:endParaRPr lang="cs-CZ"/>
          </a:p>
        </p:txBody>
      </p:sp>
    </p:spTree>
    <p:extLst>
      <p:ext uri="{BB962C8B-B14F-4D97-AF65-F5344CB8AC3E}">
        <p14:creationId xmlns:p14="http://schemas.microsoft.com/office/powerpoint/2010/main" val="7655918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b="1" dirty="0"/>
              <a:t>Single </a:t>
            </a:r>
            <a:r>
              <a:rPr lang="cs-CZ" b="1" dirty="0" err="1"/>
              <a:t>Analysis</a:t>
            </a:r>
            <a:r>
              <a:rPr lang="cs-CZ" b="1" dirty="0"/>
              <a:t> </a:t>
            </a:r>
            <a:r>
              <a:rPr lang="cs-CZ" b="1" dirty="0" err="1"/>
              <a:t>Print</a:t>
            </a:r>
            <a:r>
              <a:rPr lang="cs-CZ" b="1" dirty="0"/>
              <a:t> </a:t>
            </a:r>
            <a:r>
              <a:rPr lang="cs-CZ" b="1" dirty="0" err="1"/>
              <a:t>Settings</a:t>
            </a:r>
            <a:endParaRPr lang="cs-CZ" b="1" dirty="0"/>
          </a:p>
          <a:p>
            <a:pPr marL="172033" indent="-172033">
              <a:buFont typeface="Arial" panose="020B0604020202020204" pitchFamily="34" charset="0"/>
              <a:buChar char="•"/>
            </a:pPr>
            <a:r>
              <a:rPr lang="en-GB" dirty="0"/>
              <a:t>In </a:t>
            </a:r>
            <a:r>
              <a:rPr lang="cs-CZ" dirty="0" err="1"/>
              <a:t>the</a:t>
            </a:r>
            <a:r>
              <a:rPr lang="cs-CZ" dirty="0"/>
              <a:t> </a:t>
            </a:r>
            <a:r>
              <a:rPr lang="en-GB" dirty="0"/>
              <a:t>Single Analysis window, all print settings are now easily accessible on the Post Run Settings tab, where you can check if you want to Print Results or Print Results To PDF with the selected Report Style.</a:t>
            </a:r>
          </a:p>
        </p:txBody>
      </p:sp>
      <p:sp>
        <p:nvSpPr>
          <p:cNvPr id="4" name="Slide Number Placeholder 3"/>
          <p:cNvSpPr>
            <a:spLocks noGrp="1"/>
          </p:cNvSpPr>
          <p:nvPr>
            <p:ph type="sldNum" sz="quarter" idx="5"/>
          </p:nvPr>
        </p:nvSpPr>
        <p:spPr/>
        <p:txBody>
          <a:bodyPr/>
          <a:lstStyle/>
          <a:p>
            <a:fld id="{632DA315-1DC6-442A-A77D-F7795D65838E}" type="slidenum">
              <a:rPr lang="cs-CZ" smtClean="0"/>
              <a:t>10</a:t>
            </a:fld>
            <a:endParaRPr lang="cs-CZ"/>
          </a:p>
        </p:txBody>
      </p:sp>
    </p:spTree>
    <p:extLst>
      <p:ext uri="{BB962C8B-B14F-4D97-AF65-F5344CB8AC3E}">
        <p14:creationId xmlns:p14="http://schemas.microsoft.com/office/powerpoint/2010/main" val="9650832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In the User Accounts is a new option to duplicate existing user settings when creating a new user</a:t>
            </a:r>
            <a:endParaRPr lang="en-GB" dirty="0"/>
          </a:p>
        </p:txBody>
      </p:sp>
      <p:sp>
        <p:nvSpPr>
          <p:cNvPr id="4" name="Slide Number Placeholder 3"/>
          <p:cNvSpPr>
            <a:spLocks noGrp="1"/>
          </p:cNvSpPr>
          <p:nvPr>
            <p:ph type="sldNum" sz="quarter" idx="5"/>
          </p:nvPr>
        </p:nvSpPr>
        <p:spPr/>
        <p:txBody>
          <a:bodyPr/>
          <a:lstStyle/>
          <a:p>
            <a:fld id="{632DA315-1DC6-442A-A77D-F7795D65838E}" type="slidenum">
              <a:rPr lang="cs-CZ" smtClean="0"/>
              <a:t>11</a:t>
            </a:fld>
            <a:endParaRPr lang="cs-CZ"/>
          </a:p>
        </p:txBody>
      </p:sp>
    </p:spTree>
    <p:extLst>
      <p:ext uri="{BB962C8B-B14F-4D97-AF65-F5344CB8AC3E}">
        <p14:creationId xmlns:p14="http://schemas.microsoft.com/office/powerpoint/2010/main" val="16352902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err="1"/>
              <a:t>Other</a:t>
            </a:r>
            <a:r>
              <a:rPr lang="cs-CZ" b="1" dirty="0"/>
              <a:t> </a:t>
            </a:r>
            <a:r>
              <a:rPr lang="cs-CZ" b="1" dirty="0" err="1"/>
              <a:t>improvements</a:t>
            </a:r>
            <a:endParaRPr lang="cs-CZ" b="1" dirty="0"/>
          </a:p>
          <a:p>
            <a:pPr marL="172033" indent="-172033" defTabSz="917509">
              <a:buFont typeface="Arial" panose="020B0604020202020204" pitchFamily="34" charset="0"/>
              <a:buChar char="•"/>
              <a:defRPr/>
            </a:pPr>
            <a:r>
              <a:rPr lang="en-GB" b="0" dirty="0"/>
              <a:t>SST extension now supports SST method versions.</a:t>
            </a:r>
          </a:p>
          <a:p>
            <a:pPr marL="172033" indent="-172033" defTabSz="917509">
              <a:buFont typeface="Arial" panose="020B0604020202020204" pitchFamily="34" charset="0"/>
              <a:buChar char="•"/>
              <a:defRPr/>
            </a:pPr>
            <a:r>
              <a:rPr lang="en-GB" b="0" dirty="0"/>
              <a:t>Improved memory handling of method versions history during chromatogram creation.</a:t>
            </a:r>
            <a:endParaRPr lang="cs-CZ" b="0" dirty="0"/>
          </a:p>
          <a:p>
            <a:pPr marL="172033" indent="-172033">
              <a:buFont typeface="Arial" panose="020B0604020202020204" pitchFamily="34" charset="0"/>
              <a:buChar char="•"/>
            </a:pPr>
            <a:r>
              <a:rPr lang="en-GB" b="0" dirty="0"/>
              <a:t>In calibration, when adding peaks from a multi-signal chromatogram with the option On Active Signal, the default names of compounds or groups will be constructed as "Retention Time" + "Signal number".</a:t>
            </a:r>
          </a:p>
          <a:p>
            <a:pPr marL="172033" indent="-172033">
              <a:buFont typeface="Arial" panose="020B0604020202020204" pitchFamily="34" charset="0"/>
              <a:buChar char="•"/>
            </a:pPr>
            <a:r>
              <a:rPr lang="en-GB" b="0" dirty="0"/>
              <a:t>And many other small improvements have been made and many bugs fixed.</a:t>
            </a:r>
          </a:p>
          <a:p>
            <a:endParaRPr lang="cs-CZ" b="1" dirty="0"/>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12</a:t>
            </a:fld>
            <a:endParaRPr lang="cs-CZ"/>
          </a:p>
        </p:txBody>
      </p:sp>
    </p:spTree>
    <p:extLst>
      <p:ext uri="{BB962C8B-B14F-4D97-AF65-F5344CB8AC3E}">
        <p14:creationId xmlns:p14="http://schemas.microsoft.com/office/powerpoint/2010/main" val="32821534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172033" indent="-172033">
              <a:buFont typeface="Arial" panose="020B0604020202020204" pitchFamily="34" charset="0"/>
              <a:buChar char="•"/>
            </a:pPr>
            <a:r>
              <a:rPr lang="cs-CZ" dirty="0" err="1"/>
              <a:t>Following</a:t>
            </a:r>
            <a:r>
              <a:rPr lang="cs-CZ" dirty="0"/>
              <a:t> </a:t>
            </a:r>
            <a:r>
              <a:rPr lang="cs-CZ" dirty="0" err="1"/>
              <a:t>control</a:t>
            </a:r>
            <a:r>
              <a:rPr lang="cs-CZ" dirty="0"/>
              <a:t> </a:t>
            </a:r>
            <a:r>
              <a:rPr lang="cs-CZ" dirty="0" err="1"/>
              <a:t>modules</a:t>
            </a:r>
            <a:r>
              <a:rPr lang="cs-CZ" dirty="0"/>
              <a:t> are </a:t>
            </a:r>
            <a:r>
              <a:rPr lang="cs-CZ" dirty="0" err="1"/>
              <a:t>new</a:t>
            </a:r>
            <a:r>
              <a:rPr lang="cs-CZ" dirty="0"/>
              <a:t> in </a:t>
            </a:r>
            <a:r>
              <a:rPr lang="cs-CZ" dirty="0" err="1"/>
              <a:t>Clarity</a:t>
            </a:r>
            <a:r>
              <a:rPr lang="cs-CZ" dirty="0"/>
              <a:t> 8.7.</a:t>
            </a:r>
          </a:p>
          <a:p>
            <a:pPr marL="172033" indent="-172033">
              <a:buFont typeface="Arial" panose="020B0604020202020204" pitchFamily="34" charset="0"/>
              <a:buChar char="•"/>
            </a:pPr>
            <a:r>
              <a:rPr lang="cs-CZ" dirty="0"/>
              <a:t>Analytik Jena PQ LC HPLC Pump 1125, 1130, 1132</a:t>
            </a:r>
          </a:p>
          <a:p>
            <a:pPr marL="172033" indent="-172033">
              <a:buFont typeface="Arial" panose="020B0604020202020204" pitchFamily="34" charset="0"/>
              <a:buChar char="•"/>
            </a:pPr>
            <a:r>
              <a:rPr lang="cs-CZ" dirty="0" err="1"/>
              <a:t>Gow</a:t>
            </a:r>
            <a:r>
              <a:rPr lang="cs-CZ" dirty="0"/>
              <a:t> Mac 836 GC</a:t>
            </a:r>
          </a:p>
          <a:p>
            <a:pPr marL="172033" indent="-172033">
              <a:buFont typeface="Arial" panose="020B0604020202020204" pitchFamily="34" charset="0"/>
              <a:buChar char="•"/>
            </a:pPr>
            <a:r>
              <a:rPr lang="cs-CZ" dirty="0"/>
              <a:t>Sunchrom </a:t>
            </a:r>
            <a:r>
              <a:rPr lang="cs-CZ" dirty="0" err="1"/>
              <a:t>SpectraFlow</a:t>
            </a:r>
            <a:r>
              <a:rPr lang="cs-CZ" dirty="0"/>
              <a:t> 2050</a:t>
            </a:r>
          </a:p>
          <a:p>
            <a:pPr marL="172033" indent="-172033">
              <a:buFont typeface="Arial" panose="020B0604020202020204" pitchFamily="34" charset="0"/>
              <a:buChar char="•"/>
            </a:pPr>
            <a:r>
              <a:rPr lang="cs-CZ" dirty="0"/>
              <a:t>Sunchrom </a:t>
            </a:r>
            <a:r>
              <a:rPr lang="cs-CZ" dirty="0" err="1"/>
              <a:t>SunTherm</a:t>
            </a:r>
            <a:r>
              <a:rPr lang="cs-CZ" dirty="0"/>
              <a:t> 2070</a:t>
            </a:r>
          </a:p>
          <a:p>
            <a:pPr marL="172033" indent="-172033">
              <a:buFont typeface="Arial" panose="020B0604020202020204" pitchFamily="34" charset="0"/>
              <a:buChar char="•"/>
            </a:pPr>
            <a:r>
              <a:rPr lang="cs-CZ" dirty="0"/>
              <a:t>And many </a:t>
            </a:r>
            <a:r>
              <a:rPr lang="cs-CZ" dirty="0" err="1"/>
              <a:t>other</a:t>
            </a:r>
            <a:r>
              <a:rPr lang="cs-CZ" dirty="0"/>
              <a:t> </a:t>
            </a:r>
            <a:r>
              <a:rPr lang="cs-CZ" dirty="0" err="1"/>
              <a:t>control</a:t>
            </a:r>
            <a:r>
              <a:rPr lang="cs-CZ" dirty="0"/>
              <a:t> </a:t>
            </a:r>
            <a:r>
              <a:rPr lang="cs-CZ" dirty="0" err="1"/>
              <a:t>modules</a:t>
            </a:r>
            <a:r>
              <a:rPr lang="cs-CZ" dirty="0"/>
              <a:t> </a:t>
            </a:r>
            <a:r>
              <a:rPr lang="cs-CZ" dirty="0" err="1"/>
              <a:t>have</a:t>
            </a:r>
            <a:r>
              <a:rPr lang="cs-CZ" dirty="0"/>
              <a:t> </a:t>
            </a:r>
            <a:r>
              <a:rPr lang="cs-CZ" dirty="0" err="1"/>
              <a:t>been</a:t>
            </a:r>
            <a:r>
              <a:rPr lang="cs-CZ" dirty="0"/>
              <a:t> </a:t>
            </a:r>
            <a:r>
              <a:rPr lang="cs-CZ" dirty="0" err="1"/>
              <a:t>updated</a:t>
            </a:r>
            <a:r>
              <a:rPr lang="cs-CZ" dirty="0"/>
              <a:t>.</a:t>
            </a:r>
          </a:p>
          <a:p>
            <a:endParaRPr lang="cs-CZ" dirty="0"/>
          </a:p>
          <a:p>
            <a:r>
              <a:rPr lang="cs-CZ" dirty="0"/>
              <a:t>-- </a:t>
            </a:r>
            <a:r>
              <a:rPr lang="cs-CZ" dirty="0" err="1"/>
              <a:t>koniky</a:t>
            </a:r>
            <a:r>
              <a:rPr lang="cs-CZ" dirty="0"/>
              <a:t> a </a:t>
            </a:r>
            <a:r>
              <a:rPr lang="cs-CZ" dirty="0" err="1"/>
              <a:t>interlab</a:t>
            </a:r>
            <a:r>
              <a:rPr lang="cs-CZ" dirty="0"/>
              <a:t> MAESTRO asi nechceme inzerovat?</a:t>
            </a:r>
          </a:p>
        </p:txBody>
      </p:sp>
      <p:sp>
        <p:nvSpPr>
          <p:cNvPr id="4" name="Zástupný symbol pro číslo snímku 3"/>
          <p:cNvSpPr>
            <a:spLocks noGrp="1"/>
          </p:cNvSpPr>
          <p:nvPr>
            <p:ph type="sldNum" sz="quarter" idx="5"/>
          </p:nvPr>
        </p:nvSpPr>
        <p:spPr/>
        <p:txBody>
          <a:bodyPr/>
          <a:lstStyle/>
          <a:p>
            <a:fld id="{632DA315-1DC6-442A-A77D-F7795D65838E}" type="slidenum">
              <a:rPr lang="cs-CZ" smtClean="0"/>
              <a:t>13</a:t>
            </a:fld>
            <a:endParaRPr lang="cs-CZ"/>
          </a:p>
        </p:txBody>
      </p:sp>
    </p:spTree>
    <p:extLst>
      <p:ext uri="{BB962C8B-B14F-4D97-AF65-F5344CB8AC3E}">
        <p14:creationId xmlns:p14="http://schemas.microsoft.com/office/powerpoint/2010/main" val="23169025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2DA315-1DC6-442A-A77D-F7795D65838E}" type="slidenum">
              <a:rPr lang="cs-CZ" smtClean="0"/>
              <a:t>14</a:t>
            </a:fld>
            <a:endParaRPr lang="cs-CZ"/>
          </a:p>
        </p:txBody>
      </p:sp>
    </p:spTree>
    <p:extLst>
      <p:ext uri="{BB962C8B-B14F-4D97-AF65-F5344CB8AC3E}">
        <p14:creationId xmlns:p14="http://schemas.microsoft.com/office/powerpoint/2010/main" val="30095169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RODUCT - start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Nadpis 1">
            <a:extLst>
              <a:ext uri="{FF2B5EF4-FFF2-40B4-BE49-F238E27FC236}">
                <a16:creationId xmlns:a16="http://schemas.microsoft.com/office/drawing/2014/main" id="{049C05DD-2522-4522-8D19-44E63AB77B55}"/>
              </a:ext>
            </a:extLst>
          </p:cNvPr>
          <p:cNvSpPr>
            <a:spLocks noGrp="1"/>
          </p:cNvSpPr>
          <p:nvPr>
            <p:ph type="title" hasCustomPrompt="1"/>
          </p:nvPr>
        </p:nvSpPr>
        <p:spPr>
          <a:xfrm>
            <a:off x="838200" y="4079175"/>
            <a:ext cx="10515600" cy="992579"/>
          </a:xfrm>
          <a:prstGeom prst="rect">
            <a:avLst/>
          </a:prstGeom>
        </p:spPr>
        <p:txBody>
          <a:bodyPr>
            <a:spAutoFit/>
          </a:bodyPr>
          <a:lstStyle>
            <a:lvl1pPr algn="ctr">
              <a:defRPr sz="6500" b="1">
                <a:solidFill>
                  <a:schemeClr val="tx2"/>
                </a:solidFill>
              </a:defRPr>
            </a:lvl1pPr>
          </a:lstStyle>
          <a:p>
            <a:r>
              <a:rPr lang="cs-CZ" dirty="0"/>
              <a:t>DISTRIBUTOR TRAINING</a:t>
            </a:r>
          </a:p>
        </p:txBody>
      </p:sp>
      <p:sp>
        <p:nvSpPr>
          <p:cNvPr id="18" name="Zástupný text 17">
            <a:extLst>
              <a:ext uri="{FF2B5EF4-FFF2-40B4-BE49-F238E27FC236}">
                <a16:creationId xmlns:a16="http://schemas.microsoft.com/office/drawing/2014/main" id="{797E7E18-8BC9-43A8-9381-37C0CFBF18DC}"/>
              </a:ext>
            </a:extLst>
          </p:cNvPr>
          <p:cNvSpPr>
            <a:spLocks noGrp="1"/>
          </p:cNvSpPr>
          <p:nvPr>
            <p:ph type="body" sz="quarter" idx="10" hasCustomPrompt="1"/>
          </p:nvPr>
        </p:nvSpPr>
        <p:spPr>
          <a:xfrm>
            <a:off x="838200" y="4979175"/>
            <a:ext cx="10515600" cy="674031"/>
          </a:xfrm>
          <a:prstGeom prst="rect">
            <a:avLst/>
          </a:prstGeom>
        </p:spPr>
        <p:txBody>
          <a:bodyPr>
            <a:spAutoFit/>
          </a:bodyPr>
          <a:lstStyle>
            <a:lvl1pPr marL="0" indent="0" algn="ctr">
              <a:buFontTx/>
              <a:buNone/>
              <a:defRPr sz="4200" b="1">
                <a:solidFill>
                  <a:schemeClr val="tx2"/>
                </a:solidFill>
              </a:defRPr>
            </a:lvl1pPr>
          </a:lstStyle>
          <a:p>
            <a:pPr lvl="0"/>
            <a:r>
              <a:rPr lang="cs-CZ" dirty="0"/>
              <a:t>CLARITY EXTENSIONS</a:t>
            </a:r>
          </a:p>
        </p:txBody>
      </p:sp>
      <p:sp>
        <p:nvSpPr>
          <p:cNvPr id="21" name="Zástupný text 20">
            <a:extLst>
              <a:ext uri="{FF2B5EF4-FFF2-40B4-BE49-F238E27FC236}">
                <a16:creationId xmlns:a16="http://schemas.microsoft.com/office/drawing/2014/main" id="{D236D0D6-4278-4C51-846A-FC4A7CF54382}"/>
              </a:ext>
            </a:extLst>
          </p:cNvPr>
          <p:cNvSpPr>
            <a:spLocks noGrp="1"/>
          </p:cNvSpPr>
          <p:nvPr>
            <p:ph type="body" sz="quarter" idx="11" hasCustomPrompt="1"/>
          </p:nvPr>
        </p:nvSpPr>
        <p:spPr>
          <a:xfrm>
            <a:off x="838200" y="5846700"/>
            <a:ext cx="10501313" cy="300038"/>
          </a:xfrm>
          <a:prstGeom prst="rect">
            <a:avLst/>
          </a:prstGeom>
        </p:spPr>
        <p:txBody>
          <a:bodyPr>
            <a:spAutoFit/>
          </a:bodyPr>
          <a:lstStyle>
            <a:lvl1pPr marL="0" indent="0" algn="ctr">
              <a:buFontTx/>
              <a:buNone/>
              <a:defRPr sz="1500">
                <a:solidFill>
                  <a:schemeClr val="tx2"/>
                </a:solidFill>
              </a:defRPr>
            </a:lvl1pPr>
          </a:lstStyle>
          <a:p>
            <a:pPr lvl="0"/>
            <a:r>
              <a:rPr lang="cs-CZ" dirty="0"/>
              <a:t>P01/70A 11/9/2019</a:t>
            </a:r>
          </a:p>
        </p:txBody>
      </p:sp>
    </p:spTree>
    <p:extLst>
      <p:ext uri="{BB962C8B-B14F-4D97-AF65-F5344CB8AC3E}">
        <p14:creationId xmlns:p14="http://schemas.microsoft.com/office/powerpoint/2010/main" val="4203962173"/>
      </p:ext>
    </p:extLst>
  </p:cSld>
  <p:clrMapOvr>
    <a:masterClrMapping/>
  </p:clrMapOvr>
  <mc:AlternateContent xmlns:mc="http://schemas.openxmlformats.org/markup-compatibility/2006" xmlns:p14="http://schemas.microsoft.com/office/powerpoint/2010/main">
    <mc:Choice Requires="p14">
      <p:transition p14:dur="250" advTm="60000">
        <p:fade/>
      </p:transition>
    </mc:Choice>
    <mc:Fallback xmlns="">
      <p:transition advTm="6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RODUCT - content page 1">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Obdélník 7">
            <a:extLst>
              <a:ext uri="{FF2B5EF4-FFF2-40B4-BE49-F238E27FC236}">
                <a16:creationId xmlns:a16="http://schemas.microsoft.com/office/drawing/2014/main" id="{731810B6-3773-40BE-934F-0546D517B57A}"/>
              </a:ext>
            </a:extLst>
          </p:cNvPr>
          <p:cNvSpPr/>
          <p:nvPr userDrawn="1"/>
        </p:nvSpPr>
        <p:spPr>
          <a:xfrm>
            <a:off x="0" y="1300889"/>
            <a:ext cx="810000" cy="36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Ins="90000" rtlCol="0" anchor="ctr"/>
          <a:lstStyle/>
          <a:p>
            <a:pPr algn="ctr"/>
            <a:endParaRPr lang="cs-CZ"/>
          </a:p>
        </p:txBody>
      </p:sp>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448782" y="2140585"/>
            <a:ext cx="9921834" cy="2931228"/>
          </a:xfrm>
          <a:prstGeom prst="rect">
            <a:avLst/>
          </a:prstGeom>
        </p:spPr>
        <p:txBody>
          <a:bodyPr tIns="90000" bIns="90000">
            <a:spAutoFit/>
          </a:bodyPr>
          <a:lstStyle>
            <a:lvl1pPr marL="414000" indent="-414000">
              <a:lnSpc>
                <a:spcPct val="100000"/>
              </a:lnSpc>
              <a:spcBef>
                <a:spcPts val="1000"/>
              </a:spcBef>
              <a:spcAft>
                <a:spcPts val="0"/>
              </a:spcAft>
              <a:buSzPct val="120000"/>
              <a:buFontTx/>
              <a:buBlip>
                <a:blip r:embed="rId3"/>
              </a:buBlip>
              <a:defRPr sz="2700" spc="-20" baseline="0">
                <a:solidFill>
                  <a:schemeClr val="tx1"/>
                </a:solidFill>
              </a:defRPr>
            </a:lvl1pPr>
            <a:lvl2pPr marL="900000" indent="-180000">
              <a:lnSpc>
                <a:spcPct val="100000"/>
              </a:lnSpc>
              <a:spcBef>
                <a:spcPts val="0"/>
              </a:spcBef>
              <a:buFont typeface="Calibri" panose="020F0502020204030204" pitchFamily="34" charset="0"/>
              <a:buChar char="-"/>
              <a:defRPr sz="2700" spc="-20" baseline="0"/>
            </a:lvl2pPr>
            <a:lvl3pPr marL="914400" indent="0">
              <a:buFontTx/>
              <a:buNone/>
              <a:defRPr/>
            </a:lvl3pPr>
            <a:lvl4pPr marL="1371600" indent="0">
              <a:buFontTx/>
              <a:buNone/>
              <a:defRPr sz="2000"/>
            </a:lvl4pPr>
          </a:lstStyle>
          <a:p>
            <a:pPr lvl="0"/>
            <a:r>
              <a:rPr lang="cs-CZ" dirty="0"/>
              <a:t>Kliknutím vložíte obsah</a:t>
            </a:r>
          </a:p>
          <a:p>
            <a:pPr lvl="1"/>
            <a:r>
              <a:rPr lang="cs-CZ" dirty="0"/>
              <a:t>Druhá úroveň,</a:t>
            </a:r>
            <a:br>
              <a:rPr lang="cs-CZ" dirty="0"/>
            </a:br>
            <a:r>
              <a:rPr lang="cs-CZ" dirty="0"/>
              <a:t>pokračování na dalším řádku</a:t>
            </a:r>
          </a:p>
          <a:p>
            <a:pPr lvl="1"/>
            <a:r>
              <a:rPr lang="cs-CZ" dirty="0"/>
              <a:t>Druhá úroveň</a:t>
            </a:r>
          </a:p>
          <a:p>
            <a:pPr lvl="0"/>
            <a:r>
              <a:rPr lang="cs-CZ" dirty="0"/>
              <a:t>Druhý bod</a:t>
            </a:r>
          </a:p>
          <a:p>
            <a:pPr lvl="0"/>
            <a:r>
              <a:rPr lang="cs-CZ" dirty="0"/>
              <a:t>Třetí bod</a:t>
            </a:r>
          </a:p>
        </p:txBody>
      </p:sp>
      <p:sp>
        <p:nvSpPr>
          <p:cNvPr id="16" name="Nadpis 15">
            <a:extLst>
              <a:ext uri="{FF2B5EF4-FFF2-40B4-BE49-F238E27FC236}">
                <a16:creationId xmlns:a16="http://schemas.microsoft.com/office/drawing/2014/main" id="{B792AD4A-0799-4BB4-AF9C-442C79E364F2}"/>
              </a:ext>
            </a:extLst>
          </p:cNvPr>
          <p:cNvSpPr>
            <a:spLocks noGrp="1"/>
          </p:cNvSpPr>
          <p:nvPr>
            <p:ph type="title" hasCustomPrompt="1"/>
          </p:nvPr>
        </p:nvSpPr>
        <p:spPr>
          <a:xfrm>
            <a:off x="855016" y="1170000"/>
            <a:ext cx="10515600" cy="674031"/>
          </a:xfrm>
          <a:prstGeom prst="rect">
            <a:avLst/>
          </a:prstGeom>
        </p:spPr>
        <p:txBody>
          <a:bodyPr>
            <a:spAutoFit/>
          </a:bodyPr>
          <a:lstStyle>
            <a:lvl1pPr>
              <a:defRPr sz="4200" b="1" spc="-20" baseline="0">
                <a:solidFill>
                  <a:schemeClr val="tx2"/>
                </a:solidFill>
              </a:defRPr>
            </a:lvl1pPr>
          </a:lstStyle>
          <a:p>
            <a:r>
              <a:rPr lang="cs-CZ" dirty="0"/>
              <a:t>Kliknutím vložíte nadpis</a:t>
            </a:r>
          </a:p>
        </p:txBody>
      </p:sp>
      <p:sp>
        <p:nvSpPr>
          <p:cNvPr id="3" name="Zástupný text 2">
            <a:extLst>
              <a:ext uri="{FF2B5EF4-FFF2-40B4-BE49-F238E27FC236}">
                <a16:creationId xmlns:a16="http://schemas.microsoft.com/office/drawing/2014/main" id="{FE1B3F75-57C2-4C9B-BD97-F972575BB822}"/>
              </a:ext>
            </a:extLst>
          </p:cNvPr>
          <p:cNvSpPr>
            <a:spLocks noGrp="1"/>
          </p:cNvSpPr>
          <p:nvPr>
            <p:ph type="body" sz="quarter" idx="11" hasCustomPrompt="1"/>
          </p:nvPr>
        </p:nvSpPr>
        <p:spPr>
          <a:xfrm>
            <a:off x="1228725" y="321772"/>
            <a:ext cx="10141891" cy="306879"/>
          </a:xfrm>
          <a:prstGeom prst="rect">
            <a:avLst/>
          </a:prstGeom>
        </p:spPr>
        <p:txBody>
          <a:bodyPr wrap="square" anchor="b">
            <a:spAutoFit/>
          </a:bodyPr>
          <a:lstStyle>
            <a:lvl1pPr marL="0" indent="0" algn="l">
              <a:lnSpc>
                <a:spcPct val="80000"/>
              </a:lnSpc>
              <a:spcBef>
                <a:spcPts val="0"/>
              </a:spcBef>
              <a:buFontTx/>
              <a:buNone/>
              <a:defRPr sz="1700">
                <a:solidFill>
                  <a:schemeClr val="tx1"/>
                </a:solidFill>
                <a:latin typeface="Calibri" panose="020F0502020204030204" pitchFamily="34" charset="0"/>
                <a:sym typeface="Wingdings" panose="05000000000000000000" pitchFamily="2" charset="2"/>
              </a:defRPr>
            </a:lvl1pPr>
          </a:lstStyle>
          <a:p>
            <a:pPr lvl="0"/>
            <a:r>
              <a:rPr lang="cs-CZ" dirty="0"/>
              <a:t>NÁZEV PREZENTACE → NÁZEV KAPITOLY → NÁZEV STRÁNKY (1/5)</a:t>
            </a:r>
          </a:p>
        </p:txBody>
      </p:sp>
      <p:sp>
        <p:nvSpPr>
          <p:cNvPr id="6" name="Footer Placeholder 5"/>
          <p:cNvSpPr>
            <a:spLocks noGrp="1"/>
          </p:cNvSpPr>
          <p:nvPr>
            <p:ph type="ftr" sz="quarter" idx="14"/>
          </p:nvPr>
        </p:nvSpPr>
        <p:spPr/>
        <p:txBody>
          <a:bodyPr/>
          <a:lstStyle/>
          <a:p>
            <a:r>
              <a:rPr lang="cs-CZ"/>
              <a:t>PXXX/XXA 02/2020</a:t>
            </a:r>
            <a:endParaRPr lang="en-US" dirty="0"/>
          </a:p>
        </p:txBody>
      </p:sp>
      <p:sp>
        <p:nvSpPr>
          <p:cNvPr id="4" name="Slide Number Placeholder 3"/>
          <p:cNvSpPr>
            <a:spLocks noGrp="1"/>
          </p:cNvSpPr>
          <p:nvPr>
            <p:ph type="sldNum" sz="quarter" idx="15"/>
          </p:nvPr>
        </p:nvSpPr>
        <p:spPr/>
        <p:txBody>
          <a:bodyPr/>
          <a:lstStyle/>
          <a:p>
            <a:r>
              <a:rPr lang="cs-CZ"/>
              <a:t>PAGE </a:t>
            </a:r>
            <a:fld id="{D7B0C83F-95C8-4DDA-89E5-7F9DA294A5B2}" type="slidenum">
              <a:rPr lang="en-US" smtClean="0"/>
              <a:pPr/>
              <a:t>‹#›</a:t>
            </a:fld>
            <a:endParaRPr lang="en-US" dirty="0"/>
          </a:p>
        </p:txBody>
      </p:sp>
    </p:spTree>
    <p:extLst>
      <p:ext uri="{BB962C8B-B14F-4D97-AF65-F5344CB8AC3E}">
        <p14:creationId xmlns:p14="http://schemas.microsoft.com/office/powerpoint/2010/main" val="1309720617"/>
      </p:ext>
    </p:extLst>
  </p:cSld>
  <p:clrMapOvr>
    <a:masterClrMapping/>
  </p:clrMapOvr>
  <mc:AlternateContent xmlns:mc="http://schemas.openxmlformats.org/markup-compatibility/2006" xmlns:p14="http://schemas.microsoft.com/office/powerpoint/2010/main">
    <mc:Choice Requires="p14">
      <p:transition p14:dur="250" advTm="60000">
        <p:fade/>
      </p:transition>
    </mc:Choice>
    <mc:Fallback xmlns="">
      <p:transition advTm="60000">
        <p:fade/>
      </p:transition>
    </mc:Fallback>
  </mc:AlternateContent>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RODUCT - content page 2">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Obdélník 7">
            <a:extLst>
              <a:ext uri="{FF2B5EF4-FFF2-40B4-BE49-F238E27FC236}">
                <a16:creationId xmlns:a16="http://schemas.microsoft.com/office/drawing/2014/main" id="{731810B6-3773-40BE-934F-0546D517B57A}"/>
              </a:ext>
            </a:extLst>
          </p:cNvPr>
          <p:cNvSpPr/>
          <p:nvPr userDrawn="1"/>
        </p:nvSpPr>
        <p:spPr>
          <a:xfrm>
            <a:off x="0" y="1300889"/>
            <a:ext cx="810000" cy="36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Ins="90000" rtlCol="0" anchor="ctr"/>
          <a:lstStyle/>
          <a:p>
            <a:pPr algn="ctr"/>
            <a:endParaRPr lang="cs-CZ"/>
          </a:p>
        </p:txBody>
      </p:sp>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448782" y="2140585"/>
            <a:ext cx="9921834" cy="2931228"/>
          </a:xfrm>
          <a:prstGeom prst="rect">
            <a:avLst/>
          </a:prstGeom>
        </p:spPr>
        <p:txBody>
          <a:bodyPr tIns="90000" bIns="90000">
            <a:spAutoFit/>
          </a:bodyPr>
          <a:lstStyle>
            <a:lvl1pPr marL="414000" indent="-414000">
              <a:lnSpc>
                <a:spcPct val="100000"/>
              </a:lnSpc>
              <a:spcBef>
                <a:spcPts val="1000"/>
              </a:spcBef>
              <a:spcAft>
                <a:spcPts val="0"/>
              </a:spcAft>
              <a:buSzPct val="120000"/>
              <a:buFontTx/>
              <a:buBlip>
                <a:blip r:embed="rId3"/>
              </a:buBlip>
              <a:defRPr sz="2700" spc="-20" baseline="0">
                <a:solidFill>
                  <a:schemeClr val="tx1"/>
                </a:solidFill>
              </a:defRPr>
            </a:lvl1pPr>
            <a:lvl2pPr marL="900000" indent="-180000">
              <a:lnSpc>
                <a:spcPct val="100000"/>
              </a:lnSpc>
              <a:spcBef>
                <a:spcPts val="0"/>
              </a:spcBef>
              <a:buFont typeface="Calibri" panose="020F0502020204030204" pitchFamily="34" charset="0"/>
              <a:buChar char="-"/>
              <a:defRPr sz="2700" spc="-20" baseline="0"/>
            </a:lvl2pPr>
            <a:lvl3pPr marL="914400" indent="0">
              <a:buFontTx/>
              <a:buNone/>
              <a:defRPr/>
            </a:lvl3pPr>
            <a:lvl4pPr marL="1371600" indent="0">
              <a:buFontTx/>
              <a:buNone/>
              <a:defRPr sz="2000"/>
            </a:lvl4pPr>
          </a:lstStyle>
          <a:p>
            <a:pPr lvl="0"/>
            <a:r>
              <a:rPr lang="cs-CZ" dirty="0"/>
              <a:t>Kliknutím vložíte obsah</a:t>
            </a:r>
          </a:p>
          <a:p>
            <a:pPr lvl="1"/>
            <a:r>
              <a:rPr lang="cs-CZ" dirty="0"/>
              <a:t>Druhá úroveň,</a:t>
            </a:r>
            <a:br>
              <a:rPr lang="cs-CZ" dirty="0"/>
            </a:br>
            <a:r>
              <a:rPr lang="cs-CZ" dirty="0"/>
              <a:t>pokračování na dalším řádku</a:t>
            </a:r>
          </a:p>
          <a:p>
            <a:pPr lvl="1"/>
            <a:r>
              <a:rPr lang="cs-CZ" dirty="0"/>
              <a:t>Druhá úroveň</a:t>
            </a:r>
          </a:p>
          <a:p>
            <a:pPr lvl="0"/>
            <a:r>
              <a:rPr lang="cs-CZ" dirty="0"/>
              <a:t>Druhý bod</a:t>
            </a:r>
          </a:p>
          <a:p>
            <a:pPr lvl="0"/>
            <a:r>
              <a:rPr lang="cs-CZ" dirty="0"/>
              <a:t>Třetí bod</a:t>
            </a:r>
          </a:p>
        </p:txBody>
      </p:sp>
      <p:sp>
        <p:nvSpPr>
          <p:cNvPr id="16" name="Nadpis 15">
            <a:extLst>
              <a:ext uri="{FF2B5EF4-FFF2-40B4-BE49-F238E27FC236}">
                <a16:creationId xmlns:a16="http://schemas.microsoft.com/office/drawing/2014/main" id="{B792AD4A-0799-4BB4-AF9C-442C79E364F2}"/>
              </a:ext>
            </a:extLst>
          </p:cNvPr>
          <p:cNvSpPr>
            <a:spLocks noGrp="1"/>
          </p:cNvSpPr>
          <p:nvPr>
            <p:ph type="title" hasCustomPrompt="1"/>
          </p:nvPr>
        </p:nvSpPr>
        <p:spPr>
          <a:xfrm>
            <a:off x="855016" y="1170000"/>
            <a:ext cx="10515600" cy="674031"/>
          </a:xfrm>
          <a:prstGeom prst="rect">
            <a:avLst/>
          </a:prstGeom>
        </p:spPr>
        <p:txBody>
          <a:bodyPr>
            <a:spAutoFit/>
          </a:bodyPr>
          <a:lstStyle>
            <a:lvl1pPr>
              <a:defRPr sz="4200" b="1" spc="-20" baseline="0">
                <a:solidFill>
                  <a:schemeClr val="tx2"/>
                </a:solidFill>
              </a:defRPr>
            </a:lvl1pPr>
          </a:lstStyle>
          <a:p>
            <a:r>
              <a:rPr lang="cs-CZ" dirty="0"/>
              <a:t>Kliknutím vložíte nadpis</a:t>
            </a:r>
          </a:p>
        </p:txBody>
      </p:sp>
      <p:sp>
        <p:nvSpPr>
          <p:cNvPr id="3" name="Zástupný text 2">
            <a:extLst>
              <a:ext uri="{FF2B5EF4-FFF2-40B4-BE49-F238E27FC236}">
                <a16:creationId xmlns:a16="http://schemas.microsoft.com/office/drawing/2014/main" id="{FE1B3F75-57C2-4C9B-BD97-F972575BB822}"/>
              </a:ext>
            </a:extLst>
          </p:cNvPr>
          <p:cNvSpPr>
            <a:spLocks noGrp="1"/>
          </p:cNvSpPr>
          <p:nvPr>
            <p:ph type="body" sz="quarter" idx="11" hasCustomPrompt="1"/>
          </p:nvPr>
        </p:nvSpPr>
        <p:spPr>
          <a:xfrm>
            <a:off x="1228725" y="321772"/>
            <a:ext cx="10141891" cy="306879"/>
          </a:xfrm>
          <a:prstGeom prst="rect">
            <a:avLst/>
          </a:prstGeom>
        </p:spPr>
        <p:txBody>
          <a:bodyPr wrap="square" anchor="b">
            <a:spAutoFit/>
          </a:bodyPr>
          <a:lstStyle>
            <a:lvl1pPr marL="0" indent="0" algn="l">
              <a:lnSpc>
                <a:spcPct val="80000"/>
              </a:lnSpc>
              <a:spcBef>
                <a:spcPts val="0"/>
              </a:spcBef>
              <a:buFontTx/>
              <a:buNone/>
              <a:defRPr sz="1700">
                <a:solidFill>
                  <a:schemeClr val="tx1"/>
                </a:solidFill>
                <a:latin typeface="Calibri" panose="020F0502020204030204" pitchFamily="34" charset="0"/>
                <a:sym typeface="Wingdings" panose="05000000000000000000" pitchFamily="2" charset="2"/>
              </a:defRPr>
            </a:lvl1pPr>
          </a:lstStyle>
          <a:p>
            <a:pPr lvl="0"/>
            <a:r>
              <a:rPr lang="cs-CZ" dirty="0"/>
              <a:t>NÁZEV PREZENTACE → NÁZEV KAPITOLY → NÁZEV STRÁNKY (1/5)</a:t>
            </a:r>
          </a:p>
        </p:txBody>
      </p:sp>
      <p:sp>
        <p:nvSpPr>
          <p:cNvPr id="4" name="Zástupný text 3">
            <a:extLst>
              <a:ext uri="{FF2B5EF4-FFF2-40B4-BE49-F238E27FC236}">
                <a16:creationId xmlns:a16="http://schemas.microsoft.com/office/drawing/2014/main" id="{51F161E3-8510-42C2-A819-26E26EDD466A}"/>
              </a:ext>
            </a:extLst>
          </p:cNvPr>
          <p:cNvSpPr>
            <a:spLocks noGrp="1"/>
          </p:cNvSpPr>
          <p:nvPr>
            <p:ph type="body" sz="quarter" idx="14" hasCustomPrompt="1"/>
          </p:nvPr>
        </p:nvSpPr>
        <p:spPr>
          <a:xfrm>
            <a:off x="1449388" y="5944156"/>
            <a:ext cx="9921875" cy="369332"/>
          </a:xfrm>
          <a:prstGeom prst="rect">
            <a:avLst/>
          </a:prstGeom>
        </p:spPr>
        <p:txBody>
          <a:bodyPr anchor="b">
            <a:spAutoFit/>
          </a:bodyPr>
          <a:lstStyle>
            <a:lvl1pPr marL="342900" indent="-342900">
              <a:buSzPct val="140000"/>
              <a:buFontTx/>
              <a:buBlip>
                <a:blip r:embed="rId4"/>
              </a:buBlip>
              <a:defRPr sz="2000"/>
            </a:lvl1pPr>
          </a:lstStyle>
          <a:p>
            <a:pPr lvl="0"/>
            <a:r>
              <a:rPr lang="cs-CZ" dirty="0"/>
              <a:t>Místo pro vložení doplňující poznámky / odkazu</a:t>
            </a:r>
          </a:p>
        </p:txBody>
      </p:sp>
      <p:sp>
        <p:nvSpPr>
          <p:cNvPr id="7" name="Footer Placeholder 6"/>
          <p:cNvSpPr>
            <a:spLocks noGrp="1"/>
          </p:cNvSpPr>
          <p:nvPr>
            <p:ph type="ftr" sz="quarter" idx="16"/>
          </p:nvPr>
        </p:nvSpPr>
        <p:spPr/>
        <p:txBody>
          <a:bodyPr/>
          <a:lstStyle/>
          <a:p>
            <a:r>
              <a:rPr lang="cs-CZ"/>
              <a:t>PXXX/XXA 02/2020</a:t>
            </a:r>
            <a:endParaRPr lang="en-US" dirty="0"/>
          </a:p>
        </p:txBody>
      </p:sp>
      <p:sp>
        <p:nvSpPr>
          <p:cNvPr id="5" name="Slide Number Placeholder 4"/>
          <p:cNvSpPr>
            <a:spLocks noGrp="1"/>
          </p:cNvSpPr>
          <p:nvPr>
            <p:ph type="sldNum" sz="quarter" idx="17"/>
          </p:nvPr>
        </p:nvSpPr>
        <p:spPr/>
        <p:txBody>
          <a:bodyPr/>
          <a:lstStyle/>
          <a:p>
            <a:r>
              <a:rPr lang="cs-CZ"/>
              <a:t>PAGE </a:t>
            </a:r>
            <a:fld id="{D7B0C83F-95C8-4DDA-89E5-7F9DA294A5B2}" type="slidenum">
              <a:rPr lang="en-US" smtClean="0"/>
              <a:pPr/>
              <a:t>‹#›</a:t>
            </a:fld>
            <a:endParaRPr lang="en-US" dirty="0"/>
          </a:p>
        </p:txBody>
      </p:sp>
    </p:spTree>
    <p:extLst>
      <p:ext uri="{BB962C8B-B14F-4D97-AF65-F5344CB8AC3E}">
        <p14:creationId xmlns:p14="http://schemas.microsoft.com/office/powerpoint/2010/main" val="3011916254"/>
      </p:ext>
    </p:extLst>
  </p:cSld>
  <p:clrMapOvr>
    <a:masterClrMapping/>
  </p:clrMapOvr>
  <mc:AlternateContent xmlns:mc="http://schemas.openxmlformats.org/markup-compatibility/2006" xmlns:p14="http://schemas.microsoft.com/office/powerpoint/2010/main">
    <mc:Choice Requires="p14">
      <p:transition p14:dur="250" advTm="60000">
        <p:fade/>
      </p:transition>
    </mc:Choice>
    <mc:Fallback xmlns="">
      <p:transition advTm="60000">
        <p:fade/>
      </p:transition>
    </mc:Fallback>
  </mc:AlternateContent>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PRODUCT - content page 3">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Obdélník 7">
            <a:extLst>
              <a:ext uri="{FF2B5EF4-FFF2-40B4-BE49-F238E27FC236}">
                <a16:creationId xmlns:a16="http://schemas.microsoft.com/office/drawing/2014/main" id="{731810B6-3773-40BE-934F-0546D517B57A}"/>
              </a:ext>
            </a:extLst>
          </p:cNvPr>
          <p:cNvSpPr/>
          <p:nvPr userDrawn="1"/>
        </p:nvSpPr>
        <p:spPr>
          <a:xfrm>
            <a:off x="0" y="1300889"/>
            <a:ext cx="810000" cy="36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0000" rIns="90000" rtlCol="0" anchor="ctr"/>
          <a:lstStyle/>
          <a:p>
            <a:pPr algn="ctr"/>
            <a:endParaRPr lang="cs-CZ"/>
          </a:p>
        </p:txBody>
      </p:sp>
      <p:sp>
        <p:nvSpPr>
          <p:cNvPr id="13" name="Zástupný text 12">
            <a:extLst>
              <a:ext uri="{FF2B5EF4-FFF2-40B4-BE49-F238E27FC236}">
                <a16:creationId xmlns:a16="http://schemas.microsoft.com/office/drawing/2014/main" id="{23DABE3B-6B7D-41E0-ADF8-25408FAE57CF}"/>
              </a:ext>
            </a:extLst>
          </p:cNvPr>
          <p:cNvSpPr>
            <a:spLocks noGrp="1"/>
          </p:cNvSpPr>
          <p:nvPr>
            <p:ph type="body" sz="quarter" idx="10" hasCustomPrompt="1"/>
          </p:nvPr>
        </p:nvSpPr>
        <p:spPr>
          <a:xfrm>
            <a:off x="1448782" y="2140585"/>
            <a:ext cx="9921834" cy="597256"/>
          </a:xfrm>
          <a:prstGeom prst="rect">
            <a:avLst/>
          </a:prstGeom>
        </p:spPr>
        <p:txBody>
          <a:bodyPr tIns="90000" bIns="90000">
            <a:spAutoFit/>
          </a:bodyPr>
          <a:lstStyle>
            <a:lvl1pPr marL="414000" indent="-414000">
              <a:lnSpc>
                <a:spcPct val="100000"/>
              </a:lnSpc>
              <a:spcBef>
                <a:spcPts val="1000"/>
              </a:spcBef>
              <a:spcAft>
                <a:spcPts val="0"/>
              </a:spcAft>
              <a:buSzPct val="120000"/>
              <a:buFontTx/>
              <a:buBlip>
                <a:blip r:embed="rId3"/>
              </a:buBlip>
              <a:defRPr sz="2700" spc="-20" baseline="0">
                <a:solidFill>
                  <a:schemeClr val="tx1"/>
                </a:solidFill>
              </a:defRPr>
            </a:lvl1pPr>
            <a:lvl2pPr marL="900000" indent="-180000">
              <a:lnSpc>
                <a:spcPct val="100000"/>
              </a:lnSpc>
              <a:spcBef>
                <a:spcPts val="0"/>
              </a:spcBef>
              <a:buFont typeface="Calibri" panose="020F0502020204030204" pitchFamily="34" charset="0"/>
              <a:buChar char="-"/>
              <a:defRPr sz="2700" spc="-20" baseline="0"/>
            </a:lvl2pPr>
            <a:lvl3pPr marL="914400" indent="0">
              <a:buFontTx/>
              <a:buNone/>
              <a:defRPr/>
            </a:lvl3pPr>
            <a:lvl4pPr marL="1371600" indent="0">
              <a:buFontTx/>
              <a:buNone/>
              <a:defRPr sz="2000"/>
            </a:lvl4pPr>
          </a:lstStyle>
          <a:p>
            <a:pPr lvl="0"/>
            <a:r>
              <a:rPr lang="cs-CZ" dirty="0"/>
              <a:t>Kliknutím vložíte obsah</a:t>
            </a:r>
          </a:p>
        </p:txBody>
      </p:sp>
      <p:sp>
        <p:nvSpPr>
          <p:cNvPr id="16" name="Nadpis 15">
            <a:extLst>
              <a:ext uri="{FF2B5EF4-FFF2-40B4-BE49-F238E27FC236}">
                <a16:creationId xmlns:a16="http://schemas.microsoft.com/office/drawing/2014/main" id="{B792AD4A-0799-4BB4-AF9C-442C79E364F2}"/>
              </a:ext>
            </a:extLst>
          </p:cNvPr>
          <p:cNvSpPr>
            <a:spLocks noGrp="1"/>
          </p:cNvSpPr>
          <p:nvPr>
            <p:ph type="title" hasCustomPrompt="1"/>
          </p:nvPr>
        </p:nvSpPr>
        <p:spPr>
          <a:xfrm>
            <a:off x="855016" y="1170000"/>
            <a:ext cx="10515600" cy="674031"/>
          </a:xfrm>
          <a:prstGeom prst="rect">
            <a:avLst/>
          </a:prstGeom>
        </p:spPr>
        <p:txBody>
          <a:bodyPr>
            <a:spAutoFit/>
          </a:bodyPr>
          <a:lstStyle>
            <a:lvl1pPr>
              <a:defRPr sz="4200" b="1" spc="-20" baseline="0">
                <a:solidFill>
                  <a:schemeClr val="tx2"/>
                </a:solidFill>
              </a:defRPr>
            </a:lvl1pPr>
          </a:lstStyle>
          <a:p>
            <a:r>
              <a:rPr lang="cs-CZ" dirty="0"/>
              <a:t>Kliknutím vložíte nadpis</a:t>
            </a:r>
          </a:p>
        </p:txBody>
      </p:sp>
      <p:sp>
        <p:nvSpPr>
          <p:cNvPr id="3" name="Zástupný text 2">
            <a:extLst>
              <a:ext uri="{FF2B5EF4-FFF2-40B4-BE49-F238E27FC236}">
                <a16:creationId xmlns:a16="http://schemas.microsoft.com/office/drawing/2014/main" id="{FE1B3F75-57C2-4C9B-BD97-F972575BB822}"/>
              </a:ext>
            </a:extLst>
          </p:cNvPr>
          <p:cNvSpPr>
            <a:spLocks noGrp="1"/>
          </p:cNvSpPr>
          <p:nvPr>
            <p:ph type="body" sz="quarter" idx="11" hasCustomPrompt="1"/>
          </p:nvPr>
        </p:nvSpPr>
        <p:spPr>
          <a:xfrm>
            <a:off x="1228725" y="321772"/>
            <a:ext cx="10141891" cy="306879"/>
          </a:xfrm>
          <a:prstGeom prst="rect">
            <a:avLst/>
          </a:prstGeom>
        </p:spPr>
        <p:txBody>
          <a:bodyPr wrap="square" anchor="b">
            <a:spAutoFit/>
          </a:bodyPr>
          <a:lstStyle>
            <a:lvl1pPr marL="0" indent="0" algn="l">
              <a:lnSpc>
                <a:spcPct val="80000"/>
              </a:lnSpc>
              <a:spcBef>
                <a:spcPts val="0"/>
              </a:spcBef>
              <a:buFontTx/>
              <a:buNone/>
              <a:defRPr sz="1700">
                <a:solidFill>
                  <a:schemeClr val="tx1"/>
                </a:solidFill>
                <a:latin typeface="Calibri" panose="020F0502020204030204" pitchFamily="34" charset="0"/>
                <a:sym typeface="Wingdings" panose="05000000000000000000" pitchFamily="2" charset="2"/>
              </a:defRPr>
            </a:lvl1pPr>
          </a:lstStyle>
          <a:p>
            <a:pPr lvl="0"/>
            <a:r>
              <a:rPr lang="cs-CZ" dirty="0"/>
              <a:t>NÁZEV PREZENTACE → NÁZEV KAPITOLY → NÁZEV STRÁNKY (1/5)</a:t>
            </a:r>
          </a:p>
        </p:txBody>
      </p:sp>
      <p:sp>
        <p:nvSpPr>
          <p:cNvPr id="6" name="Zástupný symbol obrázku 5">
            <a:extLst>
              <a:ext uri="{FF2B5EF4-FFF2-40B4-BE49-F238E27FC236}">
                <a16:creationId xmlns:a16="http://schemas.microsoft.com/office/drawing/2014/main" id="{3EA7A73C-C277-4D48-A18D-37ECEBF1A4EA}"/>
              </a:ext>
            </a:extLst>
          </p:cNvPr>
          <p:cNvSpPr>
            <a:spLocks noGrp="1"/>
          </p:cNvSpPr>
          <p:nvPr>
            <p:ph type="pic" sz="quarter" idx="14"/>
          </p:nvPr>
        </p:nvSpPr>
        <p:spPr>
          <a:xfrm>
            <a:off x="1964987" y="2917825"/>
            <a:ext cx="9406276" cy="3553645"/>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4" name="Footer Placeholder 3"/>
          <p:cNvSpPr>
            <a:spLocks noGrp="1"/>
          </p:cNvSpPr>
          <p:nvPr>
            <p:ph type="ftr" sz="quarter" idx="16"/>
          </p:nvPr>
        </p:nvSpPr>
        <p:spPr/>
        <p:txBody>
          <a:bodyPr/>
          <a:lstStyle/>
          <a:p>
            <a:r>
              <a:rPr lang="cs-CZ"/>
              <a:t>PXXX/XXA 02/2020</a:t>
            </a:r>
            <a:endParaRPr lang="en-US" dirty="0"/>
          </a:p>
        </p:txBody>
      </p:sp>
      <p:sp>
        <p:nvSpPr>
          <p:cNvPr id="5" name="Slide Number Placeholder 4"/>
          <p:cNvSpPr>
            <a:spLocks noGrp="1"/>
          </p:cNvSpPr>
          <p:nvPr>
            <p:ph type="sldNum" sz="quarter" idx="17"/>
          </p:nvPr>
        </p:nvSpPr>
        <p:spPr/>
        <p:txBody>
          <a:bodyPr/>
          <a:lstStyle/>
          <a:p>
            <a:r>
              <a:rPr lang="cs-CZ"/>
              <a:t>PAGE </a:t>
            </a:r>
            <a:fld id="{D7B0C83F-95C8-4DDA-89E5-7F9DA294A5B2}" type="slidenum">
              <a:rPr lang="en-US" smtClean="0"/>
              <a:pPr/>
              <a:t>‹#›</a:t>
            </a:fld>
            <a:endParaRPr lang="en-US" dirty="0"/>
          </a:p>
        </p:txBody>
      </p:sp>
    </p:spTree>
    <p:extLst>
      <p:ext uri="{BB962C8B-B14F-4D97-AF65-F5344CB8AC3E}">
        <p14:creationId xmlns:p14="http://schemas.microsoft.com/office/powerpoint/2010/main" val="2735258197"/>
      </p:ext>
    </p:extLst>
  </p:cSld>
  <p:clrMapOvr>
    <a:masterClrMapping/>
  </p:clrMapOvr>
  <mc:AlternateContent xmlns:mc="http://schemas.openxmlformats.org/markup-compatibility/2006" xmlns:p14="http://schemas.microsoft.com/office/powerpoint/2010/main">
    <mc:Choice Requires="p14">
      <p:transition p14:dur="250" advTm="60000">
        <p:fade/>
      </p:transition>
    </mc:Choice>
    <mc:Fallback xmlns="">
      <p:transition advTm="60000">
        <p:fade/>
      </p:transition>
    </mc:Fallback>
  </mc:AlternateContent>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PRODUCT - content page 4">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D99ACFDD-2759-41EB-BB82-6A1DD030896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Zástupný text 2">
            <a:extLst>
              <a:ext uri="{FF2B5EF4-FFF2-40B4-BE49-F238E27FC236}">
                <a16:creationId xmlns:a16="http://schemas.microsoft.com/office/drawing/2014/main" id="{FE1B3F75-57C2-4C9B-BD97-F972575BB822}"/>
              </a:ext>
            </a:extLst>
          </p:cNvPr>
          <p:cNvSpPr>
            <a:spLocks noGrp="1"/>
          </p:cNvSpPr>
          <p:nvPr>
            <p:ph type="body" sz="quarter" idx="11" hasCustomPrompt="1"/>
          </p:nvPr>
        </p:nvSpPr>
        <p:spPr>
          <a:xfrm>
            <a:off x="1228725" y="321772"/>
            <a:ext cx="10141891" cy="306879"/>
          </a:xfrm>
          <a:prstGeom prst="rect">
            <a:avLst/>
          </a:prstGeom>
        </p:spPr>
        <p:txBody>
          <a:bodyPr wrap="square" anchor="b">
            <a:spAutoFit/>
          </a:bodyPr>
          <a:lstStyle>
            <a:lvl1pPr marL="0" indent="0" algn="l">
              <a:lnSpc>
                <a:spcPct val="80000"/>
              </a:lnSpc>
              <a:spcBef>
                <a:spcPts val="0"/>
              </a:spcBef>
              <a:buFontTx/>
              <a:buNone/>
              <a:defRPr sz="1700">
                <a:solidFill>
                  <a:schemeClr val="tx1"/>
                </a:solidFill>
                <a:latin typeface="Calibri" panose="020F0502020204030204" pitchFamily="34" charset="0"/>
                <a:sym typeface="Wingdings" panose="05000000000000000000" pitchFamily="2" charset="2"/>
              </a:defRPr>
            </a:lvl1pPr>
          </a:lstStyle>
          <a:p>
            <a:pPr lvl="0"/>
            <a:r>
              <a:rPr lang="cs-CZ" dirty="0"/>
              <a:t>NÁZEV PREZENTACE → NÁZEV KAPITOLY → NÁZEV STRÁNKY (1/5)</a:t>
            </a:r>
          </a:p>
        </p:txBody>
      </p:sp>
      <p:sp>
        <p:nvSpPr>
          <p:cNvPr id="6" name="Zástupný symbol obrázku 5">
            <a:extLst>
              <a:ext uri="{FF2B5EF4-FFF2-40B4-BE49-F238E27FC236}">
                <a16:creationId xmlns:a16="http://schemas.microsoft.com/office/drawing/2014/main" id="{3EA7A73C-C277-4D48-A18D-37ECEBF1A4EA}"/>
              </a:ext>
            </a:extLst>
          </p:cNvPr>
          <p:cNvSpPr>
            <a:spLocks noGrp="1"/>
          </p:cNvSpPr>
          <p:nvPr>
            <p:ph type="pic" sz="quarter" idx="14"/>
          </p:nvPr>
        </p:nvSpPr>
        <p:spPr>
          <a:xfrm>
            <a:off x="963038" y="950423"/>
            <a:ext cx="7247107" cy="5521047"/>
          </a:xfrm>
          <a:prstGeom prst="rect">
            <a:avLst/>
          </a:prstGeom>
        </p:spPr>
        <p:txBody>
          <a:bodyPr>
            <a:noAutofit/>
          </a:bodyPr>
          <a:lstStyle>
            <a:lvl1pPr marL="0" indent="0">
              <a:buFontTx/>
              <a:buNone/>
              <a:defRPr sz="1200"/>
            </a:lvl1pPr>
          </a:lstStyle>
          <a:p>
            <a:r>
              <a:rPr lang="en-US"/>
              <a:t>Click icon to add picture</a:t>
            </a:r>
            <a:endParaRPr lang="cs-CZ" dirty="0"/>
          </a:p>
        </p:txBody>
      </p:sp>
      <p:sp>
        <p:nvSpPr>
          <p:cNvPr id="12" name="Zástupný text 3">
            <a:extLst>
              <a:ext uri="{FF2B5EF4-FFF2-40B4-BE49-F238E27FC236}">
                <a16:creationId xmlns:a16="http://schemas.microsoft.com/office/drawing/2014/main" id="{08399E18-96D5-4FB6-9E09-E9B7250952D8}"/>
              </a:ext>
            </a:extLst>
          </p:cNvPr>
          <p:cNvSpPr>
            <a:spLocks noGrp="1"/>
          </p:cNvSpPr>
          <p:nvPr>
            <p:ph type="body" sz="quarter" idx="15" hasCustomPrompt="1"/>
          </p:nvPr>
        </p:nvSpPr>
        <p:spPr>
          <a:xfrm>
            <a:off x="8374868" y="950423"/>
            <a:ext cx="2995748" cy="1051570"/>
          </a:xfrm>
          <a:prstGeom prst="rect">
            <a:avLst/>
          </a:prstGeom>
        </p:spPr>
        <p:txBody>
          <a:bodyPr wrap="square" anchor="t">
            <a:spAutoFit/>
          </a:bodyPr>
          <a:lstStyle>
            <a:lvl1pPr marL="270000" indent="-270000">
              <a:buSzPct val="110000"/>
              <a:buFontTx/>
              <a:buBlip>
                <a:blip r:embed="rId3"/>
              </a:buBlip>
              <a:defRPr sz="2000"/>
            </a:lvl1pPr>
          </a:lstStyle>
          <a:p>
            <a:pPr lvl="0"/>
            <a:r>
              <a:rPr lang="cs-CZ" dirty="0"/>
              <a:t>Místo pro vložení textu</a:t>
            </a:r>
          </a:p>
          <a:p>
            <a:pPr lvl="0"/>
            <a:r>
              <a:rPr lang="cs-CZ" dirty="0"/>
              <a:t>Druhý bod delší text přes více řádků</a:t>
            </a:r>
          </a:p>
        </p:txBody>
      </p:sp>
      <p:sp>
        <p:nvSpPr>
          <p:cNvPr id="4" name="Footer Placeholder 3"/>
          <p:cNvSpPr>
            <a:spLocks noGrp="1"/>
          </p:cNvSpPr>
          <p:nvPr>
            <p:ph type="ftr" sz="quarter" idx="16"/>
          </p:nvPr>
        </p:nvSpPr>
        <p:spPr/>
        <p:txBody>
          <a:bodyPr/>
          <a:lstStyle/>
          <a:p>
            <a:r>
              <a:rPr lang="cs-CZ"/>
              <a:t>PXXX/XXA 02/2020</a:t>
            </a:r>
            <a:endParaRPr lang="en-US" dirty="0"/>
          </a:p>
        </p:txBody>
      </p:sp>
      <p:sp>
        <p:nvSpPr>
          <p:cNvPr id="5" name="Slide Number Placeholder 4"/>
          <p:cNvSpPr>
            <a:spLocks noGrp="1"/>
          </p:cNvSpPr>
          <p:nvPr>
            <p:ph type="sldNum" sz="quarter" idx="17"/>
          </p:nvPr>
        </p:nvSpPr>
        <p:spPr/>
        <p:txBody>
          <a:bodyPr/>
          <a:lstStyle/>
          <a:p>
            <a:r>
              <a:rPr lang="cs-CZ"/>
              <a:t>PAGE </a:t>
            </a:r>
            <a:fld id="{D7B0C83F-95C8-4DDA-89E5-7F9DA294A5B2}" type="slidenum">
              <a:rPr lang="en-US" smtClean="0"/>
              <a:pPr/>
              <a:t>‹#›</a:t>
            </a:fld>
            <a:endParaRPr lang="en-US" dirty="0"/>
          </a:p>
        </p:txBody>
      </p:sp>
    </p:spTree>
    <p:extLst>
      <p:ext uri="{BB962C8B-B14F-4D97-AF65-F5344CB8AC3E}">
        <p14:creationId xmlns:p14="http://schemas.microsoft.com/office/powerpoint/2010/main" val="119532507"/>
      </p:ext>
    </p:extLst>
  </p:cSld>
  <p:clrMapOvr>
    <a:masterClrMapping/>
  </p:clrMapOvr>
  <mc:AlternateContent xmlns:mc="http://schemas.openxmlformats.org/markup-compatibility/2006" xmlns:p14="http://schemas.microsoft.com/office/powerpoint/2010/main">
    <mc:Choice Requires="p14">
      <p:transition p14:dur="250" advTm="60000">
        <p:fade/>
      </p:transition>
    </mc:Choice>
    <mc:Fallback xmlns="">
      <p:transition advTm="60000">
        <p:fade/>
      </p:transition>
    </mc:Fallback>
  </mc:AlternateContent>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USINESS - break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8" name="Zástupný text 17">
            <a:extLst>
              <a:ext uri="{FF2B5EF4-FFF2-40B4-BE49-F238E27FC236}">
                <a16:creationId xmlns:a16="http://schemas.microsoft.com/office/drawing/2014/main" id="{797E7E18-8BC9-43A8-9381-37C0CFBF18DC}"/>
              </a:ext>
            </a:extLst>
          </p:cNvPr>
          <p:cNvSpPr>
            <a:spLocks noGrp="1"/>
          </p:cNvSpPr>
          <p:nvPr>
            <p:ph type="body" sz="quarter" idx="10" hasCustomPrompt="1"/>
          </p:nvPr>
        </p:nvSpPr>
        <p:spPr>
          <a:xfrm>
            <a:off x="838200" y="3702825"/>
            <a:ext cx="10515600" cy="674031"/>
          </a:xfrm>
          <a:prstGeom prst="rect">
            <a:avLst/>
          </a:prstGeom>
        </p:spPr>
        <p:txBody>
          <a:bodyPr>
            <a:spAutoFit/>
          </a:bodyPr>
          <a:lstStyle>
            <a:lvl1pPr marL="0" indent="0" algn="ctr">
              <a:buFontTx/>
              <a:buNone/>
              <a:defRPr sz="4200" b="1">
                <a:solidFill>
                  <a:schemeClr val="tx2"/>
                </a:solidFill>
              </a:defRPr>
            </a:lvl1pPr>
          </a:lstStyle>
          <a:p>
            <a:pPr lvl="0"/>
            <a:r>
              <a:rPr lang="cs-CZ" dirty="0"/>
              <a:t>…LUNCH BREAK…</a:t>
            </a:r>
          </a:p>
        </p:txBody>
      </p:sp>
    </p:spTree>
    <p:extLst>
      <p:ext uri="{BB962C8B-B14F-4D97-AF65-F5344CB8AC3E}">
        <p14:creationId xmlns:p14="http://schemas.microsoft.com/office/powerpoint/2010/main" val="1613941334"/>
      </p:ext>
    </p:extLst>
  </p:cSld>
  <p:clrMapOvr>
    <a:masterClrMapping/>
  </p:clrMapOvr>
  <mc:AlternateContent xmlns:mc="http://schemas.openxmlformats.org/markup-compatibility/2006" xmlns:p14="http://schemas.microsoft.com/office/powerpoint/2010/main">
    <mc:Choice Requires="p14">
      <p:transition p14:dur="250" advTm="60000">
        <p:fade/>
      </p:transition>
    </mc:Choice>
    <mc:Fallback xmlns="">
      <p:transition advTm="6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USINESS - final page">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1E5B21BA-62E3-4F4F-BD3A-4F5EBF80938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8" name="Zástupný text 17">
            <a:extLst>
              <a:ext uri="{FF2B5EF4-FFF2-40B4-BE49-F238E27FC236}">
                <a16:creationId xmlns:a16="http://schemas.microsoft.com/office/drawing/2014/main" id="{797E7E18-8BC9-43A8-9381-37C0CFBF18DC}"/>
              </a:ext>
            </a:extLst>
          </p:cNvPr>
          <p:cNvSpPr>
            <a:spLocks noGrp="1"/>
          </p:cNvSpPr>
          <p:nvPr>
            <p:ph type="body" sz="quarter" idx="10" hasCustomPrompt="1"/>
          </p:nvPr>
        </p:nvSpPr>
        <p:spPr>
          <a:xfrm>
            <a:off x="838200" y="3702825"/>
            <a:ext cx="10515600" cy="674031"/>
          </a:xfrm>
          <a:prstGeom prst="rect">
            <a:avLst/>
          </a:prstGeom>
        </p:spPr>
        <p:txBody>
          <a:bodyPr>
            <a:spAutoFit/>
          </a:bodyPr>
          <a:lstStyle>
            <a:lvl1pPr marL="0" indent="0" algn="ctr">
              <a:buFontTx/>
              <a:buNone/>
              <a:defRPr sz="4200" b="1">
                <a:solidFill>
                  <a:schemeClr val="tx2"/>
                </a:solidFill>
              </a:defRPr>
            </a:lvl1pPr>
          </a:lstStyle>
          <a:p>
            <a:pPr lvl="0"/>
            <a:r>
              <a:rPr lang="cs-CZ" dirty="0"/>
              <a:t>…THANK YOU FOR YOUR ATTENTION</a:t>
            </a:r>
          </a:p>
        </p:txBody>
      </p:sp>
      <p:pic>
        <p:nvPicPr>
          <p:cNvPr id="3" name="Obrázek 2">
            <a:extLst>
              <a:ext uri="{FF2B5EF4-FFF2-40B4-BE49-F238E27FC236}">
                <a16:creationId xmlns:a16="http://schemas.microsoft.com/office/drawing/2014/main" id="{DB0BF6D6-9484-4DDD-B179-61ACAB889E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724525" y="5117910"/>
            <a:ext cx="742950" cy="660780"/>
          </a:xfrm>
          <a:prstGeom prst="rect">
            <a:avLst/>
          </a:prstGeom>
        </p:spPr>
      </p:pic>
      <p:sp>
        <p:nvSpPr>
          <p:cNvPr id="7" name="TextovéPole 6">
            <a:extLst>
              <a:ext uri="{FF2B5EF4-FFF2-40B4-BE49-F238E27FC236}">
                <a16:creationId xmlns:a16="http://schemas.microsoft.com/office/drawing/2014/main" id="{23F790B1-9B64-4A9D-9445-1AAAD3303100}"/>
              </a:ext>
            </a:extLst>
          </p:cNvPr>
          <p:cNvSpPr txBox="1"/>
          <p:nvPr userDrawn="1"/>
        </p:nvSpPr>
        <p:spPr>
          <a:xfrm>
            <a:off x="3821723" y="5875894"/>
            <a:ext cx="4548554" cy="646331"/>
          </a:xfrm>
          <a:prstGeom prst="rect">
            <a:avLst/>
          </a:prstGeom>
          <a:noFill/>
        </p:spPr>
        <p:txBody>
          <a:bodyPr wrap="square" rtlCol="0">
            <a:spAutoFit/>
          </a:bodyPr>
          <a:lstStyle/>
          <a:p>
            <a:pPr lvl="0" algn="ctr"/>
            <a:r>
              <a:rPr lang="cs-CZ" dirty="0">
                <a:solidFill>
                  <a:schemeClr val="tx2"/>
                </a:solidFill>
              </a:rPr>
              <a:t>SUPPORT@DATAAPEX.COM</a:t>
            </a:r>
          </a:p>
          <a:p>
            <a:pPr lvl="0" algn="ctr"/>
            <a:r>
              <a:rPr lang="cs-CZ" dirty="0">
                <a:solidFill>
                  <a:schemeClr val="tx2"/>
                </a:solidFill>
              </a:rPr>
              <a:t>WWW.DATAAPEX.COM</a:t>
            </a:r>
          </a:p>
        </p:txBody>
      </p:sp>
    </p:spTree>
    <p:extLst>
      <p:ext uri="{BB962C8B-B14F-4D97-AF65-F5344CB8AC3E}">
        <p14:creationId xmlns:p14="http://schemas.microsoft.com/office/powerpoint/2010/main" val="2423463759"/>
      </p:ext>
    </p:extLst>
  </p:cSld>
  <p:clrMapOvr>
    <a:masterClrMapping/>
  </p:clrMapOvr>
  <mc:AlternateContent xmlns:mc="http://schemas.openxmlformats.org/markup-compatibility/2006" xmlns:p14="http://schemas.microsoft.com/office/powerpoint/2010/main">
    <mc:Choice Requires="p14">
      <p:transition p14:dur="250" advTm="60000">
        <p:fade/>
      </p:transition>
    </mc:Choice>
    <mc:Fallback xmlns="">
      <p:transition advTm="6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8874000" y="6534000"/>
            <a:ext cx="2497784" cy="258532"/>
          </a:xfrm>
          <a:prstGeom prst="rect">
            <a:avLst/>
          </a:prstGeom>
        </p:spPr>
        <p:txBody>
          <a:bodyPr vert="horz" lIns="91440" tIns="45720" rIns="91440" bIns="45720" rtlCol="0" anchor="ctr"/>
          <a:lstStyle>
            <a:lvl1pPr algn="r">
              <a:defRPr sz="1200">
                <a:solidFill>
                  <a:schemeClr val="tx1"/>
                </a:solidFill>
              </a:defRPr>
            </a:lvl1pPr>
          </a:lstStyle>
          <a:p>
            <a:r>
              <a:rPr lang="cs-CZ" dirty="0"/>
              <a:t>PAGE </a:t>
            </a:r>
            <a:fld id="{D7B0C83F-95C8-4DDA-89E5-7F9DA294A5B2}" type="slidenum">
              <a:rPr lang="en-US" smtClean="0"/>
              <a:pPr/>
              <a:t>‹#›</a:t>
            </a:fld>
            <a:endParaRPr lang="en-US" dirty="0"/>
          </a:p>
        </p:txBody>
      </p:sp>
      <p:sp>
        <p:nvSpPr>
          <p:cNvPr id="6" name="Footer Placeholder 5"/>
          <p:cNvSpPr>
            <a:spLocks noGrp="1"/>
          </p:cNvSpPr>
          <p:nvPr>
            <p:ph type="ftr" sz="quarter" idx="3"/>
          </p:nvPr>
        </p:nvSpPr>
        <p:spPr>
          <a:xfrm>
            <a:off x="856800" y="6537600"/>
            <a:ext cx="2498400" cy="276999"/>
          </a:xfrm>
          <a:prstGeom prst="rect">
            <a:avLst/>
          </a:prstGeom>
        </p:spPr>
        <p:txBody>
          <a:bodyPr vert="horz" lIns="91440" tIns="45720" rIns="91440" bIns="45720" rtlCol="0" anchor="t" anchorCtr="0">
            <a:spAutoFit/>
          </a:bodyPr>
          <a:lstStyle>
            <a:lvl1pPr algn="ctr">
              <a:defRPr sz="1200">
                <a:solidFill>
                  <a:schemeClr val="tx1"/>
                </a:solidFill>
              </a:defRPr>
            </a:lvl1pPr>
          </a:lstStyle>
          <a:p>
            <a:r>
              <a:rPr lang="cs-CZ" dirty="0"/>
              <a:t>PXXX/XXA 02/2020</a:t>
            </a:r>
            <a:endParaRPr lang="en-US" dirty="0"/>
          </a:p>
        </p:txBody>
      </p:sp>
    </p:spTree>
    <p:extLst>
      <p:ext uri="{BB962C8B-B14F-4D97-AF65-F5344CB8AC3E}">
        <p14:creationId xmlns:p14="http://schemas.microsoft.com/office/powerpoint/2010/main" val="547413021"/>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63" r:id="rId3"/>
    <p:sldLayoutId id="2147483664" r:id="rId4"/>
    <p:sldLayoutId id="2147483665" r:id="rId5"/>
    <p:sldLayoutId id="2147483661" r:id="rId6"/>
    <p:sldLayoutId id="2147483662" r:id="rId7"/>
  </p:sldLayoutIdLst>
  <mc:AlternateContent xmlns:mc="http://schemas.openxmlformats.org/markup-compatibility/2006" xmlns:p14="http://schemas.microsoft.com/office/powerpoint/2010/main">
    <mc:Choice Requires="p14">
      <p:transition p14:dur="250" advTm="60000">
        <p:fade/>
      </p:transition>
    </mc:Choice>
    <mc:Fallback xmlns="">
      <p:transition advTm="6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tags" Target="../tags/tag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tags" Target="../tags/tag4.xml"/><Relationship Id="rId5" Type="http://schemas.openxmlformats.org/officeDocument/2006/relationships/image" Target="../media/image10.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xml"/><Relationship Id="rId1" Type="http://schemas.openxmlformats.org/officeDocument/2006/relationships/tags" Target="../tags/tag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xml"/><Relationship Id="rId1" Type="http://schemas.openxmlformats.org/officeDocument/2006/relationships/tags" Target="../tags/tag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tags" Target="../tags/tag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5.xml"/><Relationship Id="rId1" Type="http://schemas.openxmlformats.org/officeDocument/2006/relationships/tags" Target="../tags/tag8.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tags" Target="../tags/tag9.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5.xml"/><Relationship Id="rId1" Type="http://schemas.openxmlformats.org/officeDocument/2006/relationships/tags" Target="../tags/tag10.xml"/><Relationship Id="rId6" Type="http://schemas.openxmlformats.org/officeDocument/2006/relationships/image" Target="../media/image3.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5.xml"/><Relationship Id="rId1" Type="http://schemas.openxmlformats.org/officeDocument/2006/relationships/tags" Target="../tags/tag11.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notesSlide" Target="../notesSlides/notesSlide13.xml"/><Relationship Id="rId7"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image" Target="../media/image23.png"/><Relationship Id="rId5" Type="http://schemas.openxmlformats.org/officeDocument/2006/relationships/hyperlink" Target="https://www.dataapex.com/version_history" TargetMode="External"/><Relationship Id="rId4" Type="http://schemas.openxmlformats.org/officeDocument/2006/relationships/image" Target="../media/image3.png"/><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a:extLst>
              <a:ext uri="{FF2B5EF4-FFF2-40B4-BE49-F238E27FC236}">
                <a16:creationId xmlns:a16="http://schemas.microsoft.com/office/drawing/2014/main" id="{135352DB-D39E-4E90-847B-93187B4244EA}"/>
              </a:ext>
            </a:extLst>
          </p:cNvPr>
          <p:cNvSpPr>
            <a:spLocks noGrp="1"/>
          </p:cNvSpPr>
          <p:nvPr>
            <p:ph type="title"/>
          </p:nvPr>
        </p:nvSpPr>
        <p:spPr/>
        <p:txBody>
          <a:bodyPr/>
          <a:lstStyle/>
          <a:p>
            <a:r>
              <a:rPr lang="cs-CZ" dirty="0" err="1"/>
              <a:t>Clarity</a:t>
            </a:r>
            <a:r>
              <a:rPr lang="cs-CZ" dirty="0"/>
              <a:t> 8.8</a:t>
            </a:r>
          </a:p>
        </p:txBody>
      </p:sp>
      <p:sp>
        <p:nvSpPr>
          <p:cNvPr id="4" name="Zástupný text 3">
            <a:extLst>
              <a:ext uri="{FF2B5EF4-FFF2-40B4-BE49-F238E27FC236}">
                <a16:creationId xmlns:a16="http://schemas.microsoft.com/office/drawing/2014/main" id="{2BFDAF14-24B4-4804-B45E-E912AE299063}"/>
              </a:ext>
            </a:extLst>
          </p:cNvPr>
          <p:cNvSpPr>
            <a:spLocks noGrp="1"/>
          </p:cNvSpPr>
          <p:nvPr>
            <p:ph type="body" sz="quarter" idx="10"/>
          </p:nvPr>
        </p:nvSpPr>
        <p:spPr>
          <a:xfrm>
            <a:off x="838200" y="4979175"/>
            <a:ext cx="10515600" cy="674031"/>
          </a:xfrm>
        </p:spPr>
        <p:txBody>
          <a:bodyPr/>
          <a:lstStyle/>
          <a:p>
            <a:r>
              <a:rPr lang="cs-CZ" dirty="0"/>
              <a:t>WHAT‘S NEW</a:t>
            </a:r>
          </a:p>
        </p:txBody>
      </p:sp>
      <p:sp>
        <p:nvSpPr>
          <p:cNvPr id="5" name="Zástupný text 4">
            <a:extLst>
              <a:ext uri="{FF2B5EF4-FFF2-40B4-BE49-F238E27FC236}">
                <a16:creationId xmlns:a16="http://schemas.microsoft.com/office/drawing/2014/main" id="{B4C4D433-DFB4-4A32-A39A-EBCF114E6F08}"/>
              </a:ext>
            </a:extLst>
          </p:cNvPr>
          <p:cNvSpPr>
            <a:spLocks noGrp="1"/>
          </p:cNvSpPr>
          <p:nvPr>
            <p:ph type="body" sz="quarter" idx="11"/>
          </p:nvPr>
        </p:nvSpPr>
        <p:spPr>
          <a:xfrm>
            <a:off x="838200" y="5846700"/>
            <a:ext cx="10501313" cy="300082"/>
          </a:xfrm>
        </p:spPr>
        <p:txBody>
          <a:bodyPr/>
          <a:lstStyle/>
          <a:p>
            <a:r>
              <a:rPr lang="cs-CZ" dirty="0"/>
              <a:t>P059/80A 10/2022</a:t>
            </a:r>
          </a:p>
        </p:txBody>
      </p:sp>
    </p:spTree>
    <p:extLst>
      <p:ext uri="{BB962C8B-B14F-4D97-AF65-F5344CB8AC3E}">
        <p14:creationId xmlns:p14="http://schemas.microsoft.com/office/powerpoint/2010/main" val="2058509342"/>
      </p:ext>
    </p:extLst>
  </p:cSld>
  <p:clrMapOvr>
    <a:masterClrMapping/>
  </p:clrMapOvr>
  <mc:AlternateContent xmlns:mc="http://schemas.openxmlformats.org/markup-compatibility/2006" xmlns:p14="http://schemas.microsoft.com/office/powerpoint/2010/main">
    <mc:Choice Requires="p14">
      <p:transition p14:dur="250" advTm="7524">
        <p:fade/>
      </p:transition>
    </mc:Choice>
    <mc:Fallback xmlns="">
      <p:transition advTm="7524">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448782" y="1997706"/>
            <a:ext cx="9623771" cy="3859688"/>
          </a:xfrm>
        </p:spPr>
        <p:txBody>
          <a:bodyPr/>
          <a:lstStyle/>
          <a:p>
            <a:r>
              <a:rPr lang="cs-CZ" dirty="0"/>
              <a:t>A n</a:t>
            </a:r>
            <a:r>
              <a:rPr lang="en-US" dirty="0" err="1"/>
              <a:t>ew</a:t>
            </a:r>
            <a:r>
              <a:rPr lang="en-US" dirty="0"/>
              <a:t> function </a:t>
            </a:r>
            <a:r>
              <a:rPr lang="en-US" b="1" dirty="0"/>
              <a:t>Filter Not Used Compounds</a:t>
            </a:r>
            <a:r>
              <a:rPr lang="cs-CZ" dirty="0"/>
              <a:t> in </a:t>
            </a:r>
            <a:r>
              <a:rPr lang="cs-CZ" dirty="0" err="1"/>
              <a:t>Calibration</a:t>
            </a:r>
            <a:endParaRPr lang="en-US" dirty="0"/>
          </a:p>
          <a:p>
            <a:r>
              <a:rPr lang="cs-CZ" dirty="0"/>
              <a:t>A </a:t>
            </a:r>
            <a:r>
              <a:rPr lang="cs-CZ" dirty="0" err="1"/>
              <a:t>new</a:t>
            </a:r>
            <a:r>
              <a:rPr lang="cs-CZ" dirty="0"/>
              <a:t> </a:t>
            </a:r>
            <a:r>
              <a:rPr lang="cs-CZ" dirty="0" err="1"/>
              <a:t>option</a:t>
            </a:r>
            <a:r>
              <a:rPr lang="cs-CZ" dirty="0"/>
              <a:t> to </a:t>
            </a:r>
            <a:r>
              <a:rPr lang="en-US" dirty="0"/>
              <a:t>Export Data to </a:t>
            </a:r>
            <a:r>
              <a:rPr lang="cs-CZ" b="1" dirty="0"/>
              <a:t>CSV </a:t>
            </a:r>
            <a:r>
              <a:rPr lang="cs-CZ" b="1" dirty="0" err="1"/>
              <a:t>format</a:t>
            </a:r>
            <a:endParaRPr lang="en-US" b="1" dirty="0"/>
          </a:p>
          <a:p>
            <a:r>
              <a:rPr lang="cs-CZ" dirty="0"/>
              <a:t>A n</a:t>
            </a:r>
            <a:r>
              <a:rPr lang="en-US" dirty="0" err="1"/>
              <a:t>ew</a:t>
            </a:r>
            <a:r>
              <a:rPr lang="en-US" dirty="0"/>
              <a:t> option to </a:t>
            </a:r>
            <a:r>
              <a:rPr lang="cs-CZ" b="1" dirty="0"/>
              <a:t>O</a:t>
            </a:r>
            <a:r>
              <a:rPr lang="en-US" b="1" dirty="0" err="1"/>
              <a:t>ffset</a:t>
            </a:r>
            <a:r>
              <a:rPr lang="en-US" b="1" dirty="0"/>
              <a:t> data</a:t>
            </a:r>
            <a:r>
              <a:rPr lang="cs-CZ" b="1" dirty="0"/>
              <a:t> </a:t>
            </a:r>
            <a:r>
              <a:rPr lang="cs-CZ" dirty="0"/>
              <a:t>in </a:t>
            </a:r>
            <a:r>
              <a:rPr lang="en-US" dirty="0" err="1"/>
              <a:t>Colibrick</a:t>
            </a:r>
            <a:r>
              <a:rPr lang="en-US" dirty="0"/>
              <a:t> </a:t>
            </a:r>
          </a:p>
          <a:p>
            <a:r>
              <a:rPr lang="en-US" dirty="0" err="1"/>
              <a:t>Colibrick</a:t>
            </a:r>
            <a:r>
              <a:rPr lang="en-US" dirty="0"/>
              <a:t>, U-PAD2 and </a:t>
            </a:r>
            <a:r>
              <a:rPr lang="en-US" dirty="0" err="1"/>
              <a:t>Zebrick</a:t>
            </a:r>
            <a:r>
              <a:rPr lang="en-US" dirty="0"/>
              <a:t>  </a:t>
            </a:r>
            <a:r>
              <a:rPr lang="cs-CZ" dirty="0" err="1"/>
              <a:t>now</a:t>
            </a:r>
            <a:r>
              <a:rPr lang="cs-CZ" dirty="0"/>
              <a:t> </a:t>
            </a:r>
            <a:r>
              <a:rPr lang="en-US" b="1" dirty="0"/>
              <a:t>use </a:t>
            </a:r>
            <a:r>
              <a:rPr lang="en-US" b="1" dirty="0" err="1"/>
              <a:t>WinUSB</a:t>
            </a:r>
            <a:r>
              <a:rPr lang="en-US" b="1" dirty="0"/>
              <a:t> driver </a:t>
            </a:r>
          </a:p>
          <a:p>
            <a:r>
              <a:rPr lang="cs-CZ" b="1" dirty="0"/>
              <a:t>UNI-Ruby</a:t>
            </a:r>
            <a:r>
              <a:rPr lang="cs-CZ" dirty="0"/>
              <a:t> </a:t>
            </a:r>
            <a:r>
              <a:rPr lang="cs-CZ" dirty="0" err="1"/>
              <a:t>control</a:t>
            </a:r>
            <a:r>
              <a:rPr lang="cs-CZ" dirty="0"/>
              <a:t> </a:t>
            </a:r>
            <a:r>
              <a:rPr lang="cs-CZ" dirty="0" err="1"/>
              <a:t>modules</a:t>
            </a:r>
            <a:r>
              <a:rPr lang="cs-CZ" dirty="0"/>
              <a:t> </a:t>
            </a:r>
            <a:r>
              <a:rPr lang="cs-CZ" dirty="0" err="1"/>
              <a:t>now</a:t>
            </a:r>
            <a:r>
              <a:rPr lang="cs-CZ" dirty="0"/>
              <a:t> </a:t>
            </a:r>
            <a:r>
              <a:rPr lang="cs-CZ" b="1" dirty="0"/>
              <a:t>support User </a:t>
            </a:r>
            <a:r>
              <a:rPr lang="cs-CZ" b="1" dirty="0" err="1"/>
              <a:t>Units</a:t>
            </a:r>
            <a:r>
              <a:rPr lang="cs-CZ" b="1" dirty="0"/>
              <a:t> </a:t>
            </a:r>
            <a:r>
              <a:rPr lang="cs-CZ" dirty="0" err="1"/>
              <a:t>settings</a:t>
            </a:r>
            <a:endParaRPr lang="cs-CZ" dirty="0"/>
          </a:p>
          <a:p>
            <a:r>
              <a:rPr lang="cs-CZ" dirty="0"/>
              <a:t>A </a:t>
            </a:r>
            <a:r>
              <a:rPr lang="cs-CZ" dirty="0" err="1"/>
              <a:t>new</a:t>
            </a:r>
            <a:r>
              <a:rPr lang="cs-CZ" dirty="0"/>
              <a:t> </a:t>
            </a:r>
            <a:r>
              <a:rPr lang="cs-CZ" dirty="0" err="1"/>
              <a:t>current</a:t>
            </a:r>
            <a:r>
              <a:rPr lang="cs-CZ" dirty="0"/>
              <a:t> unit </a:t>
            </a:r>
            <a:r>
              <a:rPr lang="cs-CZ" b="1" dirty="0" err="1"/>
              <a:t>nanoamperes</a:t>
            </a:r>
            <a:r>
              <a:rPr lang="cs-CZ" b="1" dirty="0"/>
              <a:t> "</a:t>
            </a:r>
            <a:r>
              <a:rPr lang="cs-CZ" b="1" dirty="0" err="1"/>
              <a:t>nA</a:t>
            </a:r>
            <a:r>
              <a:rPr lang="cs-CZ" b="1" dirty="0"/>
              <a:t>"</a:t>
            </a:r>
          </a:p>
          <a:p>
            <a:r>
              <a:rPr lang="cs-CZ" b="1" dirty="0" err="1"/>
              <a:t>Integration</a:t>
            </a:r>
            <a:r>
              <a:rPr lang="cs-CZ" b="1" dirty="0"/>
              <a:t> </a:t>
            </a:r>
            <a:r>
              <a:rPr lang="cs-CZ" b="1" dirty="0" err="1"/>
              <a:t>Algorithm</a:t>
            </a:r>
            <a:r>
              <a:rPr lang="cs-CZ" b="1" dirty="0"/>
              <a:t> </a:t>
            </a:r>
            <a:r>
              <a:rPr lang="cs-CZ" b="1" dirty="0" err="1"/>
              <a:t>updated</a:t>
            </a:r>
            <a:r>
              <a:rPr lang="cs-CZ" b="1" dirty="0"/>
              <a:t> </a:t>
            </a:r>
            <a:r>
              <a:rPr lang="cs-CZ" dirty="0"/>
              <a:t>to </a:t>
            </a:r>
            <a:r>
              <a:rPr lang="cs-CZ" dirty="0" err="1"/>
              <a:t>version</a:t>
            </a:r>
            <a:r>
              <a:rPr lang="cs-CZ" dirty="0"/>
              <a:t> 8.0 Rev.3</a:t>
            </a:r>
          </a:p>
        </p:txBody>
      </p:sp>
      <p:sp>
        <p:nvSpPr>
          <p:cNvPr id="3" name="Title 2"/>
          <p:cNvSpPr>
            <a:spLocks noGrp="1"/>
          </p:cNvSpPr>
          <p:nvPr>
            <p:ph type="title"/>
          </p:nvPr>
        </p:nvSpPr>
        <p:spPr/>
        <p:txBody>
          <a:bodyPr/>
          <a:lstStyle/>
          <a:p>
            <a:r>
              <a:rPr lang="cs-CZ" dirty="0"/>
              <a:t>What is new in </a:t>
            </a:r>
            <a:r>
              <a:rPr lang="cs-CZ" dirty="0" err="1"/>
              <a:t>Clarity</a:t>
            </a:r>
            <a:r>
              <a:rPr lang="cs-CZ" dirty="0"/>
              <a:t> 8.8?</a:t>
            </a:r>
            <a:endParaRPr lang="en-US" dirty="0"/>
          </a:p>
        </p:txBody>
      </p:sp>
      <p:sp>
        <p:nvSpPr>
          <p:cNvPr id="4" name="Text Placeholder 3"/>
          <p:cNvSpPr>
            <a:spLocks noGrp="1"/>
          </p:cNvSpPr>
          <p:nvPr>
            <p:ph type="body" sz="quarter" idx="11"/>
          </p:nvPr>
        </p:nvSpPr>
        <p:spPr/>
        <p:txBody>
          <a:bodyPr/>
          <a:lstStyle/>
          <a:p>
            <a:r>
              <a:rPr lang="cs-CZ" dirty="0"/>
              <a:t>WHAT‘S NEW → OVERVIEW</a:t>
            </a:r>
            <a:endParaRPr lang="en-US" dirty="0"/>
          </a:p>
        </p:txBody>
      </p:sp>
      <p:sp>
        <p:nvSpPr>
          <p:cNvPr id="5" name="Slide Number Placeholder 4"/>
          <p:cNvSpPr>
            <a:spLocks noGrp="1"/>
          </p:cNvSpPr>
          <p:nvPr>
            <p:ph type="sldNum" sz="quarter" idx="15"/>
          </p:nvPr>
        </p:nvSpPr>
        <p:spPr/>
        <p:txBody>
          <a:bodyPr/>
          <a:lstStyle/>
          <a:p>
            <a:r>
              <a:rPr lang="cs-CZ"/>
              <a:t>PAGE </a:t>
            </a:r>
            <a:fld id="{D7B0C83F-95C8-4DDA-89E5-7F9DA294A5B2}" type="slidenum">
              <a:rPr lang="en-US" smtClean="0"/>
              <a:pPr/>
              <a:t>2</a:t>
            </a:fld>
            <a:endParaRPr lang="en-US" dirty="0"/>
          </a:p>
        </p:txBody>
      </p:sp>
    </p:spTree>
    <p:custDataLst>
      <p:tags r:id="rId1"/>
    </p:custDataLst>
    <p:extLst>
      <p:ext uri="{BB962C8B-B14F-4D97-AF65-F5344CB8AC3E}">
        <p14:creationId xmlns:p14="http://schemas.microsoft.com/office/powerpoint/2010/main" val="3017138435"/>
      </p:ext>
    </p:extLst>
  </p:cSld>
  <p:clrMapOvr>
    <a:masterClrMapping/>
  </p:clrMapOvr>
  <mc:AlternateContent xmlns:mc="http://schemas.openxmlformats.org/markup-compatibility/2006" xmlns:p14="http://schemas.microsoft.com/office/powerpoint/2010/main">
    <mc:Choice Requires="p14">
      <p:transition p14:dur="250" advTm="23999">
        <p:fade/>
      </p:transition>
    </mc:Choice>
    <mc:Fallback xmlns="">
      <p:transition advTm="2399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25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50"/>
                                        <p:tgtEl>
                                          <p:spTgt spid="2">
                                            <p:txEl>
                                              <p:pRg st="0" end="0"/>
                                            </p:txEl>
                                          </p:spTgt>
                                        </p:tgtEl>
                                      </p:cBhvr>
                                    </p:animEffect>
                                  </p:childTnLst>
                                </p:cTn>
                              </p:par>
                              <p:par>
                                <p:cTn id="8" presetID="10" presetClass="entr" presetSubtype="0" fill="hold" nodeType="withEffect">
                                  <p:stCondLst>
                                    <p:cond delay="75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250"/>
                                        <p:tgtEl>
                                          <p:spTgt spid="2">
                                            <p:txEl>
                                              <p:pRg st="1" end="1"/>
                                            </p:txEl>
                                          </p:spTgt>
                                        </p:tgtEl>
                                      </p:cBhvr>
                                    </p:animEffect>
                                  </p:childTnLst>
                                </p:cTn>
                              </p:par>
                              <p:par>
                                <p:cTn id="11" presetID="10" presetClass="entr" presetSubtype="0" fill="hold" nodeType="withEffect">
                                  <p:stCondLst>
                                    <p:cond delay="125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250"/>
                                        <p:tgtEl>
                                          <p:spTgt spid="2">
                                            <p:txEl>
                                              <p:pRg st="2" end="2"/>
                                            </p:txEl>
                                          </p:spTgt>
                                        </p:tgtEl>
                                      </p:cBhvr>
                                    </p:animEffect>
                                  </p:childTnLst>
                                </p:cTn>
                              </p:par>
                              <p:par>
                                <p:cTn id="14" presetID="10" presetClass="entr" presetSubtype="0" fill="hold" nodeType="withEffect">
                                  <p:stCondLst>
                                    <p:cond delay="175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fade">
                                      <p:cBhvr>
                                        <p:cTn id="16" dur="250"/>
                                        <p:tgtEl>
                                          <p:spTgt spid="2">
                                            <p:txEl>
                                              <p:pRg st="3" end="3"/>
                                            </p:txEl>
                                          </p:spTgt>
                                        </p:tgtEl>
                                      </p:cBhvr>
                                    </p:animEffect>
                                  </p:childTnLst>
                                </p:cTn>
                              </p:par>
                              <p:par>
                                <p:cTn id="17" presetID="10" presetClass="entr" presetSubtype="0" fill="hold" nodeType="withEffect">
                                  <p:stCondLst>
                                    <p:cond delay="225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250"/>
                                        <p:tgtEl>
                                          <p:spTgt spid="2">
                                            <p:txEl>
                                              <p:pRg st="4" end="4"/>
                                            </p:txEl>
                                          </p:spTgt>
                                        </p:tgtEl>
                                      </p:cBhvr>
                                    </p:animEffect>
                                  </p:childTnLst>
                                </p:cTn>
                              </p:par>
                              <p:par>
                                <p:cTn id="20" presetID="10" presetClass="entr" presetSubtype="0" fill="hold" nodeType="withEffect">
                                  <p:stCondLst>
                                    <p:cond delay="275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fade">
                                      <p:cBhvr>
                                        <p:cTn id="22" dur="250"/>
                                        <p:tgtEl>
                                          <p:spTgt spid="2">
                                            <p:txEl>
                                              <p:pRg st="5" end="5"/>
                                            </p:txEl>
                                          </p:spTgt>
                                        </p:tgtEl>
                                      </p:cBhvr>
                                    </p:animEffect>
                                  </p:childTnLst>
                                </p:cTn>
                              </p:par>
                              <p:par>
                                <p:cTn id="23" presetID="10" presetClass="entr" presetSubtype="0" fill="hold" nodeType="withEffect">
                                  <p:stCondLst>
                                    <p:cond delay="3250"/>
                                  </p:stCondLst>
                                  <p:childTnLst>
                                    <p:set>
                                      <p:cBhvr>
                                        <p:cTn id="24" dur="1" fill="hold">
                                          <p:stCondLst>
                                            <p:cond delay="0"/>
                                          </p:stCondLst>
                                        </p:cTn>
                                        <p:tgtEl>
                                          <p:spTgt spid="2">
                                            <p:txEl>
                                              <p:pRg st="6" end="6"/>
                                            </p:txEl>
                                          </p:spTgt>
                                        </p:tgtEl>
                                        <p:attrNameLst>
                                          <p:attrName>style.visibility</p:attrName>
                                        </p:attrNameLst>
                                      </p:cBhvr>
                                      <p:to>
                                        <p:strVal val="visible"/>
                                      </p:to>
                                    </p:set>
                                    <p:animEffect transition="in" filter="fade">
                                      <p:cBhvr>
                                        <p:cTn id="25" dur="25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448782" y="1997706"/>
            <a:ext cx="9623771" cy="3474967"/>
          </a:xfrm>
        </p:spPr>
        <p:txBody>
          <a:bodyPr/>
          <a:lstStyle/>
          <a:p>
            <a:r>
              <a:rPr lang="cs-CZ" b="1" dirty="0"/>
              <a:t>A </a:t>
            </a:r>
            <a:r>
              <a:rPr lang="cs-CZ" b="1" dirty="0" err="1"/>
              <a:t>new</a:t>
            </a:r>
            <a:r>
              <a:rPr lang="cs-CZ" b="1" dirty="0"/>
              <a:t> </a:t>
            </a:r>
            <a:r>
              <a:rPr lang="cs-CZ" b="1" dirty="0" err="1"/>
              <a:t>dynamic</a:t>
            </a:r>
            <a:r>
              <a:rPr lang="cs-CZ" b="1" dirty="0"/>
              <a:t> Open chromatogram </a:t>
            </a:r>
            <a:r>
              <a:rPr lang="cs-CZ" b="1" dirty="0" err="1"/>
              <a:t>button</a:t>
            </a:r>
            <a:r>
              <a:rPr lang="cs-CZ" b="1" dirty="0"/>
              <a:t> </a:t>
            </a:r>
            <a:r>
              <a:rPr lang="cs-CZ" dirty="0" err="1"/>
              <a:t>indicating</a:t>
            </a:r>
            <a:r>
              <a:rPr lang="cs-CZ" dirty="0"/>
              <a:t> use </a:t>
            </a:r>
            <a:r>
              <a:rPr lang="cs-CZ" dirty="0" err="1"/>
              <a:t>of</a:t>
            </a:r>
            <a:r>
              <a:rPr lang="cs-CZ" dirty="0"/>
              <a:t> </a:t>
            </a:r>
            <a:r>
              <a:rPr lang="cs-CZ" dirty="0" err="1"/>
              <a:t>Overlay</a:t>
            </a:r>
            <a:r>
              <a:rPr lang="cs-CZ" dirty="0"/>
              <a:t> Mode</a:t>
            </a:r>
          </a:p>
          <a:p>
            <a:r>
              <a:rPr lang="cs-CZ" dirty="0"/>
              <a:t>N</a:t>
            </a:r>
            <a:r>
              <a:rPr lang="en-US" dirty="0" err="1"/>
              <a:t>ew</a:t>
            </a:r>
            <a:r>
              <a:rPr lang="en-US" dirty="0"/>
              <a:t> columns “</a:t>
            </a:r>
            <a:r>
              <a:rPr lang="en-US" b="1" dirty="0"/>
              <a:t>Start Value (Signal)" and "End Value</a:t>
            </a:r>
            <a:r>
              <a:rPr lang="cs-CZ" b="1" dirty="0"/>
              <a:t> </a:t>
            </a:r>
            <a:r>
              <a:rPr lang="en-US" b="1" dirty="0"/>
              <a:t>(Signal)" </a:t>
            </a:r>
            <a:r>
              <a:rPr lang="en-US" dirty="0"/>
              <a:t>for Peak to Val</a:t>
            </a:r>
            <a:r>
              <a:rPr lang="cs-CZ" dirty="0"/>
              <a:t>l</a:t>
            </a:r>
            <a:r>
              <a:rPr lang="en-US" dirty="0" err="1"/>
              <a:t>ey</a:t>
            </a:r>
            <a:r>
              <a:rPr lang="en-US" dirty="0"/>
              <a:t> Ratio calculation</a:t>
            </a:r>
          </a:p>
          <a:p>
            <a:r>
              <a:rPr lang="cs-CZ" dirty="0"/>
              <a:t>A n</a:t>
            </a:r>
            <a:r>
              <a:rPr lang="en-US" dirty="0" err="1"/>
              <a:t>ew</a:t>
            </a:r>
            <a:r>
              <a:rPr lang="en-US" dirty="0"/>
              <a:t> </a:t>
            </a:r>
            <a:r>
              <a:rPr lang="en-US" b="1" dirty="0"/>
              <a:t>improved method of rescaling for Peak</a:t>
            </a:r>
            <a:r>
              <a:rPr lang="cs-CZ" b="1" dirty="0"/>
              <a:t> </a:t>
            </a:r>
            <a:r>
              <a:rPr lang="cs-CZ" b="1" dirty="0" err="1"/>
              <a:t>Purity</a:t>
            </a:r>
            <a:r>
              <a:rPr lang="cs-CZ" b="1" dirty="0"/>
              <a:t> </a:t>
            </a:r>
            <a:r>
              <a:rPr lang="cs-CZ" b="1" dirty="0" err="1"/>
              <a:t>calculation</a:t>
            </a:r>
            <a:r>
              <a:rPr lang="cs-CZ" dirty="0"/>
              <a:t> in </a:t>
            </a:r>
            <a:r>
              <a:rPr lang="en-US" dirty="0"/>
              <a:t>PDA Extension </a:t>
            </a:r>
            <a:endParaRPr lang="cs-CZ" dirty="0"/>
          </a:p>
          <a:p>
            <a:r>
              <a:rPr lang="cs-CZ" dirty="0"/>
              <a:t>New and </a:t>
            </a:r>
            <a:r>
              <a:rPr lang="cs-CZ" dirty="0" err="1"/>
              <a:t>updated</a:t>
            </a:r>
            <a:r>
              <a:rPr lang="cs-CZ" dirty="0"/>
              <a:t> </a:t>
            </a:r>
            <a:r>
              <a:rPr lang="cs-CZ" dirty="0" err="1"/>
              <a:t>control</a:t>
            </a:r>
            <a:r>
              <a:rPr lang="cs-CZ" dirty="0"/>
              <a:t> </a:t>
            </a:r>
            <a:r>
              <a:rPr lang="cs-CZ" dirty="0" err="1"/>
              <a:t>modules</a:t>
            </a:r>
            <a:endParaRPr lang="cs-CZ" dirty="0"/>
          </a:p>
        </p:txBody>
      </p:sp>
      <p:sp>
        <p:nvSpPr>
          <p:cNvPr id="3" name="Title 2"/>
          <p:cNvSpPr>
            <a:spLocks noGrp="1"/>
          </p:cNvSpPr>
          <p:nvPr>
            <p:ph type="title"/>
          </p:nvPr>
        </p:nvSpPr>
        <p:spPr/>
        <p:txBody>
          <a:bodyPr/>
          <a:lstStyle/>
          <a:p>
            <a:r>
              <a:rPr lang="cs-CZ" dirty="0"/>
              <a:t>What is new in </a:t>
            </a:r>
            <a:r>
              <a:rPr lang="cs-CZ" dirty="0" err="1"/>
              <a:t>Clarity</a:t>
            </a:r>
            <a:r>
              <a:rPr lang="cs-CZ"/>
              <a:t> 8.8?</a:t>
            </a:r>
            <a:endParaRPr lang="en-US" dirty="0"/>
          </a:p>
        </p:txBody>
      </p:sp>
      <p:sp>
        <p:nvSpPr>
          <p:cNvPr id="4" name="Text Placeholder 3"/>
          <p:cNvSpPr>
            <a:spLocks noGrp="1"/>
          </p:cNvSpPr>
          <p:nvPr>
            <p:ph type="body" sz="quarter" idx="11"/>
          </p:nvPr>
        </p:nvSpPr>
        <p:spPr/>
        <p:txBody>
          <a:bodyPr/>
          <a:lstStyle/>
          <a:p>
            <a:r>
              <a:rPr lang="cs-CZ" dirty="0"/>
              <a:t>WHAT‘S NEW → OVERVIEW</a:t>
            </a:r>
            <a:endParaRPr lang="en-US" dirty="0"/>
          </a:p>
        </p:txBody>
      </p:sp>
      <p:sp>
        <p:nvSpPr>
          <p:cNvPr id="5" name="Slide Number Placeholder 4"/>
          <p:cNvSpPr>
            <a:spLocks noGrp="1"/>
          </p:cNvSpPr>
          <p:nvPr>
            <p:ph type="sldNum" sz="quarter" idx="15"/>
          </p:nvPr>
        </p:nvSpPr>
        <p:spPr/>
        <p:txBody>
          <a:bodyPr/>
          <a:lstStyle/>
          <a:p>
            <a:r>
              <a:rPr lang="cs-CZ"/>
              <a:t>PAGE </a:t>
            </a:r>
            <a:fld id="{D7B0C83F-95C8-4DDA-89E5-7F9DA294A5B2}" type="slidenum">
              <a:rPr lang="en-US" smtClean="0"/>
              <a:pPr/>
              <a:t>3</a:t>
            </a:fld>
            <a:endParaRPr lang="en-US" dirty="0"/>
          </a:p>
        </p:txBody>
      </p:sp>
    </p:spTree>
    <p:custDataLst>
      <p:tags r:id="rId1"/>
    </p:custDataLst>
    <p:extLst>
      <p:ext uri="{BB962C8B-B14F-4D97-AF65-F5344CB8AC3E}">
        <p14:creationId xmlns:p14="http://schemas.microsoft.com/office/powerpoint/2010/main" val="3080804133"/>
      </p:ext>
    </p:extLst>
  </p:cSld>
  <p:clrMapOvr>
    <a:masterClrMapping/>
  </p:clrMapOvr>
  <mc:AlternateContent xmlns:mc="http://schemas.openxmlformats.org/markup-compatibility/2006" xmlns:p14="http://schemas.microsoft.com/office/powerpoint/2010/main">
    <mc:Choice Requires="p14">
      <p:transition p14:dur="250" advTm="19044">
        <p:fade/>
      </p:transition>
    </mc:Choice>
    <mc:Fallback xmlns="">
      <p:transition advTm="1904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25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50"/>
                                        <p:tgtEl>
                                          <p:spTgt spid="2">
                                            <p:txEl>
                                              <p:pRg st="0" end="0"/>
                                            </p:txEl>
                                          </p:spTgt>
                                        </p:tgtEl>
                                      </p:cBhvr>
                                    </p:animEffect>
                                  </p:childTnLst>
                                </p:cTn>
                              </p:par>
                              <p:par>
                                <p:cTn id="8" presetID="10" presetClass="entr" presetSubtype="0" fill="hold" nodeType="withEffect">
                                  <p:stCondLst>
                                    <p:cond delay="75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250"/>
                                        <p:tgtEl>
                                          <p:spTgt spid="2">
                                            <p:txEl>
                                              <p:pRg st="1" end="1"/>
                                            </p:txEl>
                                          </p:spTgt>
                                        </p:tgtEl>
                                      </p:cBhvr>
                                    </p:animEffect>
                                  </p:childTnLst>
                                </p:cTn>
                              </p:par>
                              <p:par>
                                <p:cTn id="11" presetID="10" presetClass="entr" presetSubtype="0" fill="hold" nodeType="withEffect">
                                  <p:stCondLst>
                                    <p:cond delay="125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250"/>
                                        <p:tgtEl>
                                          <p:spTgt spid="2">
                                            <p:txEl>
                                              <p:pRg st="2" end="2"/>
                                            </p:txEl>
                                          </p:spTgt>
                                        </p:tgtEl>
                                      </p:cBhvr>
                                    </p:animEffect>
                                  </p:childTnLst>
                                </p:cTn>
                              </p:par>
                              <p:par>
                                <p:cTn id="14" presetID="10" presetClass="entr" presetSubtype="0" fill="hold" nodeType="withEffect">
                                  <p:stCondLst>
                                    <p:cond delay="175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fade">
                                      <p:cBhvr>
                                        <p:cTn id="16" dur="25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text 1">
            <a:extLst>
              <a:ext uri="{FF2B5EF4-FFF2-40B4-BE49-F238E27FC236}">
                <a16:creationId xmlns:a16="http://schemas.microsoft.com/office/drawing/2014/main" id="{E7F1CB95-20E5-4744-A5A8-FC0C52C386B9}"/>
              </a:ext>
            </a:extLst>
          </p:cNvPr>
          <p:cNvSpPr>
            <a:spLocks noGrp="1"/>
          </p:cNvSpPr>
          <p:nvPr>
            <p:ph type="body" sz="quarter" idx="11"/>
          </p:nvPr>
        </p:nvSpPr>
        <p:spPr>
          <a:xfrm>
            <a:off x="1228725" y="321772"/>
            <a:ext cx="10141891" cy="306879"/>
          </a:xfrm>
        </p:spPr>
        <p:txBody>
          <a:bodyPr/>
          <a:lstStyle/>
          <a:p>
            <a:r>
              <a:rPr lang="cs-CZ" dirty="0"/>
              <a:t>WHAT‘S NEW → </a:t>
            </a:r>
            <a:r>
              <a:rPr lang="en-US" dirty="0"/>
              <a:t>F</a:t>
            </a:r>
            <a:r>
              <a:rPr lang="cs-CZ" dirty="0"/>
              <a:t>ILTER NOT USED COMPOUNDS</a:t>
            </a:r>
            <a:endParaRPr lang="en-US" dirty="0"/>
          </a:p>
        </p:txBody>
      </p:sp>
      <p:sp>
        <p:nvSpPr>
          <p:cNvPr id="5" name="Zástupný symbol pro číslo snímku 4">
            <a:extLst>
              <a:ext uri="{FF2B5EF4-FFF2-40B4-BE49-F238E27FC236}">
                <a16:creationId xmlns:a16="http://schemas.microsoft.com/office/drawing/2014/main" id="{9DD9222A-3A00-4E08-85AF-9F0F26286E8E}"/>
              </a:ext>
            </a:extLst>
          </p:cNvPr>
          <p:cNvSpPr>
            <a:spLocks noGrp="1"/>
          </p:cNvSpPr>
          <p:nvPr>
            <p:ph type="sldNum" sz="quarter" idx="17"/>
          </p:nvPr>
        </p:nvSpPr>
        <p:spPr/>
        <p:txBody>
          <a:bodyPr/>
          <a:lstStyle/>
          <a:p>
            <a:r>
              <a:rPr lang="cs-CZ" dirty="0"/>
              <a:t>PAGE </a:t>
            </a:r>
            <a:fld id="{D7B0C83F-95C8-4DDA-89E5-7F9DA294A5B2}" type="slidenum">
              <a:rPr lang="en-US" smtClean="0"/>
              <a:pPr/>
              <a:t>4</a:t>
            </a:fld>
            <a:endParaRPr lang="en-US" dirty="0"/>
          </a:p>
        </p:txBody>
      </p:sp>
      <p:sp>
        <p:nvSpPr>
          <p:cNvPr id="10" name="Text Placeholder 3">
            <a:extLst>
              <a:ext uri="{FF2B5EF4-FFF2-40B4-BE49-F238E27FC236}">
                <a16:creationId xmlns:a16="http://schemas.microsoft.com/office/drawing/2014/main" id="{56B72B4B-1F2E-4627-896B-9D17492F75E0}"/>
              </a:ext>
            </a:extLst>
          </p:cNvPr>
          <p:cNvSpPr txBox="1">
            <a:spLocks/>
          </p:cNvSpPr>
          <p:nvPr/>
        </p:nvSpPr>
        <p:spPr>
          <a:xfrm>
            <a:off x="6701897" y="894311"/>
            <a:ext cx="5163073" cy="5584606"/>
          </a:xfrm>
          <a:prstGeom prst="rect">
            <a:avLst/>
          </a:prstGeom>
        </p:spPr>
        <p:txBody>
          <a:bodyPr wrap="square" anchor="t">
            <a:spAutoFit/>
          </a:bodyPr>
          <a:lstStyle>
            <a:lvl1pPr marL="270000" indent="-270000" algn="l" defTabSz="914400" rtl="0" eaLnBrk="1" latinLnBrk="0" hangingPunct="1">
              <a:lnSpc>
                <a:spcPct val="90000"/>
              </a:lnSpc>
              <a:spcBef>
                <a:spcPts val="1000"/>
              </a:spcBef>
              <a:buSzPct val="110000"/>
              <a:buFontTx/>
              <a:buBlip>
                <a:blip r:embed="rId4"/>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cs-CZ" dirty="0"/>
              <a:t>A </a:t>
            </a:r>
            <a:r>
              <a:rPr lang="cs-CZ" dirty="0" err="1"/>
              <a:t>new</a:t>
            </a:r>
            <a:r>
              <a:rPr lang="cs-CZ" dirty="0"/>
              <a:t> </a:t>
            </a:r>
            <a:r>
              <a:rPr lang="cs-CZ" dirty="0" err="1"/>
              <a:t>option</a:t>
            </a:r>
            <a:r>
              <a:rPr lang="cs-CZ" dirty="0"/>
              <a:t> in </a:t>
            </a:r>
            <a:r>
              <a:rPr lang="cs-CZ" dirty="0" err="1"/>
              <a:t>Calibration</a:t>
            </a:r>
            <a:r>
              <a:rPr lang="cs-CZ" dirty="0"/>
              <a:t> menu</a:t>
            </a:r>
          </a:p>
          <a:p>
            <a:pPr algn="just">
              <a:lnSpc>
                <a:spcPct val="150000"/>
              </a:lnSpc>
              <a:spcBef>
                <a:spcPts val="0"/>
              </a:spcBef>
            </a:pPr>
            <a:r>
              <a:rPr lang="cs-CZ" b="1" dirty="0"/>
              <a:t>A</a:t>
            </a:r>
            <a:r>
              <a:rPr lang="en-US" b="1" dirty="0" err="1"/>
              <a:t>llows</a:t>
            </a:r>
            <a:r>
              <a:rPr lang="en-US" b="1" dirty="0"/>
              <a:t> to hide rows </a:t>
            </a:r>
            <a:r>
              <a:rPr lang="en-US" dirty="0"/>
              <a:t>with disabled </a:t>
            </a:r>
            <a:r>
              <a:rPr lang="en-US" b="1" dirty="0"/>
              <a:t>Used</a:t>
            </a:r>
            <a:r>
              <a:rPr lang="cs-CZ" b="1" dirty="0"/>
              <a:t> </a:t>
            </a:r>
            <a:r>
              <a:rPr lang="en-US" dirty="0"/>
              <a:t>check-box</a:t>
            </a:r>
            <a:r>
              <a:rPr lang="cs-CZ" dirty="0"/>
              <a:t> </a:t>
            </a:r>
            <a:r>
              <a:rPr lang="en-US" dirty="0"/>
              <a:t>on selected signal</a:t>
            </a:r>
            <a:endParaRPr lang="cs-CZ" dirty="0"/>
          </a:p>
          <a:p>
            <a:pPr algn="just">
              <a:lnSpc>
                <a:spcPct val="150000"/>
              </a:lnSpc>
              <a:spcBef>
                <a:spcPts val="0"/>
              </a:spcBef>
            </a:pPr>
            <a:r>
              <a:rPr lang="cs-CZ" dirty="0" err="1"/>
              <a:t>Corresponding</a:t>
            </a:r>
            <a:r>
              <a:rPr lang="cs-CZ" dirty="0"/>
              <a:t> </a:t>
            </a:r>
            <a:r>
              <a:rPr lang="en-US" b="1" dirty="0"/>
              <a:t>Compound tabs</a:t>
            </a:r>
            <a:r>
              <a:rPr lang="cs-CZ" b="1" dirty="0"/>
              <a:t> </a:t>
            </a:r>
            <a:r>
              <a:rPr lang="cs-CZ" dirty="0"/>
              <a:t>are </a:t>
            </a:r>
            <a:r>
              <a:rPr lang="cs-CZ" b="1" dirty="0" err="1"/>
              <a:t>hidden</a:t>
            </a:r>
            <a:endParaRPr lang="cs-CZ" b="1" dirty="0"/>
          </a:p>
          <a:p>
            <a:pPr algn="just">
              <a:lnSpc>
                <a:spcPct val="150000"/>
              </a:lnSpc>
              <a:spcBef>
                <a:spcPts val="0"/>
              </a:spcBef>
            </a:pPr>
            <a:r>
              <a:rPr lang="cs-CZ" dirty="0"/>
              <a:t>E</a:t>
            </a:r>
            <a:r>
              <a:rPr lang="en-US" dirty="0" err="1"/>
              <a:t>ases</a:t>
            </a:r>
            <a:r>
              <a:rPr lang="en-US" dirty="0"/>
              <a:t> work with </a:t>
            </a:r>
            <a:r>
              <a:rPr lang="en-US" dirty="0" err="1"/>
              <a:t>multisignal</a:t>
            </a:r>
            <a:r>
              <a:rPr lang="cs-CZ" dirty="0"/>
              <a:t> </a:t>
            </a:r>
            <a:r>
              <a:rPr lang="en-US" dirty="0"/>
              <a:t>chromatograms </a:t>
            </a:r>
            <a:endParaRPr lang="cs-CZ" dirty="0"/>
          </a:p>
          <a:p>
            <a:pPr algn="just">
              <a:lnSpc>
                <a:spcPct val="150000"/>
              </a:lnSpc>
              <a:spcBef>
                <a:spcPts val="0"/>
              </a:spcBef>
            </a:pPr>
            <a:r>
              <a:rPr lang="cs-CZ" dirty="0" err="1"/>
              <a:t>Eases</a:t>
            </a:r>
            <a:r>
              <a:rPr lang="cs-CZ" dirty="0"/>
              <a:t> </a:t>
            </a:r>
            <a:r>
              <a:rPr lang="en-US" dirty="0"/>
              <a:t>work with </a:t>
            </a:r>
            <a:r>
              <a:rPr lang="cs-CZ" dirty="0"/>
              <a:t>c</a:t>
            </a:r>
            <a:r>
              <a:rPr lang="en-US" dirty="0" err="1"/>
              <a:t>alibrations</a:t>
            </a:r>
            <a:r>
              <a:rPr lang="en-US" dirty="0"/>
              <a:t> </a:t>
            </a:r>
            <a:r>
              <a:rPr lang="cs-CZ" dirty="0" err="1"/>
              <a:t>with</a:t>
            </a:r>
            <a:r>
              <a:rPr lang="cs-CZ" dirty="0"/>
              <a:t> </a:t>
            </a:r>
            <a:r>
              <a:rPr lang="cs-CZ" dirty="0" err="1"/>
              <a:t>compounds</a:t>
            </a:r>
            <a:r>
              <a:rPr lang="cs-CZ" dirty="0"/>
              <a:t> </a:t>
            </a:r>
            <a:r>
              <a:rPr lang="en-US" dirty="0"/>
              <a:t>relevant</a:t>
            </a:r>
            <a:r>
              <a:rPr lang="cs-CZ" dirty="0"/>
              <a:t> </a:t>
            </a:r>
            <a:r>
              <a:rPr lang="en-US" dirty="0"/>
              <a:t> to a particular signal</a:t>
            </a:r>
            <a:endParaRPr lang="cs-CZ" dirty="0"/>
          </a:p>
          <a:p>
            <a:pPr algn="just">
              <a:lnSpc>
                <a:spcPct val="150000"/>
              </a:lnSpc>
              <a:spcBef>
                <a:spcPts val="0"/>
              </a:spcBef>
            </a:pPr>
            <a:r>
              <a:rPr lang="cs-CZ" dirty="0"/>
              <a:t>H</a:t>
            </a:r>
            <a:r>
              <a:rPr lang="en-US" dirty="0" err="1"/>
              <a:t>elps</a:t>
            </a:r>
            <a:r>
              <a:rPr lang="en-US" dirty="0"/>
              <a:t> to make the Calibration Summary</a:t>
            </a:r>
            <a:r>
              <a:rPr lang="cs-CZ" dirty="0"/>
              <a:t> </a:t>
            </a:r>
            <a:r>
              <a:rPr lang="en-US" dirty="0"/>
              <a:t>Table clear and easy to read</a:t>
            </a:r>
            <a:endParaRPr lang="cs-CZ" dirty="0"/>
          </a:p>
          <a:p>
            <a:pPr algn="just">
              <a:lnSpc>
                <a:spcPct val="150000"/>
              </a:lnSpc>
              <a:spcBef>
                <a:spcPts val="0"/>
              </a:spcBef>
            </a:pPr>
            <a:r>
              <a:rPr lang="cs-CZ" dirty="0"/>
              <a:t>Use </a:t>
            </a:r>
            <a:r>
              <a:rPr lang="cs-CZ" dirty="0" err="1"/>
              <a:t>of</a:t>
            </a:r>
            <a:r>
              <a:rPr lang="cs-CZ" dirty="0"/>
              <a:t> </a:t>
            </a:r>
            <a:r>
              <a:rPr lang="cs-CZ" dirty="0" err="1"/>
              <a:t>the</a:t>
            </a:r>
            <a:r>
              <a:rPr lang="cs-CZ" dirty="0"/>
              <a:t> </a:t>
            </a:r>
            <a:r>
              <a:rPr lang="cs-CZ" dirty="0" err="1"/>
              <a:t>Filter</a:t>
            </a:r>
            <a:r>
              <a:rPr lang="cs-CZ" dirty="0"/>
              <a:t> </a:t>
            </a:r>
            <a:r>
              <a:rPr lang="cs-CZ" dirty="0" err="1"/>
              <a:t>is</a:t>
            </a:r>
            <a:r>
              <a:rPr lang="cs-CZ" dirty="0"/>
              <a:t> </a:t>
            </a:r>
            <a:r>
              <a:rPr lang="en-US" b="1" dirty="0"/>
              <a:t>indicated </a:t>
            </a:r>
            <a:r>
              <a:rPr lang="cs-CZ" b="1" dirty="0"/>
              <a:t>in table </a:t>
            </a:r>
            <a:r>
              <a:rPr lang="cs-CZ" b="1" dirty="0" err="1"/>
              <a:t>header</a:t>
            </a:r>
            <a:endParaRPr lang="cs-CZ" b="1" dirty="0"/>
          </a:p>
          <a:p>
            <a:pPr algn="just">
              <a:lnSpc>
                <a:spcPct val="150000"/>
              </a:lnSpc>
              <a:spcBef>
                <a:spcPts val="0"/>
              </a:spcBef>
            </a:pPr>
            <a:r>
              <a:rPr lang="cs-CZ" dirty="0" err="1"/>
              <a:t>Restore</a:t>
            </a:r>
            <a:r>
              <a:rPr lang="cs-CZ" dirty="0"/>
              <a:t> </a:t>
            </a:r>
            <a:r>
              <a:rPr lang="cs-CZ" dirty="0" err="1"/>
              <a:t>rows</a:t>
            </a:r>
            <a:r>
              <a:rPr lang="cs-CZ" dirty="0"/>
              <a:t> </a:t>
            </a:r>
            <a:r>
              <a:rPr lang="en-US" dirty="0"/>
              <a:t>by </a:t>
            </a:r>
            <a:r>
              <a:rPr lang="en-US" b="1" dirty="0"/>
              <a:t>Show all </a:t>
            </a:r>
            <a:endParaRPr lang="cs-CZ" b="1" dirty="0"/>
          </a:p>
          <a:p>
            <a:pPr>
              <a:lnSpc>
                <a:spcPct val="150000"/>
              </a:lnSpc>
              <a:spcBef>
                <a:spcPts val="0"/>
              </a:spcBef>
            </a:pPr>
            <a:r>
              <a:rPr lang="cs-CZ" dirty="0"/>
              <a:t>S</a:t>
            </a:r>
            <a:r>
              <a:rPr lang="en-US" dirty="0" err="1"/>
              <a:t>aved</a:t>
            </a:r>
            <a:r>
              <a:rPr lang="en-US" dirty="0"/>
              <a:t> in *.</a:t>
            </a:r>
            <a:r>
              <a:rPr lang="en-US" dirty="0" err="1"/>
              <a:t>dsk</a:t>
            </a:r>
            <a:r>
              <a:rPr lang="en-US" dirty="0"/>
              <a:t> file and</a:t>
            </a:r>
            <a:r>
              <a:rPr lang="cs-CZ" dirty="0"/>
              <a:t> P</a:t>
            </a:r>
            <a:r>
              <a:rPr lang="en-US" dirty="0" err="1"/>
              <a:t>rint</a:t>
            </a:r>
            <a:r>
              <a:rPr lang="en-US" dirty="0"/>
              <a:t> Report</a:t>
            </a:r>
            <a:endParaRPr lang="cs-CZ" dirty="0"/>
          </a:p>
        </p:txBody>
      </p:sp>
      <p:pic>
        <p:nvPicPr>
          <p:cNvPr id="6" name="Obrázek 5" descr="Obsah obrázku stůl&#10;&#10;Popis byl vytvořen automaticky">
            <a:extLst>
              <a:ext uri="{FF2B5EF4-FFF2-40B4-BE49-F238E27FC236}">
                <a16:creationId xmlns:a16="http://schemas.microsoft.com/office/drawing/2014/main" id="{4B9AEDBD-8699-D849-8541-88666D1238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7030" y="818667"/>
            <a:ext cx="5768970" cy="3499333"/>
          </a:xfrm>
          <a:prstGeom prst="rect">
            <a:avLst/>
          </a:prstGeom>
        </p:spPr>
      </p:pic>
      <p:pic>
        <p:nvPicPr>
          <p:cNvPr id="8" name="Obrázek 7" descr="Obsah obrázku text&#10;&#10;Popis byl vytvořen automaticky">
            <a:extLst>
              <a:ext uri="{FF2B5EF4-FFF2-40B4-BE49-F238E27FC236}">
                <a16:creationId xmlns:a16="http://schemas.microsoft.com/office/drawing/2014/main" id="{6A6D4F29-1D57-6724-BA02-8C1F5B5273AB}"/>
              </a:ext>
            </a:extLst>
          </p:cNvPr>
          <p:cNvPicPr>
            <a:picLocks noChangeAspect="1"/>
          </p:cNvPicPr>
          <p:nvPr/>
        </p:nvPicPr>
        <p:blipFill rotWithShape="1">
          <a:blip r:embed="rId6">
            <a:extLst>
              <a:ext uri="{28A0092B-C50C-407E-A947-70E740481C1C}">
                <a14:useLocalDpi xmlns:a14="http://schemas.microsoft.com/office/drawing/2010/main" val="0"/>
              </a:ext>
            </a:extLst>
          </a:blip>
          <a:srcRect b="53416"/>
          <a:stretch/>
        </p:blipFill>
        <p:spPr>
          <a:xfrm>
            <a:off x="327030" y="4467466"/>
            <a:ext cx="5768970" cy="1571867"/>
          </a:xfrm>
          <a:prstGeom prst="rect">
            <a:avLst/>
          </a:prstGeom>
        </p:spPr>
      </p:pic>
      <p:sp>
        <p:nvSpPr>
          <p:cNvPr id="3" name="Arrow: Down 2">
            <a:extLst>
              <a:ext uri="{FF2B5EF4-FFF2-40B4-BE49-F238E27FC236}">
                <a16:creationId xmlns:a16="http://schemas.microsoft.com/office/drawing/2014/main" id="{A854FC0C-062A-A92D-D401-5805FD9A6CE2}"/>
              </a:ext>
            </a:extLst>
          </p:cNvPr>
          <p:cNvSpPr/>
          <p:nvPr/>
        </p:nvSpPr>
        <p:spPr>
          <a:xfrm rot="2198309">
            <a:off x="2399766" y="2459476"/>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 name="Arrow: Down 2">
            <a:extLst>
              <a:ext uri="{FF2B5EF4-FFF2-40B4-BE49-F238E27FC236}">
                <a16:creationId xmlns:a16="http://schemas.microsoft.com/office/drawing/2014/main" id="{AD00576F-933B-3892-8D4B-993505C750C1}"/>
              </a:ext>
            </a:extLst>
          </p:cNvPr>
          <p:cNvSpPr/>
          <p:nvPr/>
        </p:nvSpPr>
        <p:spPr>
          <a:xfrm rot="5400000">
            <a:off x="5896163" y="3777498"/>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7" name="Arrow: Down 2">
            <a:extLst>
              <a:ext uri="{FF2B5EF4-FFF2-40B4-BE49-F238E27FC236}">
                <a16:creationId xmlns:a16="http://schemas.microsoft.com/office/drawing/2014/main" id="{4C412767-EAE7-E616-BDEE-F701C8D5CCFA}"/>
              </a:ext>
            </a:extLst>
          </p:cNvPr>
          <p:cNvSpPr/>
          <p:nvPr/>
        </p:nvSpPr>
        <p:spPr>
          <a:xfrm>
            <a:off x="515682" y="894311"/>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9" name="Arrow: Down 2">
            <a:extLst>
              <a:ext uri="{FF2B5EF4-FFF2-40B4-BE49-F238E27FC236}">
                <a16:creationId xmlns:a16="http://schemas.microsoft.com/office/drawing/2014/main" id="{6215669D-CD7E-D288-2274-26B412F4A06E}"/>
              </a:ext>
            </a:extLst>
          </p:cNvPr>
          <p:cNvSpPr/>
          <p:nvPr/>
        </p:nvSpPr>
        <p:spPr>
          <a:xfrm rot="16200000">
            <a:off x="1272812" y="4707375"/>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1" name="Arrow: Down 2">
            <a:extLst>
              <a:ext uri="{FF2B5EF4-FFF2-40B4-BE49-F238E27FC236}">
                <a16:creationId xmlns:a16="http://schemas.microsoft.com/office/drawing/2014/main" id="{222CB147-12F9-BB67-1A66-2A18DAA405C1}"/>
              </a:ext>
            </a:extLst>
          </p:cNvPr>
          <p:cNvSpPr/>
          <p:nvPr/>
        </p:nvSpPr>
        <p:spPr>
          <a:xfrm rot="10800000">
            <a:off x="3885667" y="5223598"/>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421208852"/>
      </p:ext>
    </p:extLst>
  </p:cSld>
  <p:clrMapOvr>
    <a:masterClrMapping/>
  </p:clrMapOvr>
  <mc:AlternateContent xmlns:mc="http://schemas.openxmlformats.org/markup-compatibility/2006" xmlns:p14="http://schemas.microsoft.com/office/powerpoint/2010/main">
    <mc:Choice Requires="p14">
      <p:transition p14:dur="250" advTm="36046">
        <p:fade/>
      </p:transition>
    </mc:Choice>
    <mc:Fallback xmlns="">
      <p:transition advTm="3604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50"/>
                                        <p:tgtEl>
                                          <p:spTgt spid="6"/>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xEl>
                                              <p:pRg st="0" end="0"/>
                                            </p:txEl>
                                          </p:spTgt>
                                        </p:tgtEl>
                                        <p:attrNameLst>
                                          <p:attrName>style.visibility</p:attrName>
                                        </p:attrNameLst>
                                      </p:cBhvr>
                                      <p:to>
                                        <p:strVal val="visible"/>
                                      </p:to>
                                    </p:set>
                                    <p:animEffect transition="in" filter="fade">
                                      <p:cBhvr>
                                        <p:cTn id="10" dur="250"/>
                                        <p:tgtEl>
                                          <p:spTgt spid="10">
                                            <p:txEl>
                                              <p:pRg st="0" end="0"/>
                                            </p:txEl>
                                          </p:spTgt>
                                        </p:tgtEl>
                                      </p:cBhvr>
                                    </p:animEffect>
                                  </p:childTnLst>
                                </p:cTn>
                              </p:par>
                              <p:par>
                                <p:cTn id="11" presetID="2" presetClass="entr" presetSubtype="1" fill="hold" grpId="0" nodeType="withEffect">
                                  <p:stCondLst>
                                    <p:cond delay="75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50" fill="hold"/>
                                        <p:tgtEl>
                                          <p:spTgt spid="3"/>
                                        </p:tgtEl>
                                        <p:attrNameLst>
                                          <p:attrName>ppt_x</p:attrName>
                                        </p:attrNameLst>
                                      </p:cBhvr>
                                      <p:tavLst>
                                        <p:tav tm="0">
                                          <p:val>
                                            <p:strVal val="#ppt_x"/>
                                          </p:val>
                                        </p:tav>
                                        <p:tav tm="100000">
                                          <p:val>
                                            <p:strVal val="#ppt_x"/>
                                          </p:val>
                                        </p:tav>
                                      </p:tavLst>
                                    </p:anim>
                                    <p:anim calcmode="lin" valueType="num">
                                      <p:cBhvr additive="base">
                                        <p:cTn id="14" dur="25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8500"/>
                                  </p:stCondLst>
                                  <p:childTnLst>
                                    <p:set>
                                      <p:cBhvr>
                                        <p:cTn id="18" dur="1" fill="hold">
                                          <p:stCondLst>
                                            <p:cond delay="0"/>
                                          </p:stCondLst>
                                        </p:cTn>
                                        <p:tgtEl>
                                          <p:spTgt spid="10">
                                            <p:txEl>
                                              <p:pRg st="1" end="1"/>
                                            </p:txEl>
                                          </p:spTgt>
                                        </p:tgtEl>
                                        <p:attrNameLst>
                                          <p:attrName>style.visibility</p:attrName>
                                        </p:attrNameLst>
                                      </p:cBhvr>
                                      <p:to>
                                        <p:strVal val="visible"/>
                                      </p:to>
                                    </p:set>
                                    <p:animEffect transition="in" filter="fade">
                                      <p:cBhvr>
                                        <p:cTn id="19" dur="250"/>
                                        <p:tgtEl>
                                          <p:spTgt spid="10">
                                            <p:txEl>
                                              <p:pRg st="1" end="1"/>
                                            </p:txEl>
                                          </p:spTgt>
                                        </p:tgtEl>
                                      </p:cBhvr>
                                    </p:animEffect>
                                  </p:childTnLst>
                                </p:cTn>
                              </p:par>
                              <p:par>
                                <p:cTn id="20" presetID="2" presetClass="entr" presetSubtype="1" fill="hold" grpId="0" nodeType="withEffect">
                                  <p:stCondLst>
                                    <p:cond delay="900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50" fill="hold"/>
                                        <p:tgtEl>
                                          <p:spTgt spid="7"/>
                                        </p:tgtEl>
                                        <p:attrNameLst>
                                          <p:attrName>ppt_x</p:attrName>
                                        </p:attrNameLst>
                                      </p:cBhvr>
                                      <p:tavLst>
                                        <p:tav tm="0">
                                          <p:val>
                                            <p:strVal val="#ppt_x"/>
                                          </p:val>
                                        </p:tav>
                                        <p:tav tm="100000">
                                          <p:val>
                                            <p:strVal val="#ppt_x"/>
                                          </p:val>
                                        </p:tav>
                                      </p:tavLst>
                                    </p:anim>
                                    <p:anim calcmode="lin" valueType="num">
                                      <p:cBhvr additive="base">
                                        <p:cTn id="23" dur="25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500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fade">
                                      <p:cBhvr>
                                        <p:cTn id="28" dur="250"/>
                                        <p:tgtEl>
                                          <p:spTgt spid="10">
                                            <p:txEl>
                                              <p:pRg st="2" end="2"/>
                                            </p:txEl>
                                          </p:spTgt>
                                        </p:tgtEl>
                                      </p:cBhvr>
                                    </p:animEffect>
                                  </p:childTnLst>
                                </p:cTn>
                              </p:par>
                              <p:par>
                                <p:cTn id="29" presetID="2" presetClass="entr" presetSubtype="2" fill="hold" grpId="0" nodeType="withEffect">
                                  <p:stCondLst>
                                    <p:cond delay="550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50" fill="hold"/>
                                        <p:tgtEl>
                                          <p:spTgt spid="4"/>
                                        </p:tgtEl>
                                        <p:attrNameLst>
                                          <p:attrName>ppt_x</p:attrName>
                                        </p:attrNameLst>
                                      </p:cBhvr>
                                      <p:tavLst>
                                        <p:tav tm="0">
                                          <p:val>
                                            <p:strVal val="1+#ppt_w/2"/>
                                          </p:val>
                                        </p:tav>
                                        <p:tav tm="100000">
                                          <p:val>
                                            <p:strVal val="#ppt_x"/>
                                          </p:val>
                                        </p:tav>
                                      </p:tavLst>
                                    </p:anim>
                                    <p:anim calcmode="lin" valueType="num">
                                      <p:cBhvr additive="base">
                                        <p:cTn id="32" dur="2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2000"/>
                                  </p:stCondLst>
                                  <p:childTnLst>
                                    <p:set>
                                      <p:cBhvr>
                                        <p:cTn id="36" dur="1" fill="hold">
                                          <p:stCondLst>
                                            <p:cond delay="0"/>
                                          </p:stCondLst>
                                        </p:cTn>
                                        <p:tgtEl>
                                          <p:spTgt spid="10">
                                            <p:txEl>
                                              <p:pRg st="3" end="3"/>
                                            </p:txEl>
                                          </p:spTgt>
                                        </p:tgtEl>
                                        <p:attrNameLst>
                                          <p:attrName>style.visibility</p:attrName>
                                        </p:attrNameLst>
                                      </p:cBhvr>
                                      <p:to>
                                        <p:strVal val="visible"/>
                                      </p:to>
                                    </p:set>
                                    <p:animEffect transition="in" filter="fade">
                                      <p:cBhvr>
                                        <p:cTn id="37" dur="250"/>
                                        <p:tgtEl>
                                          <p:spTgt spid="10">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1750"/>
                                  </p:stCondLst>
                                  <p:childTnLst>
                                    <p:set>
                                      <p:cBhvr>
                                        <p:cTn id="41" dur="1" fill="hold">
                                          <p:stCondLst>
                                            <p:cond delay="0"/>
                                          </p:stCondLst>
                                        </p:cTn>
                                        <p:tgtEl>
                                          <p:spTgt spid="10">
                                            <p:txEl>
                                              <p:pRg st="4" end="4"/>
                                            </p:txEl>
                                          </p:spTgt>
                                        </p:tgtEl>
                                        <p:attrNameLst>
                                          <p:attrName>style.visibility</p:attrName>
                                        </p:attrNameLst>
                                      </p:cBhvr>
                                      <p:to>
                                        <p:strVal val="visible"/>
                                      </p:to>
                                    </p:set>
                                    <p:animEffect transition="in" filter="fade">
                                      <p:cBhvr>
                                        <p:cTn id="42" dur="250"/>
                                        <p:tgtEl>
                                          <p:spTgt spid="10">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1750"/>
                                  </p:stCondLst>
                                  <p:childTnLst>
                                    <p:set>
                                      <p:cBhvr>
                                        <p:cTn id="46" dur="1" fill="hold">
                                          <p:stCondLst>
                                            <p:cond delay="0"/>
                                          </p:stCondLst>
                                        </p:cTn>
                                        <p:tgtEl>
                                          <p:spTgt spid="10">
                                            <p:txEl>
                                              <p:pRg st="5" end="5"/>
                                            </p:txEl>
                                          </p:spTgt>
                                        </p:tgtEl>
                                        <p:attrNameLst>
                                          <p:attrName>style.visibility</p:attrName>
                                        </p:attrNameLst>
                                      </p:cBhvr>
                                      <p:to>
                                        <p:strVal val="visible"/>
                                      </p:to>
                                    </p:set>
                                    <p:animEffect transition="in" filter="fade">
                                      <p:cBhvr>
                                        <p:cTn id="47" dur="250"/>
                                        <p:tgtEl>
                                          <p:spTgt spid="10">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325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250"/>
                                        <p:tgtEl>
                                          <p:spTgt spid="8"/>
                                        </p:tgtEl>
                                      </p:cBhvr>
                                    </p:animEffect>
                                  </p:childTnLst>
                                </p:cTn>
                              </p:par>
                              <p:par>
                                <p:cTn id="53" presetID="10" presetClass="entr" presetSubtype="0" fill="hold" nodeType="withEffect">
                                  <p:stCondLst>
                                    <p:cond delay="3500"/>
                                  </p:stCondLst>
                                  <p:childTnLst>
                                    <p:set>
                                      <p:cBhvr>
                                        <p:cTn id="54" dur="1" fill="hold">
                                          <p:stCondLst>
                                            <p:cond delay="0"/>
                                          </p:stCondLst>
                                        </p:cTn>
                                        <p:tgtEl>
                                          <p:spTgt spid="10">
                                            <p:txEl>
                                              <p:pRg st="6" end="6"/>
                                            </p:txEl>
                                          </p:spTgt>
                                        </p:tgtEl>
                                        <p:attrNameLst>
                                          <p:attrName>style.visibility</p:attrName>
                                        </p:attrNameLst>
                                      </p:cBhvr>
                                      <p:to>
                                        <p:strVal val="visible"/>
                                      </p:to>
                                    </p:set>
                                    <p:animEffect transition="in" filter="fade">
                                      <p:cBhvr>
                                        <p:cTn id="55" dur="250"/>
                                        <p:tgtEl>
                                          <p:spTgt spid="10">
                                            <p:txEl>
                                              <p:pRg st="6" end="6"/>
                                            </p:txEl>
                                          </p:spTgt>
                                        </p:tgtEl>
                                      </p:cBhvr>
                                    </p:animEffect>
                                  </p:childTnLst>
                                </p:cTn>
                              </p:par>
                              <p:par>
                                <p:cTn id="56" presetID="2" presetClass="entr" presetSubtype="8" fill="hold" grpId="0" nodeType="withEffect">
                                  <p:stCondLst>
                                    <p:cond delay="400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250" fill="hold"/>
                                        <p:tgtEl>
                                          <p:spTgt spid="9"/>
                                        </p:tgtEl>
                                        <p:attrNameLst>
                                          <p:attrName>ppt_x</p:attrName>
                                        </p:attrNameLst>
                                      </p:cBhvr>
                                      <p:tavLst>
                                        <p:tav tm="0">
                                          <p:val>
                                            <p:strVal val="0-#ppt_w/2"/>
                                          </p:val>
                                        </p:tav>
                                        <p:tav tm="100000">
                                          <p:val>
                                            <p:strVal val="#ppt_x"/>
                                          </p:val>
                                        </p:tav>
                                      </p:tavLst>
                                    </p:anim>
                                    <p:anim calcmode="lin" valueType="num">
                                      <p:cBhvr additive="base">
                                        <p:cTn id="59" dur="25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1250"/>
                                  </p:stCondLst>
                                  <p:childTnLst>
                                    <p:set>
                                      <p:cBhvr>
                                        <p:cTn id="63" dur="1" fill="hold">
                                          <p:stCondLst>
                                            <p:cond delay="0"/>
                                          </p:stCondLst>
                                        </p:cTn>
                                        <p:tgtEl>
                                          <p:spTgt spid="10">
                                            <p:txEl>
                                              <p:pRg st="7" end="7"/>
                                            </p:txEl>
                                          </p:spTgt>
                                        </p:tgtEl>
                                        <p:attrNameLst>
                                          <p:attrName>style.visibility</p:attrName>
                                        </p:attrNameLst>
                                      </p:cBhvr>
                                      <p:to>
                                        <p:strVal val="visible"/>
                                      </p:to>
                                    </p:set>
                                    <p:animEffect transition="in" filter="fade">
                                      <p:cBhvr>
                                        <p:cTn id="64" dur="250"/>
                                        <p:tgtEl>
                                          <p:spTgt spid="10">
                                            <p:txEl>
                                              <p:pRg st="7" end="7"/>
                                            </p:txEl>
                                          </p:spTgt>
                                        </p:tgtEl>
                                      </p:cBhvr>
                                    </p:animEffect>
                                  </p:childTnLst>
                                </p:cTn>
                              </p:par>
                              <p:par>
                                <p:cTn id="65" presetID="2" presetClass="entr" presetSubtype="4" fill="hold" grpId="0" nodeType="withEffect">
                                  <p:stCondLst>
                                    <p:cond delay="175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nodeType="clickEffect">
                                  <p:stCondLst>
                                    <p:cond delay="1000"/>
                                  </p:stCondLst>
                                  <p:childTnLst>
                                    <p:set>
                                      <p:cBhvr>
                                        <p:cTn id="72" dur="1" fill="hold">
                                          <p:stCondLst>
                                            <p:cond delay="0"/>
                                          </p:stCondLst>
                                        </p:cTn>
                                        <p:tgtEl>
                                          <p:spTgt spid="10">
                                            <p:txEl>
                                              <p:pRg st="8" end="8"/>
                                            </p:txEl>
                                          </p:spTgt>
                                        </p:tgtEl>
                                        <p:attrNameLst>
                                          <p:attrName>style.visibility</p:attrName>
                                        </p:attrNameLst>
                                      </p:cBhvr>
                                      <p:to>
                                        <p:strVal val="visible"/>
                                      </p:to>
                                    </p:set>
                                    <p:animEffect transition="in" filter="fade">
                                      <p:cBhvr>
                                        <p:cTn id="73" dur="250"/>
                                        <p:tgtEl>
                                          <p:spTgt spid="1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9"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text 1">
            <a:extLst>
              <a:ext uri="{FF2B5EF4-FFF2-40B4-BE49-F238E27FC236}">
                <a16:creationId xmlns:a16="http://schemas.microsoft.com/office/drawing/2014/main" id="{106003DE-530F-472E-8218-3B8D439C5A3D}"/>
              </a:ext>
            </a:extLst>
          </p:cNvPr>
          <p:cNvSpPr>
            <a:spLocks noGrp="1"/>
          </p:cNvSpPr>
          <p:nvPr>
            <p:ph type="body" sz="quarter" idx="11"/>
          </p:nvPr>
        </p:nvSpPr>
        <p:spPr>
          <a:xfrm>
            <a:off x="1228725" y="321772"/>
            <a:ext cx="10141891" cy="306879"/>
          </a:xfrm>
        </p:spPr>
        <p:txBody>
          <a:bodyPr/>
          <a:lstStyle/>
          <a:p>
            <a:r>
              <a:rPr lang="cs-CZ" dirty="0"/>
              <a:t>WHAT‘S NEW → EXPORT DATA TO  CSV FORMAT</a:t>
            </a:r>
            <a:endParaRPr lang="en-US" dirty="0"/>
          </a:p>
        </p:txBody>
      </p:sp>
      <p:sp>
        <p:nvSpPr>
          <p:cNvPr id="5" name="Zástupný symbol pro číslo snímku 4">
            <a:extLst>
              <a:ext uri="{FF2B5EF4-FFF2-40B4-BE49-F238E27FC236}">
                <a16:creationId xmlns:a16="http://schemas.microsoft.com/office/drawing/2014/main" id="{3C52CBD4-C4B3-4498-8276-C03AE9FAF317}"/>
              </a:ext>
            </a:extLst>
          </p:cNvPr>
          <p:cNvSpPr>
            <a:spLocks noGrp="1"/>
          </p:cNvSpPr>
          <p:nvPr>
            <p:ph type="sldNum" sz="quarter" idx="17"/>
          </p:nvPr>
        </p:nvSpPr>
        <p:spPr/>
        <p:txBody>
          <a:bodyPr/>
          <a:lstStyle/>
          <a:p>
            <a:r>
              <a:rPr lang="cs-CZ"/>
              <a:t>PAGE </a:t>
            </a:r>
            <a:fld id="{D7B0C83F-95C8-4DDA-89E5-7F9DA294A5B2}" type="slidenum">
              <a:rPr lang="en-US" smtClean="0"/>
              <a:pPr/>
              <a:t>5</a:t>
            </a:fld>
            <a:endParaRPr lang="en-US" dirty="0"/>
          </a:p>
        </p:txBody>
      </p:sp>
      <p:sp>
        <p:nvSpPr>
          <p:cNvPr id="9" name="Text Placeholder 3">
            <a:extLst>
              <a:ext uri="{FF2B5EF4-FFF2-40B4-BE49-F238E27FC236}">
                <a16:creationId xmlns:a16="http://schemas.microsoft.com/office/drawing/2014/main" id="{FB83ECBF-AEC2-468C-AEF2-5B606D681C19}"/>
              </a:ext>
            </a:extLst>
          </p:cNvPr>
          <p:cNvSpPr txBox="1">
            <a:spLocks/>
          </p:cNvSpPr>
          <p:nvPr/>
        </p:nvSpPr>
        <p:spPr>
          <a:xfrm>
            <a:off x="430089" y="2336319"/>
            <a:ext cx="5070083" cy="1579920"/>
          </a:xfrm>
          <a:prstGeom prst="rect">
            <a:avLst/>
          </a:prstGeom>
        </p:spPr>
        <p:txBody>
          <a:bodyPr wrap="square" anchor="t">
            <a:spAutoFit/>
          </a:bodyPr>
          <a:lstStyle>
            <a:lvl1pPr marL="270000" indent="-270000" algn="l" defTabSz="914400" rtl="0" eaLnBrk="1" latinLnBrk="0" hangingPunct="1">
              <a:lnSpc>
                <a:spcPct val="90000"/>
              </a:lnSpc>
              <a:spcBef>
                <a:spcPts val="1000"/>
              </a:spcBef>
              <a:buSzPct val="110000"/>
              <a:buFontTx/>
              <a:buBlip>
                <a:blip r:embed="rId4"/>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cs-CZ" dirty="0"/>
              <a:t>A </a:t>
            </a:r>
            <a:r>
              <a:rPr lang="cs-CZ" dirty="0" err="1"/>
              <a:t>new</a:t>
            </a:r>
            <a:r>
              <a:rPr lang="cs-CZ" dirty="0"/>
              <a:t> </a:t>
            </a:r>
            <a:r>
              <a:rPr lang="cs-CZ" dirty="0" err="1"/>
              <a:t>option</a:t>
            </a:r>
            <a:r>
              <a:rPr lang="cs-CZ" dirty="0"/>
              <a:t> in Export Data dialog</a:t>
            </a:r>
          </a:p>
          <a:p>
            <a:pPr>
              <a:lnSpc>
                <a:spcPct val="150000"/>
              </a:lnSpc>
            </a:pPr>
            <a:r>
              <a:rPr lang="cs-CZ" dirty="0"/>
              <a:t>T</a:t>
            </a:r>
            <a:r>
              <a:rPr lang="en-US" dirty="0" err="1"/>
              <a:t>ext</a:t>
            </a:r>
            <a:r>
              <a:rPr lang="en-US" dirty="0"/>
              <a:t> file </a:t>
            </a:r>
            <a:r>
              <a:rPr lang="cs-CZ" dirty="0"/>
              <a:t>in CSV </a:t>
            </a:r>
            <a:r>
              <a:rPr lang="cs-CZ" dirty="0" err="1"/>
              <a:t>format</a:t>
            </a:r>
            <a:r>
              <a:rPr lang="cs-CZ" dirty="0"/>
              <a:t> (= </a:t>
            </a:r>
            <a:r>
              <a:rPr lang="cs-CZ" dirty="0" err="1"/>
              <a:t>comma-separated</a:t>
            </a:r>
            <a:r>
              <a:rPr lang="cs-CZ" dirty="0"/>
              <a:t> </a:t>
            </a:r>
            <a:r>
              <a:rPr lang="cs-CZ" dirty="0" err="1"/>
              <a:t>values</a:t>
            </a:r>
            <a:r>
              <a:rPr lang="cs-CZ" dirty="0"/>
              <a:t>)</a:t>
            </a:r>
            <a:endParaRPr lang="cs-CZ" b="1" dirty="0"/>
          </a:p>
        </p:txBody>
      </p:sp>
      <p:pic>
        <p:nvPicPr>
          <p:cNvPr id="6" name="Obrázek 5">
            <a:extLst>
              <a:ext uri="{FF2B5EF4-FFF2-40B4-BE49-F238E27FC236}">
                <a16:creationId xmlns:a16="http://schemas.microsoft.com/office/drawing/2014/main" id="{71E5C029-8341-B668-37A1-DE6E21A5D6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00173" y="814869"/>
            <a:ext cx="6261738" cy="5532912"/>
          </a:xfrm>
          <a:prstGeom prst="rect">
            <a:avLst/>
          </a:prstGeom>
        </p:spPr>
      </p:pic>
      <p:sp>
        <p:nvSpPr>
          <p:cNvPr id="4" name="Arrow: Down 2">
            <a:extLst>
              <a:ext uri="{FF2B5EF4-FFF2-40B4-BE49-F238E27FC236}">
                <a16:creationId xmlns:a16="http://schemas.microsoft.com/office/drawing/2014/main" id="{9C6657D2-E7B5-3E94-8882-0D5B929C5C2D}"/>
              </a:ext>
            </a:extLst>
          </p:cNvPr>
          <p:cNvSpPr/>
          <p:nvPr/>
        </p:nvSpPr>
        <p:spPr>
          <a:xfrm rot="8387632">
            <a:off x="10818252" y="4025673"/>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1278307963"/>
      </p:ext>
    </p:extLst>
  </p:cSld>
  <p:clrMapOvr>
    <a:masterClrMapping/>
  </p:clrMapOvr>
  <mc:AlternateContent xmlns:mc="http://schemas.openxmlformats.org/markup-compatibility/2006" xmlns:p14="http://schemas.microsoft.com/office/powerpoint/2010/main">
    <mc:Choice Requires="p14">
      <p:transition p14:dur="250" advTm="10282">
        <p:fade/>
      </p:transition>
    </mc:Choice>
    <mc:Fallback xmlns="">
      <p:transition advTm="102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50"/>
                                        <p:tgtEl>
                                          <p:spTgt spid="6"/>
                                        </p:tgtEl>
                                      </p:cBhvr>
                                    </p:animEffect>
                                  </p:childTnLst>
                                </p:cTn>
                              </p:par>
                              <p:par>
                                <p:cTn id="8" presetID="10" presetClass="entr" presetSubtype="0" fill="hold" nodeType="withEffect">
                                  <p:stCondLst>
                                    <p:cond delay="500"/>
                                  </p:stCondLst>
                                  <p:childTnLst>
                                    <p:set>
                                      <p:cBhvr>
                                        <p:cTn id="9" dur="1" fill="hold">
                                          <p:stCondLst>
                                            <p:cond delay="0"/>
                                          </p:stCondLst>
                                        </p:cTn>
                                        <p:tgtEl>
                                          <p:spTgt spid="9">
                                            <p:txEl>
                                              <p:pRg st="0" end="0"/>
                                            </p:txEl>
                                          </p:spTgt>
                                        </p:tgtEl>
                                        <p:attrNameLst>
                                          <p:attrName>style.visibility</p:attrName>
                                        </p:attrNameLst>
                                      </p:cBhvr>
                                      <p:to>
                                        <p:strVal val="visible"/>
                                      </p:to>
                                    </p:set>
                                    <p:animEffect transition="in" filter="fade">
                                      <p:cBhvr>
                                        <p:cTn id="10" dur="250"/>
                                        <p:tgtEl>
                                          <p:spTgt spid="9">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1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fade">
                                      <p:cBhvr>
                                        <p:cTn id="15" dur="250"/>
                                        <p:tgtEl>
                                          <p:spTgt spid="9">
                                            <p:txEl>
                                              <p:pRg st="1" end="1"/>
                                            </p:txEl>
                                          </p:spTgt>
                                        </p:tgtEl>
                                      </p:cBhvr>
                                    </p:animEffect>
                                  </p:childTnLst>
                                </p:cTn>
                              </p:par>
                              <p:par>
                                <p:cTn id="16" presetID="2" presetClass="entr" presetSubtype="4" fill="hold" grpId="0" nodeType="withEffect">
                                  <p:stCondLst>
                                    <p:cond delay="200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250" fill="hold"/>
                                        <p:tgtEl>
                                          <p:spTgt spid="4"/>
                                        </p:tgtEl>
                                        <p:attrNameLst>
                                          <p:attrName>ppt_x</p:attrName>
                                        </p:attrNameLst>
                                      </p:cBhvr>
                                      <p:tavLst>
                                        <p:tav tm="0">
                                          <p:val>
                                            <p:strVal val="#ppt_x"/>
                                          </p:val>
                                        </p:tav>
                                        <p:tav tm="100000">
                                          <p:val>
                                            <p:strVal val="#ppt_x"/>
                                          </p:val>
                                        </p:tav>
                                      </p:tavLst>
                                    </p:anim>
                                    <p:anim calcmode="lin" valueType="num">
                                      <p:cBhvr additive="base">
                                        <p:cTn id="19" dur="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text 1">
            <a:extLst>
              <a:ext uri="{FF2B5EF4-FFF2-40B4-BE49-F238E27FC236}">
                <a16:creationId xmlns:a16="http://schemas.microsoft.com/office/drawing/2014/main" id="{9D7CC429-A812-4258-863C-594A5254521A}"/>
              </a:ext>
            </a:extLst>
          </p:cNvPr>
          <p:cNvSpPr>
            <a:spLocks noGrp="1"/>
          </p:cNvSpPr>
          <p:nvPr>
            <p:ph type="body" sz="quarter" idx="11"/>
          </p:nvPr>
        </p:nvSpPr>
        <p:spPr>
          <a:xfrm>
            <a:off x="1228725" y="321772"/>
            <a:ext cx="10141891" cy="306879"/>
          </a:xfrm>
        </p:spPr>
        <p:txBody>
          <a:bodyPr/>
          <a:lstStyle/>
          <a:p>
            <a:r>
              <a:rPr lang="cs-CZ" dirty="0"/>
              <a:t>WHAT‘S NEW → OFFSET DATA IN COLIBRICK</a:t>
            </a:r>
            <a:endParaRPr lang="en-US" dirty="0"/>
          </a:p>
        </p:txBody>
      </p:sp>
      <p:sp>
        <p:nvSpPr>
          <p:cNvPr id="5" name="Zástupný symbol pro číslo snímku 4">
            <a:extLst>
              <a:ext uri="{FF2B5EF4-FFF2-40B4-BE49-F238E27FC236}">
                <a16:creationId xmlns:a16="http://schemas.microsoft.com/office/drawing/2014/main" id="{F2D9151D-BE4D-4D1E-867A-44E9357B0D6E}"/>
              </a:ext>
            </a:extLst>
          </p:cNvPr>
          <p:cNvSpPr>
            <a:spLocks noGrp="1"/>
          </p:cNvSpPr>
          <p:nvPr>
            <p:ph type="sldNum" sz="quarter" idx="17"/>
          </p:nvPr>
        </p:nvSpPr>
        <p:spPr/>
        <p:txBody>
          <a:bodyPr/>
          <a:lstStyle/>
          <a:p>
            <a:r>
              <a:rPr lang="cs-CZ"/>
              <a:t>PAGE </a:t>
            </a:r>
            <a:fld id="{D7B0C83F-95C8-4DDA-89E5-7F9DA294A5B2}" type="slidenum">
              <a:rPr lang="en-US" smtClean="0"/>
              <a:pPr/>
              <a:t>6</a:t>
            </a:fld>
            <a:endParaRPr lang="en-US" dirty="0"/>
          </a:p>
        </p:txBody>
      </p:sp>
      <p:sp>
        <p:nvSpPr>
          <p:cNvPr id="6" name="Text Placeholder 3">
            <a:extLst>
              <a:ext uri="{FF2B5EF4-FFF2-40B4-BE49-F238E27FC236}">
                <a16:creationId xmlns:a16="http://schemas.microsoft.com/office/drawing/2014/main" id="{924B8EDF-FCEE-4F77-A7BC-6FA293BF93A6}"/>
              </a:ext>
            </a:extLst>
          </p:cNvPr>
          <p:cNvSpPr txBox="1">
            <a:spLocks/>
          </p:cNvSpPr>
          <p:nvPr/>
        </p:nvSpPr>
        <p:spPr>
          <a:xfrm>
            <a:off x="7785462" y="1604349"/>
            <a:ext cx="4315097" cy="4603311"/>
          </a:xfrm>
          <a:prstGeom prst="rect">
            <a:avLst/>
          </a:prstGeom>
        </p:spPr>
        <p:txBody>
          <a:bodyPr wrap="square" anchor="t">
            <a:spAutoFit/>
          </a:bodyPr>
          <a:lstStyle>
            <a:lvl1pPr marL="270000" indent="-270000" algn="l" defTabSz="914400" rtl="0" eaLnBrk="1" latinLnBrk="0" hangingPunct="1">
              <a:lnSpc>
                <a:spcPct val="90000"/>
              </a:lnSpc>
              <a:spcBef>
                <a:spcPts val="1000"/>
              </a:spcBef>
              <a:buSzPct val="110000"/>
              <a:buFontTx/>
              <a:buBlip>
                <a:blip r:embed="rId4"/>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dirty="0"/>
              <a:t>A new option to </a:t>
            </a:r>
            <a:r>
              <a:rPr lang="en-US" b="1" dirty="0"/>
              <a:t>Offset</a:t>
            </a:r>
            <a:r>
              <a:rPr lang="cs-CZ" b="1" dirty="0"/>
              <a:t> data</a:t>
            </a:r>
            <a:r>
              <a:rPr lang="en-US" dirty="0"/>
              <a:t> </a:t>
            </a:r>
            <a:r>
              <a:rPr lang="cs-CZ" dirty="0"/>
              <a:t>i</a:t>
            </a:r>
            <a:r>
              <a:rPr lang="en-US" dirty="0"/>
              <a:t>n </a:t>
            </a:r>
            <a:r>
              <a:rPr lang="en-US" dirty="0" err="1"/>
              <a:t>Colibric</a:t>
            </a:r>
            <a:r>
              <a:rPr lang="cs-CZ" dirty="0"/>
              <a:t>k</a:t>
            </a:r>
            <a:endParaRPr lang="en-US" dirty="0"/>
          </a:p>
          <a:p>
            <a:pPr>
              <a:lnSpc>
                <a:spcPct val="150000"/>
              </a:lnSpc>
            </a:pPr>
            <a:r>
              <a:rPr lang="cs-CZ" dirty="0"/>
              <a:t>A</a:t>
            </a:r>
            <a:r>
              <a:rPr lang="en-US" dirty="0" err="1"/>
              <a:t>llows</a:t>
            </a:r>
            <a:r>
              <a:rPr lang="en-US" dirty="0"/>
              <a:t> to set </a:t>
            </a:r>
            <a:r>
              <a:rPr lang="en-US" b="1" dirty="0"/>
              <a:t>zero signal different than 0 </a:t>
            </a:r>
            <a:r>
              <a:rPr lang="cs-CZ" b="1" dirty="0"/>
              <a:t>m</a:t>
            </a:r>
            <a:r>
              <a:rPr lang="en-US" b="1" dirty="0"/>
              <a:t>V</a:t>
            </a:r>
            <a:r>
              <a:rPr lang="cs-CZ" b="1" dirty="0"/>
              <a:t> </a:t>
            </a:r>
            <a:r>
              <a:rPr lang="cs-CZ" dirty="0"/>
              <a:t>(default)</a:t>
            </a:r>
          </a:p>
          <a:p>
            <a:pPr>
              <a:lnSpc>
                <a:spcPct val="150000"/>
              </a:lnSpc>
            </a:pPr>
            <a:r>
              <a:rPr lang="cs-CZ" dirty="0" err="1"/>
              <a:t>Corresponds</a:t>
            </a:r>
            <a:r>
              <a:rPr lang="cs-CZ" dirty="0"/>
              <a:t> to </a:t>
            </a:r>
            <a:r>
              <a:rPr lang="cs-CZ" dirty="0" err="1"/>
              <a:t>the</a:t>
            </a:r>
            <a:r>
              <a:rPr lang="cs-CZ" dirty="0"/>
              <a:t> </a:t>
            </a:r>
            <a:r>
              <a:rPr lang="cs-CZ" dirty="0" err="1"/>
              <a:t>value</a:t>
            </a:r>
            <a:r>
              <a:rPr lang="cs-CZ" dirty="0"/>
              <a:t> </a:t>
            </a:r>
            <a:r>
              <a:rPr lang="cs-CZ" dirty="0" err="1"/>
              <a:t>that</a:t>
            </a:r>
            <a:r>
              <a:rPr lang="cs-CZ" dirty="0"/>
              <a:t> </a:t>
            </a:r>
            <a:r>
              <a:rPr lang="en-US" dirty="0"/>
              <a:t>should be </a:t>
            </a:r>
            <a:r>
              <a:rPr lang="en-US" b="1" dirty="0"/>
              <a:t>deducted from the measured</a:t>
            </a:r>
            <a:r>
              <a:rPr lang="cs-CZ" b="1" dirty="0"/>
              <a:t> data</a:t>
            </a:r>
            <a:r>
              <a:rPr lang="cs-CZ" dirty="0"/>
              <a:t> </a:t>
            </a:r>
            <a:r>
              <a:rPr lang="en-US" dirty="0"/>
              <a:t>to receive the real</a:t>
            </a:r>
            <a:r>
              <a:rPr lang="cs-CZ" dirty="0"/>
              <a:t> </a:t>
            </a:r>
            <a:r>
              <a:rPr lang="cs-CZ" dirty="0" err="1"/>
              <a:t>one</a:t>
            </a:r>
            <a:endParaRPr lang="cs-CZ" dirty="0"/>
          </a:p>
          <a:p>
            <a:pPr>
              <a:lnSpc>
                <a:spcPct val="150000"/>
              </a:lnSpc>
            </a:pPr>
            <a:r>
              <a:rPr lang="cs-CZ" dirty="0" err="1"/>
              <a:t>Accessible</a:t>
            </a:r>
            <a:r>
              <a:rPr lang="cs-CZ" dirty="0"/>
              <a:t> </a:t>
            </a:r>
            <a:r>
              <a:rPr lang="cs-CZ" dirty="0" err="1"/>
              <a:t>from</a:t>
            </a:r>
            <a:r>
              <a:rPr lang="cs-CZ" dirty="0"/>
              <a:t> </a:t>
            </a:r>
            <a:r>
              <a:rPr lang="en-US" b="1" dirty="0"/>
              <a:t>Set Units… dialog </a:t>
            </a:r>
            <a:endParaRPr lang="en-US" dirty="0"/>
          </a:p>
          <a:p>
            <a:endParaRPr lang="cs-CZ" sz="2200" dirty="0"/>
          </a:p>
        </p:txBody>
      </p:sp>
      <p:pic>
        <p:nvPicPr>
          <p:cNvPr id="4" name="Obrázek 3" descr="Obsah obrázku text&#10;&#10;Popis byl vytvořen automaticky">
            <a:extLst>
              <a:ext uri="{FF2B5EF4-FFF2-40B4-BE49-F238E27FC236}">
                <a16:creationId xmlns:a16="http://schemas.microsoft.com/office/drawing/2014/main" id="{FBB039CA-179C-E7CD-69D5-CBFA6D46DD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9850" y="992600"/>
            <a:ext cx="7445795" cy="2481932"/>
          </a:xfrm>
          <a:prstGeom prst="rect">
            <a:avLst/>
          </a:prstGeom>
        </p:spPr>
      </p:pic>
      <p:pic>
        <p:nvPicPr>
          <p:cNvPr id="8" name="Obrázek 7">
            <a:extLst>
              <a:ext uri="{FF2B5EF4-FFF2-40B4-BE49-F238E27FC236}">
                <a16:creationId xmlns:a16="http://schemas.microsoft.com/office/drawing/2014/main" id="{B82824CA-8C3E-ECB3-B910-FA6A0CD2676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0682" y="4100704"/>
            <a:ext cx="4686417" cy="1946666"/>
          </a:xfrm>
          <a:prstGeom prst="rect">
            <a:avLst/>
          </a:prstGeom>
        </p:spPr>
      </p:pic>
      <p:sp>
        <p:nvSpPr>
          <p:cNvPr id="3" name="Arrow: Down 2">
            <a:extLst>
              <a:ext uri="{FF2B5EF4-FFF2-40B4-BE49-F238E27FC236}">
                <a16:creationId xmlns:a16="http://schemas.microsoft.com/office/drawing/2014/main" id="{CF67E79E-0130-6759-ABBE-4DF714B4CED7}"/>
              </a:ext>
            </a:extLst>
          </p:cNvPr>
          <p:cNvSpPr/>
          <p:nvPr/>
        </p:nvSpPr>
        <p:spPr>
          <a:xfrm>
            <a:off x="1997641" y="1477635"/>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7" name="Arrow: Down 2">
            <a:extLst>
              <a:ext uri="{FF2B5EF4-FFF2-40B4-BE49-F238E27FC236}">
                <a16:creationId xmlns:a16="http://schemas.microsoft.com/office/drawing/2014/main" id="{BDA3172A-738F-BA1C-F55F-7142DF28B7AB}"/>
              </a:ext>
            </a:extLst>
          </p:cNvPr>
          <p:cNvSpPr/>
          <p:nvPr/>
        </p:nvSpPr>
        <p:spPr>
          <a:xfrm>
            <a:off x="589259" y="1460347"/>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9" name="Arrow: Down 2">
            <a:extLst>
              <a:ext uri="{FF2B5EF4-FFF2-40B4-BE49-F238E27FC236}">
                <a16:creationId xmlns:a16="http://schemas.microsoft.com/office/drawing/2014/main" id="{F34DD9C3-DEA6-6B0E-0A0A-0D3FC50E1CF6}"/>
              </a:ext>
            </a:extLst>
          </p:cNvPr>
          <p:cNvSpPr/>
          <p:nvPr/>
        </p:nvSpPr>
        <p:spPr>
          <a:xfrm rot="16200000">
            <a:off x="615635" y="4725392"/>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3904445169"/>
      </p:ext>
    </p:extLst>
  </p:cSld>
  <p:clrMapOvr>
    <a:masterClrMapping/>
  </p:clrMapOvr>
  <mc:AlternateContent xmlns:mc="http://schemas.openxmlformats.org/markup-compatibility/2006" xmlns:p14="http://schemas.microsoft.com/office/powerpoint/2010/main">
    <mc:Choice Requires="p14">
      <p:transition p14:dur="250" advTm="22134">
        <p:fade/>
      </p:transition>
    </mc:Choice>
    <mc:Fallback xmlns="">
      <p:transition advTm="2213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250"/>
                                        <p:tgtEl>
                                          <p:spTgt spid="6">
                                            <p:txEl>
                                              <p:pRg st="0" end="0"/>
                                            </p:txEl>
                                          </p:spTgt>
                                        </p:tgtEl>
                                      </p:cBhvr>
                                    </p:animEffect>
                                  </p:childTnLst>
                                </p:cTn>
                              </p:par>
                              <p:par>
                                <p:cTn id="11" presetID="2" presetClass="entr" presetSubtype="1"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50" fill="hold"/>
                                        <p:tgtEl>
                                          <p:spTgt spid="3"/>
                                        </p:tgtEl>
                                        <p:attrNameLst>
                                          <p:attrName>ppt_x</p:attrName>
                                        </p:attrNameLst>
                                      </p:cBhvr>
                                      <p:tavLst>
                                        <p:tav tm="0">
                                          <p:val>
                                            <p:strVal val="#ppt_x"/>
                                          </p:val>
                                        </p:tav>
                                        <p:tav tm="100000">
                                          <p:val>
                                            <p:strVal val="#ppt_x"/>
                                          </p:val>
                                        </p:tav>
                                      </p:tavLst>
                                    </p:anim>
                                    <p:anim calcmode="lin" valueType="num">
                                      <p:cBhvr additive="base">
                                        <p:cTn id="14" dur="25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3000"/>
                                  </p:stCondLst>
                                  <p:childTnLst>
                                    <p:set>
                                      <p:cBhvr>
                                        <p:cTn id="18" dur="1" fill="hold">
                                          <p:stCondLst>
                                            <p:cond delay="0"/>
                                          </p:stCondLst>
                                        </p:cTn>
                                        <p:tgtEl>
                                          <p:spTgt spid="6">
                                            <p:txEl>
                                              <p:pRg st="1" end="1"/>
                                            </p:txEl>
                                          </p:spTgt>
                                        </p:tgtEl>
                                        <p:attrNameLst>
                                          <p:attrName>style.visibility</p:attrName>
                                        </p:attrNameLst>
                                      </p:cBhvr>
                                      <p:to>
                                        <p:strVal val="visible"/>
                                      </p:to>
                                    </p:set>
                                    <p:animEffect transition="in" filter="fade">
                                      <p:cBhvr>
                                        <p:cTn id="19" dur="250"/>
                                        <p:tgtEl>
                                          <p:spTgt spid="6">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3000"/>
                                  </p:stCondLst>
                                  <p:childTnLst>
                                    <p:set>
                                      <p:cBhvr>
                                        <p:cTn id="23" dur="1" fill="hold">
                                          <p:stCondLst>
                                            <p:cond delay="0"/>
                                          </p:stCondLst>
                                        </p:cTn>
                                        <p:tgtEl>
                                          <p:spTgt spid="6">
                                            <p:txEl>
                                              <p:pRg st="2" end="2"/>
                                            </p:txEl>
                                          </p:spTgt>
                                        </p:tgtEl>
                                        <p:attrNameLst>
                                          <p:attrName>style.visibility</p:attrName>
                                        </p:attrNameLst>
                                      </p:cBhvr>
                                      <p:to>
                                        <p:strVal val="visible"/>
                                      </p:to>
                                    </p:set>
                                    <p:animEffect transition="in" filter="fade">
                                      <p:cBhvr>
                                        <p:cTn id="24" dur="250"/>
                                        <p:tgtEl>
                                          <p:spTgt spid="6">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3500"/>
                                  </p:stCondLst>
                                  <p:childTnLst>
                                    <p:set>
                                      <p:cBhvr>
                                        <p:cTn id="28" dur="1" fill="hold">
                                          <p:stCondLst>
                                            <p:cond delay="0"/>
                                          </p:stCondLst>
                                        </p:cTn>
                                        <p:tgtEl>
                                          <p:spTgt spid="6">
                                            <p:txEl>
                                              <p:pRg st="3" end="3"/>
                                            </p:txEl>
                                          </p:spTgt>
                                        </p:tgtEl>
                                        <p:attrNameLst>
                                          <p:attrName>style.visibility</p:attrName>
                                        </p:attrNameLst>
                                      </p:cBhvr>
                                      <p:to>
                                        <p:strVal val="visible"/>
                                      </p:to>
                                    </p:set>
                                    <p:animEffect transition="in" filter="fade">
                                      <p:cBhvr>
                                        <p:cTn id="29" dur="250"/>
                                        <p:tgtEl>
                                          <p:spTgt spid="6">
                                            <p:txEl>
                                              <p:pRg st="3" end="3"/>
                                            </p:txEl>
                                          </p:spTgt>
                                        </p:tgtEl>
                                      </p:cBhvr>
                                    </p:animEffect>
                                  </p:childTnLst>
                                </p:cTn>
                              </p:par>
                              <p:par>
                                <p:cTn id="30" presetID="2" presetClass="entr" presetSubtype="1" fill="hold" grpId="0" nodeType="withEffect">
                                  <p:stCondLst>
                                    <p:cond delay="400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250" fill="hold"/>
                                        <p:tgtEl>
                                          <p:spTgt spid="7"/>
                                        </p:tgtEl>
                                        <p:attrNameLst>
                                          <p:attrName>ppt_x</p:attrName>
                                        </p:attrNameLst>
                                      </p:cBhvr>
                                      <p:tavLst>
                                        <p:tav tm="0">
                                          <p:val>
                                            <p:strVal val="#ppt_x"/>
                                          </p:val>
                                        </p:tav>
                                        <p:tav tm="100000">
                                          <p:val>
                                            <p:strVal val="#ppt_x"/>
                                          </p:val>
                                        </p:tav>
                                      </p:tavLst>
                                    </p:anim>
                                    <p:anim calcmode="lin" valueType="num">
                                      <p:cBhvr additive="base">
                                        <p:cTn id="33" dur="250" fill="hold"/>
                                        <p:tgtEl>
                                          <p:spTgt spid="7"/>
                                        </p:tgtEl>
                                        <p:attrNameLst>
                                          <p:attrName>ppt_y</p:attrName>
                                        </p:attrNameLst>
                                      </p:cBhvr>
                                      <p:tavLst>
                                        <p:tav tm="0">
                                          <p:val>
                                            <p:strVal val="0-#ppt_h/2"/>
                                          </p:val>
                                        </p:tav>
                                        <p:tav tm="100000">
                                          <p:val>
                                            <p:strVal val="#ppt_y"/>
                                          </p:val>
                                        </p:tav>
                                      </p:tavLst>
                                    </p:anim>
                                  </p:childTnLst>
                                </p:cTn>
                              </p:par>
                              <p:par>
                                <p:cTn id="34" presetID="10" presetClass="entr" presetSubtype="0" fill="hold" nodeType="withEffect">
                                  <p:stCondLst>
                                    <p:cond delay="4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250"/>
                                        <p:tgtEl>
                                          <p:spTgt spid="8"/>
                                        </p:tgtEl>
                                      </p:cBhvr>
                                    </p:animEffect>
                                  </p:childTnLst>
                                </p:cTn>
                              </p:par>
                              <p:par>
                                <p:cTn id="37" presetID="2" presetClass="entr" presetSubtype="8" fill="hold" grpId="0" nodeType="withEffect">
                                  <p:stCondLst>
                                    <p:cond delay="500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250" fill="hold"/>
                                        <p:tgtEl>
                                          <p:spTgt spid="9"/>
                                        </p:tgtEl>
                                        <p:attrNameLst>
                                          <p:attrName>ppt_x</p:attrName>
                                        </p:attrNameLst>
                                      </p:cBhvr>
                                      <p:tavLst>
                                        <p:tav tm="0">
                                          <p:val>
                                            <p:strVal val="0-#ppt_w/2"/>
                                          </p:val>
                                        </p:tav>
                                        <p:tav tm="100000">
                                          <p:val>
                                            <p:strVal val="#ppt_x"/>
                                          </p:val>
                                        </p:tav>
                                      </p:tavLst>
                                    </p:anim>
                                    <p:anim calcmode="lin" valueType="num">
                                      <p:cBhvr additive="base">
                                        <p:cTn id="40" dur="25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0BCE66F-97B8-44EC-87A6-3042E168D682}"/>
              </a:ext>
            </a:extLst>
          </p:cNvPr>
          <p:cNvSpPr>
            <a:spLocks noGrp="1"/>
          </p:cNvSpPr>
          <p:nvPr>
            <p:ph type="body" sz="quarter" idx="11"/>
          </p:nvPr>
        </p:nvSpPr>
        <p:spPr>
          <a:xfrm>
            <a:off x="1228725" y="321772"/>
            <a:ext cx="10141891" cy="306879"/>
          </a:xfrm>
        </p:spPr>
        <p:txBody>
          <a:bodyPr/>
          <a:lstStyle/>
          <a:p>
            <a:r>
              <a:rPr lang="cs-CZ" dirty="0"/>
              <a:t>WHAT‘S NEW → </a:t>
            </a:r>
            <a:r>
              <a:rPr lang="en-US" dirty="0" err="1"/>
              <a:t>WinUSB</a:t>
            </a:r>
            <a:r>
              <a:rPr lang="en-US" dirty="0"/>
              <a:t> </a:t>
            </a:r>
            <a:r>
              <a:rPr lang="cs-CZ" dirty="0"/>
              <a:t>DRIVER</a:t>
            </a:r>
            <a:endParaRPr lang="en-US" dirty="0"/>
          </a:p>
        </p:txBody>
      </p:sp>
      <p:sp>
        <p:nvSpPr>
          <p:cNvPr id="4" name="Text Placeholder 3">
            <a:extLst>
              <a:ext uri="{FF2B5EF4-FFF2-40B4-BE49-F238E27FC236}">
                <a16:creationId xmlns:a16="http://schemas.microsoft.com/office/drawing/2014/main" id="{52B36439-6FC5-4F42-92B2-EB5A29DB71D7}"/>
              </a:ext>
            </a:extLst>
          </p:cNvPr>
          <p:cNvSpPr>
            <a:spLocks noGrp="1"/>
          </p:cNvSpPr>
          <p:nvPr>
            <p:ph type="body" sz="quarter" idx="15"/>
          </p:nvPr>
        </p:nvSpPr>
        <p:spPr>
          <a:xfrm>
            <a:off x="7118338" y="2974940"/>
            <a:ext cx="4823194" cy="2019527"/>
          </a:xfrm>
        </p:spPr>
        <p:txBody>
          <a:bodyPr/>
          <a:lstStyle/>
          <a:p>
            <a:pPr>
              <a:lnSpc>
                <a:spcPct val="150000"/>
              </a:lnSpc>
            </a:pPr>
            <a:r>
              <a:rPr lang="en-US" dirty="0" err="1"/>
              <a:t>Colibrick</a:t>
            </a:r>
            <a:r>
              <a:rPr lang="en-US" dirty="0"/>
              <a:t>, U-PAD2, </a:t>
            </a:r>
            <a:r>
              <a:rPr lang="en-US" dirty="0" err="1"/>
              <a:t>Zebrick</a:t>
            </a:r>
            <a:r>
              <a:rPr lang="cs-CZ" dirty="0"/>
              <a:t> </a:t>
            </a:r>
            <a:r>
              <a:rPr lang="en-US" dirty="0"/>
              <a:t>use </a:t>
            </a:r>
            <a:r>
              <a:rPr lang="en-US" b="1" dirty="0" err="1"/>
              <a:t>WinUSB</a:t>
            </a:r>
            <a:r>
              <a:rPr lang="en-US" b="1" dirty="0"/>
              <a:t> driver from Microsoft</a:t>
            </a:r>
            <a:r>
              <a:rPr lang="en-US" dirty="0"/>
              <a:t> instead of the driver from Silicon</a:t>
            </a:r>
            <a:r>
              <a:rPr lang="cs-CZ" dirty="0"/>
              <a:t> </a:t>
            </a:r>
            <a:r>
              <a:rPr lang="en-US" dirty="0"/>
              <a:t>Laboratories Inc.</a:t>
            </a:r>
            <a:endParaRPr lang="cs-CZ" dirty="0"/>
          </a:p>
          <a:p>
            <a:pPr>
              <a:lnSpc>
                <a:spcPct val="150000"/>
              </a:lnSpc>
            </a:pPr>
            <a:r>
              <a:rPr lang="cs-CZ" dirty="0" err="1"/>
              <a:t>Solves</a:t>
            </a:r>
            <a:r>
              <a:rPr lang="cs-CZ" dirty="0"/>
              <a:t> stability </a:t>
            </a:r>
            <a:r>
              <a:rPr lang="cs-CZ" dirty="0" err="1"/>
              <a:t>issues</a:t>
            </a:r>
            <a:endParaRPr lang="en-GB" dirty="0"/>
          </a:p>
        </p:txBody>
      </p:sp>
      <p:sp>
        <p:nvSpPr>
          <p:cNvPr id="5" name="Slide Number Placeholder 4">
            <a:extLst>
              <a:ext uri="{FF2B5EF4-FFF2-40B4-BE49-F238E27FC236}">
                <a16:creationId xmlns:a16="http://schemas.microsoft.com/office/drawing/2014/main" id="{6DB0D235-DB44-49E9-80FA-CC59917D101E}"/>
              </a:ext>
            </a:extLst>
          </p:cNvPr>
          <p:cNvSpPr>
            <a:spLocks noGrp="1"/>
          </p:cNvSpPr>
          <p:nvPr>
            <p:ph type="sldNum" sz="quarter" idx="17"/>
          </p:nvPr>
        </p:nvSpPr>
        <p:spPr/>
        <p:txBody>
          <a:bodyPr/>
          <a:lstStyle/>
          <a:p>
            <a:r>
              <a:rPr lang="cs-CZ"/>
              <a:t>PAGE </a:t>
            </a:r>
            <a:fld id="{D7B0C83F-95C8-4DDA-89E5-7F9DA294A5B2}" type="slidenum">
              <a:rPr lang="en-US" smtClean="0"/>
              <a:pPr/>
              <a:t>7</a:t>
            </a:fld>
            <a:endParaRPr lang="en-US" dirty="0"/>
          </a:p>
        </p:txBody>
      </p:sp>
      <p:pic>
        <p:nvPicPr>
          <p:cNvPr id="14" name="Obrázek 13" descr="Obsah obrázku text, elektronika&#10;&#10;Popis byl vytvořen automaticky">
            <a:extLst>
              <a:ext uri="{FF2B5EF4-FFF2-40B4-BE49-F238E27FC236}">
                <a16:creationId xmlns:a16="http://schemas.microsoft.com/office/drawing/2014/main" id="{B1ECF44F-4F80-A77F-7647-518101CF50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0255" y="1446831"/>
            <a:ext cx="2907136" cy="3294754"/>
          </a:xfrm>
          <a:prstGeom prst="rect">
            <a:avLst/>
          </a:prstGeom>
        </p:spPr>
      </p:pic>
      <p:pic>
        <p:nvPicPr>
          <p:cNvPr id="18" name="Obrázek 17" descr="Obsah obrázku text, elektronika&#10;&#10;Popis byl vytvořen automaticky">
            <a:extLst>
              <a:ext uri="{FF2B5EF4-FFF2-40B4-BE49-F238E27FC236}">
                <a16:creationId xmlns:a16="http://schemas.microsoft.com/office/drawing/2014/main" id="{EB622598-D856-ECC9-3D1A-F89A31F5F9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3266" y="3870675"/>
            <a:ext cx="2907135" cy="2337948"/>
          </a:xfrm>
          <a:prstGeom prst="rect">
            <a:avLst/>
          </a:prstGeom>
        </p:spPr>
      </p:pic>
      <p:pic>
        <p:nvPicPr>
          <p:cNvPr id="22" name="Obrázek 21">
            <a:extLst>
              <a:ext uri="{FF2B5EF4-FFF2-40B4-BE49-F238E27FC236}">
                <a16:creationId xmlns:a16="http://schemas.microsoft.com/office/drawing/2014/main" id="{84534A4E-A22A-F67F-D786-00479346A1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150" y="649377"/>
            <a:ext cx="3684105" cy="3684105"/>
          </a:xfrm>
          <a:prstGeom prst="rect">
            <a:avLst/>
          </a:prstGeom>
        </p:spPr>
      </p:pic>
    </p:spTree>
    <p:custDataLst>
      <p:tags r:id="rId1"/>
    </p:custDataLst>
    <p:extLst>
      <p:ext uri="{BB962C8B-B14F-4D97-AF65-F5344CB8AC3E}">
        <p14:creationId xmlns:p14="http://schemas.microsoft.com/office/powerpoint/2010/main" val="3021026344"/>
      </p:ext>
    </p:extLst>
  </p:cSld>
  <p:clrMapOvr>
    <a:masterClrMapping/>
  </p:clrMapOvr>
  <mc:AlternateContent xmlns:mc="http://schemas.openxmlformats.org/markup-compatibility/2006" xmlns:p14="http://schemas.microsoft.com/office/powerpoint/2010/main">
    <mc:Choice Requires="p14">
      <p:transition p14:dur="250" advTm="12757">
        <p:fade/>
      </p:transition>
    </mc:Choice>
    <mc:Fallback xmlns="">
      <p:transition advTm="127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50"/>
                                        <p:tgtEl>
                                          <p:spTgt spid="22"/>
                                        </p:tgtEl>
                                      </p:cBhvr>
                                    </p:animEffect>
                                  </p:childTnLst>
                                </p:cTn>
                              </p:par>
                              <p:par>
                                <p:cTn id="8" presetID="10" presetClass="entr" presetSubtype="0" fill="hold" nodeType="withEffect">
                                  <p:stCondLst>
                                    <p:cond delay="25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50"/>
                                        <p:tgtEl>
                                          <p:spTgt spid="14"/>
                                        </p:tgtEl>
                                      </p:cBhvr>
                                    </p:animEffect>
                                  </p:childTnLst>
                                </p:cTn>
                              </p:par>
                              <p:par>
                                <p:cTn id="11" presetID="10" presetClass="entr" presetSubtype="0" fill="hold" nodeType="withEffect">
                                  <p:stCondLst>
                                    <p:cond delay="25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250"/>
                                        <p:tgtEl>
                                          <p:spTgt spid="18"/>
                                        </p:tgtEl>
                                      </p:cBhvr>
                                    </p:animEffect>
                                  </p:childTnLst>
                                </p:cTn>
                              </p:par>
                              <p:par>
                                <p:cTn id="14" presetID="10" presetClass="entr" presetSubtype="0" fill="hold" nodeType="withEffect">
                                  <p:stCondLst>
                                    <p:cond delay="50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fade">
                                      <p:cBhvr>
                                        <p:cTn id="16" dur="250"/>
                                        <p:tgtEl>
                                          <p:spTgt spid="4">
                                            <p:txEl>
                                              <p:pRg st="0" end="0"/>
                                            </p:txEl>
                                          </p:spTgt>
                                        </p:tgtEl>
                                      </p:cBhvr>
                                    </p:animEffect>
                                  </p:childTnLst>
                                </p:cTn>
                              </p:par>
                            </p:childTnLst>
                          </p:cTn>
                        </p:par>
                        <p:par>
                          <p:cTn id="17" fill="hold">
                            <p:stCondLst>
                              <p:cond delay="750"/>
                            </p:stCondLst>
                            <p:childTnLst>
                              <p:par>
                                <p:cTn id="18" presetID="10" presetClass="entr" presetSubtype="0" fill="hold" nodeType="afterEffect">
                                  <p:stCondLst>
                                    <p:cond delay="150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fade">
                                      <p:cBhvr>
                                        <p:cTn id="20" dur="25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text 1">
            <a:extLst>
              <a:ext uri="{FF2B5EF4-FFF2-40B4-BE49-F238E27FC236}">
                <a16:creationId xmlns:a16="http://schemas.microsoft.com/office/drawing/2014/main" id="{8B12A9F6-3520-4808-BBD5-BEFA5132CE79}"/>
              </a:ext>
            </a:extLst>
          </p:cNvPr>
          <p:cNvSpPr>
            <a:spLocks noGrp="1"/>
          </p:cNvSpPr>
          <p:nvPr>
            <p:ph type="body" sz="quarter" idx="11"/>
          </p:nvPr>
        </p:nvSpPr>
        <p:spPr>
          <a:xfrm>
            <a:off x="1228725" y="321772"/>
            <a:ext cx="10141891" cy="306879"/>
          </a:xfrm>
        </p:spPr>
        <p:txBody>
          <a:bodyPr/>
          <a:lstStyle/>
          <a:p>
            <a:r>
              <a:rPr lang="cs-CZ" dirty="0"/>
              <a:t>WHAT‘S NEW → UNITS</a:t>
            </a:r>
            <a:endParaRPr lang="en-US" dirty="0"/>
          </a:p>
        </p:txBody>
      </p:sp>
      <p:sp>
        <p:nvSpPr>
          <p:cNvPr id="4" name="Zástupný text 3">
            <a:extLst>
              <a:ext uri="{FF2B5EF4-FFF2-40B4-BE49-F238E27FC236}">
                <a16:creationId xmlns:a16="http://schemas.microsoft.com/office/drawing/2014/main" id="{7C0F3B0E-6F9D-4B46-A18A-4B307BC95230}"/>
              </a:ext>
            </a:extLst>
          </p:cNvPr>
          <p:cNvSpPr>
            <a:spLocks noGrp="1"/>
          </p:cNvSpPr>
          <p:nvPr>
            <p:ph type="body" sz="quarter" idx="15"/>
          </p:nvPr>
        </p:nvSpPr>
        <p:spPr>
          <a:xfrm>
            <a:off x="5191884" y="2622088"/>
            <a:ext cx="6178732" cy="1420902"/>
          </a:xfrm>
        </p:spPr>
        <p:txBody>
          <a:bodyPr/>
          <a:lstStyle/>
          <a:p>
            <a:pPr>
              <a:lnSpc>
                <a:spcPct val="150000"/>
              </a:lnSpc>
            </a:pPr>
            <a:r>
              <a:rPr lang="cs-CZ" dirty="0"/>
              <a:t>U</a:t>
            </a:r>
            <a:r>
              <a:rPr lang="en-US" dirty="0"/>
              <a:t>NI-Ruby </a:t>
            </a:r>
            <a:r>
              <a:rPr lang="cs-CZ" dirty="0"/>
              <a:t>c</a:t>
            </a:r>
            <a:r>
              <a:rPr lang="en-US" dirty="0" err="1"/>
              <a:t>ontrol</a:t>
            </a:r>
            <a:r>
              <a:rPr lang="en-US" dirty="0"/>
              <a:t> modules </a:t>
            </a:r>
            <a:r>
              <a:rPr lang="cs-CZ" dirty="0" err="1"/>
              <a:t>now</a:t>
            </a:r>
            <a:r>
              <a:rPr lang="cs-CZ" dirty="0"/>
              <a:t> </a:t>
            </a:r>
            <a:r>
              <a:rPr lang="en-US" dirty="0"/>
              <a:t>support User Units setting</a:t>
            </a:r>
            <a:r>
              <a:rPr lang="cs-CZ" dirty="0"/>
              <a:t>s</a:t>
            </a:r>
          </a:p>
          <a:p>
            <a:r>
              <a:rPr lang="cs-CZ" dirty="0"/>
              <a:t>A </a:t>
            </a:r>
            <a:r>
              <a:rPr lang="cs-CZ" dirty="0" err="1"/>
              <a:t>new</a:t>
            </a:r>
            <a:r>
              <a:rPr lang="cs-CZ" dirty="0"/>
              <a:t> </a:t>
            </a:r>
            <a:r>
              <a:rPr lang="cs-CZ" dirty="0" err="1"/>
              <a:t>current</a:t>
            </a:r>
            <a:r>
              <a:rPr lang="cs-CZ" dirty="0"/>
              <a:t> unit </a:t>
            </a:r>
            <a:r>
              <a:rPr lang="cs-CZ" b="1" dirty="0" err="1"/>
              <a:t>nanoamperes</a:t>
            </a:r>
            <a:r>
              <a:rPr lang="cs-CZ" b="1" dirty="0"/>
              <a:t> “ </a:t>
            </a:r>
            <a:r>
              <a:rPr lang="cs-CZ" b="1" dirty="0" err="1"/>
              <a:t>nA</a:t>
            </a:r>
            <a:r>
              <a:rPr lang="cs-CZ" b="1" dirty="0"/>
              <a:t>“</a:t>
            </a:r>
            <a:endParaRPr lang="cs-CZ" dirty="0"/>
          </a:p>
        </p:txBody>
      </p:sp>
      <p:sp>
        <p:nvSpPr>
          <p:cNvPr id="5" name="Zástupný symbol pro číslo snímku 4">
            <a:extLst>
              <a:ext uri="{FF2B5EF4-FFF2-40B4-BE49-F238E27FC236}">
                <a16:creationId xmlns:a16="http://schemas.microsoft.com/office/drawing/2014/main" id="{D1CAF33B-23DF-450E-A28A-E88A666B5DBD}"/>
              </a:ext>
            </a:extLst>
          </p:cNvPr>
          <p:cNvSpPr>
            <a:spLocks noGrp="1"/>
          </p:cNvSpPr>
          <p:nvPr>
            <p:ph type="sldNum" sz="quarter" idx="17"/>
          </p:nvPr>
        </p:nvSpPr>
        <p:spPr/>
        <p:txBody>
          <a:bodyPr/>
          <a:lstStyle/>
          <a:p>
            <a:r>
              <a:rPr lang="cs-CZ"/>
              <a:t>PAGE </a:t>
            </a:r>
            <a:fld id="{D7B0C83F-95C8-4DDA-89E5-7F9DA294A5B2}" type="slidenum">
              <a:rPr lang="en-US" smtClean="0"/>
              <a:pPr/>
              <a:t>8</a:t>
            </a:fld>
            <a:endParaRPr lang="en-US" dirty="0"/>
          </a:p>
        </p:txBody>
      </p:sp>
      <p:pic>
        <p:nvPicPr>
          <p:cNvPr id="9" name="Obrázek 8">
            <a:extLst>
              <a:ext uri="{FF2B5EF4-FFF2-40B4-BE49-F238E27FC236}">
                <a16:creationId xmlns:a16="http://schemas.microsoft.com/office/drawing/2014/main" id="{236076C7-465E-9C2D-37F2-C14698AD68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7292" y="747696"/>
            <a:ext cx="3882067" cy="5786304"/>
          </a:xfrm>
          <a:prstGeom prst="rect">
            <a:avLst/>
          </a:prstGeom>
        </p:spPr>
      </p:pic>
      <p:sp>
        <p:nvSpPr>
          <p:cNvPr id="3" name="Arrow: Down 2">
            <a:extLst>
              <a:ext uri="{FF2B5EF4-FFF2-40B4-BE49-F238E27FC236}">
                <a16:creationId xmlns:a16="http://schemas.microsoft.com/office/drawing/2014/main" id="{6DD7492F-F6A6-CA4C-8D91-A3638BDE80E6}"/>
              </a:ext>
            </a:extLst>
          </p:cNvPr>
          <p:cNvSpPr/>
          <p:nvPr/>
        </p:nvSpPr>
        <p:spPr>
          <a:xfrm rot="8387632">
            <a:off x="2602299" y="3649402"/>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3201024602"/>
      </p:ext>
    </p:extLst>
  </p:cSld>
  <p:clrMapOvr>
    <a:masterClrMapping/>
  </p:clrMapOvr>
  <mc:AlternateContent xmlns:mc="http://schemas.openxmlformats.org/markup-compatibility/2006" xmlns:p14="http://schemas.microsoft.com/office/powerpoint/2010/main">
    <mc:Choice Requires="p14">
      <p:transition p14:dur="250" advTm="16010">
        <p:fade/>
      </p:transition>
    </mc:Choice>
    <mc:Fallback xmlns="">
      <p:transition advTm="16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5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300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25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300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250"/>
                                        <p:tgtEl>
                                          <p:spTgt spid="4">
                                            <p:txEl>
                                              <p:pRg st="1" end="1"/>
                                            </p:txEl>
                                          </p:spTgt>
                                        </p:tgtEl>
                                      </p:cBhvr>
                                    </p:animEffect>
                                  </p:childTnLst>
                                </p:cTn>
                              </p:par>
                              <p:par>
                                <p:cTn id="18" presetID="2" presetClass="entr" presetSubtype="4" fill="hold" grpId="0" nodeType="withEffect">
                                  <p:stCondLst>
                                    <p:cond delay="350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250" fill="hold"/>
                                        <p:tgtEl>
                                          <p:spTgt spid="3"/>
                                        </p:tgtEl>
                                        <p:attrNameLst>
                                          <p:attrName>ppt_x</p:attrName>
                                        </p:attrNameLst>
                                      </p:cBhvr>
                                      <p:tavLst>
                                        <p:tav tm="0">
                                          <p:val>
                                            <p:strVal val="#ppt_x"/>
                                          </p:val>
                                        </p:tav>
                                        <p:tav tm="100000">
                                          <p:val>
                                            <p:strVal val="#ppt_x"/>
                                          </p:val>
                                        </p:tav>
                                      </p:tavLst>
                                    </p:anim>
                                    <p:anim calcmode="lin" valueType="num">
                                      <p:cBhvr additive="base">
                                        <p:cTn id="21" dur="25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text 1">
            <a:extLst>
              <a:ext uri="{FF2B5EF4-FFF2-40B4-BE49-F238E27FC236}">
                <a16:creationId xmlns:a16="http://schemas.microsoft.com/office/drawing/2014/main" id="{BFE573CA-61B1-4012-AC69-E3BDA8A468FB}"/>
              </a:ext>
            </a:extLst>
          </p:cNvPr>
          <p:cNvSpPr>
            <a:spLocks noGrp="1"/>
          </p:cNvSpPr>
          <p:nvPr>
            <p:ph type="body" sz="quarter" idx="11"/>
          </p:nvPr>
        </p:nvSpPr>
        <p:spPr>
          <a:xfrm>
            <a:off x="1228725" y="321772"/>
            <a:ext cx="10141891" cy="306879"/>
          </a:xfrm>
        </p:spPr>
        <p:txBody>
          <a:bodyPr/>
          <a:lstStyle/>
          <a:p>
            <a:r>
              <a:rPr lang="cs-CZ" dirty="0"/>
              <a:t>WHAT‘S NEW → DYNAMIC OPEN CHROMATOGRAM BUTTON</a:t>
            </a:r>
            <a:r>
              <a:rPr lang="cs-CZ" b="1" dirty="0"/>
              <a:t> </a:t>
            </a:r>
            <a:endParaRPr lang="en-US" dirty="0"/>
          </a:p>
        </p:txBody>
      </p:sp>
      <p:sp>
        <p:nvSpPr>
          <p:cNvPr id="4" name="Zástupný text 3">
            <a:extLst>
              <a:ext uri="{FF2B5EF4-FFF2-40B4-BE49-F238E27FC236}">
                <a16:creationId xmlns:a16="http://schemas.microsoft.com/office/drawing/2014/main" id="{5699BA0D-E36A-48EF-B847-535B26AE1359}"/>
              </a:ext>
            </a:extLst>
          </p:cNvPr>
          <p:cNvSpPr>
            <a:spLocks noGrp="1"/>
          </p:cNvSpPr>
          <p:nvPr>
            <p:ph type="body" sz="quarter" idx="15"/>
          </p:nvPr>
        </p:nvSpPr>
        <p:spPr>
          <a:xfrm>
            <a:off x="5841243" y="1540463"/>
            <a:ext cx="5839128" cy="1557862"/>
          </a:xfrm>
        </p:spPr>
        <p:txBody>
          <a:bodyPr/>
          <a:lstStyle/>
          <a:p>
            <a:pPr>
              <a:lnSpc>
                <a:spcPct val="150000"/>
              </a:lnSpc>
            </a:pPr>
            <a:r>
              <a:rPr lang="cs-CZ" b="1" dirty="0"/>
              <a:t>A </a:t>
            </a:r>
            <a:r>
              <a:rPr lang="cs-CZ" b="1" dirty="0" err="1"/>
              <a:t>new</a:t>
            </a:r>
            <a:r>
              <a:rPr lang="cs-CZ" b="1" dirty="0"/>
              <a:t> </a:t>
            </a:r>
            <a:r>
              <a:rPr lang="cs-CZ" b="1" dirty="0" err="1"/>
              <a:t>dynamic</a:t>
            </a:r>
            <a:r>
              <a:rPr lang="cs-CZ" b="1" dirty="0"/>
              <a:t> label on Open chromatogram </a:t>
            </a:r>
            <a:r>
              <a:rPr lang="cs-CZ" b="1" dirty="0" err="1"/>
              <a:t>button</a:t>
            </a:r>
            <a:r>
              <a:rPr lang="cs-CZ" b="1" dirty="0"/>
              <a:t> </a:t>
            </a:r>
            <a:r>
              <a:rPr lang="cs-CZ" dirty="0" err="1"/>
              <a:t>indicating</a:t>
            </a:r>
            <a:r>
              <a:rPr lang="cs-CZ" dirty="0"/>
              <a:t> </a:t>
            </a:r>
            <a:r>
              <a:rPr lang="cs-CZ" dirty="0" err="1"/>
              <a:t>Overlay</a:t>
            </a:r>
            <a:r>
              <a:rPr lang="cs-CZ" dirty="0"/>
              <a:t> Mode</a:t>
            </a:r>
          </a:p>
          <a:p>
            <a:pPr>
              <a:lnSpc>
                <a:spcPct val="150000"/>
              </a:lnSpc>
            </a:pPr>
            <a:r>
              <a:rPr lang="cs-CZ" dirty="0" err="1"/>
              <a:t>Improved</a:t>
            </a:r>
            <a:r>
              <a:rPr lang="cs-CZ" dirty="0"/>
              <a:t> </a:t>
            </a:r>
            <a:r>
              <a:rPr lang="cs-CZ" dirty="0" err="1"/>
              <a:t>indication</a:t>
            </a:r>
            <a:r>
              <a:rPr lang="cs-CZ" dirty="0"/>
              <a:t> in </a:t>
            </a:r>
            <a:r>
              <a:rPr lang="cs-CZ" dirty="0" err="1"/>
              <a:t>File</a:t>
            </a:r>
            <a:r>
              <a:rPr lang="cs-CZ" dirty="0"/>
              <a:t> menu</a:t>
            </a:r>
            <a:endParaRPr lang="cs-CZ" sz="2200" dirty="0"/>
          </a:p>
        </p:txBody>
      </p:sp>
      <p:sp>
        <p:nvSpPr>
          <p:cNvPr id="5" name="Zástupný symbol pro číslo snímku 4">
            <a:extLst>
              <a:ext uri="{FF2B5EF4-FFF2-40B4-BE49-F238E27FC236}">
                <a16:creationId xmlns:a16="http://schemas.microsoft.com/office/drawing/2014/main" id="{9D010175-148C-4659-AC6C-FEF7B9EBE8D1}"/>
              </a:ext>
            </a:extLst>
          </p:cNvPr>
          <p:cNvSpPr>
            <a:spLocks noGrp="1"/>
          </p:cNvSpPr>
          <p:nvPr>
            <p:ph type="sldNum" sz="quarter" idx="17"/>
          </p:nvPr>
        </p:nvSpPr>
        <p:spPr/>
        <p:txBody>
          <a:bodyPr/>
          <a:lstStyle/>
          <a:p>
            <a:r>
              <a:rPr lang="cs-CZ"/>
              <a:t>PAGE </a:t>
            </a:r>
            <a:fld id="{D7B0C83F-95C8-4DDA-89E5-7F9DA294A5B2}" type="slidenum">
              <a:rPr lang="en-US" smtClean="0"/>
              <a:pPr/>
              <a:t>9</a:t>
            </a:fld>
            <a:endParaRPr lang="en-US" dirty="0"/>
          </a:p>
        </p:txBody>
      </p:sp>
      <p:pic>
        <p:nvPicPr>
          <p:cNvPr id="6" name="Obrázek 5" descr="Obsah obrázku stůl&#10;&#10;Popis byl vytvořen automaticky">
            <a:extLst>
              <a:ext uri="{FF2B5EF4-FFF2-40B4-BE49-F238E27FC236}">
                <a16:creationId xmlns:a16="http://schemas.microsoft.com/office/drawing/2014/main" id="{BC9181BB-610D-9F5D-2C41-EFC36C5921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847" y="841176"/>
            <a:ext cx="5113483" cy="4514055"/>
          </a:xfrm>
          <a:prstGeom prst="rect">
            <a:avLst/>
          </a:prstGeom>
        </p:spPr>
      </p:pic>
      <p:pic>
        <p:nvPicPr>
          <p:cNvPr id="8" name="Obrázek 7" descr="Obsah obrázku text&#10;&#10;Popis byl vytvořen automaticky">
            <a:extLst>
              <a:ext uri="{FF2B5EF4-FFF2-40B4-BE49-F238E27FC236}">
                <a16:creationId xmlns:a16="http://schemas.microsoft.com/office/drawing/2014/main" id="{728D73CA-93A3-47D3-98F2-6C6742FE70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85177" y="3965137"/>
            <a:ext cx="3311495" cy="2051687"/>
          </a:xfrm>
          <a:prstGeom prst="rect">
            <a:avLst/>
          </a:prstGeom>
        </p:spPr>
      </p:pic>
      <p:sp>
        <p:nvSpPr>
          <p:cNvPr id="9" name="Arrow: Down 2">
            <a:extLst>
              <a:ext uri="{FF2B5EF4-FFF2-40B4-BE49-F238E27FC236}">
                <a16:creationId xmlns:a16="http://schemas.microsoft.com/office/drawing/2014/main" id="{DC9EF2F3-D87C-B673-85B3-C9ACD84B5989}"/>
              </a:ext>
            </a:extLst>
          </p:cNvPr>
          <p:cNvSpPr/>
          <p:nvPr/>
        </p:nvSpPr>
        <p:spPr>
          <a:xfrm>
            <a:off x="4813230" y="2550705"/>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1" name="Arrow: Down 2">
            <a:extLst>
              <a:ext uri="{FF2B5EF4-FFF2-40B4-BE49-F238E27FC236}">
                <a16:creationId xmlns:a16="http://schemas.microsoft.com/office/drawing/2014/main" id="{0746DAC6-3C58-6DF1-F9AB-D9FA80EDFF92}"/>
              </a:ext>
            </a:extLst>
          </p:cNvPr>
          <p:cNvSpPr/>
          <p:nvPr/>
        </p:nvSpPr>
        <p:spPr>
          <a:xfrm rot="8387632">
            <a:off x="5205450" y="4811846"/>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3201277641"/>
      </p:ext>
    </p:extLst>
  </p:cSld>
  <p:clrMapOvr>
    <a:masterClrMapping/>
  </p:clrMapOvr>
  <mc:AlternateContent xmlns:mc="http://schemas.openxmlformats.org/markup-compatibility/2006" xmlns:p14="http://schemas.microsoft.com/office/powerpoint/2010/main">
    <mc:Choice Requires="p14">
      <p:transition p14:dur="250" advTm="25652">
        <p:fade/>
      </p:transition>
    </mc:Choice>
    <mc:Fallback xmlns="">
      <p:transition advTm="2565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50"/>
                                        <p:tgtEl>
                                          <p:spTgt spid="6"/>
                                        </p:tgtEl>
                                      </p:cBhvr>
                                    </p:animEffect>
                                  </p:childTnLst>
                                </p:cTn>
                              </p:par>
                              <p:par>
                                <p:cTn id="8" presetID="10" presetClass="entr" presetSubtype="0" fill="hold" nodeType="withEffect">
                                  <p:stCondLst>
                                    <p:cond delay="50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250"/>
                                        <p:tgtEl>
                                          <p:spTgt spid="4">
                                            <p:txEl>
                                              <p:pRg st="0" end="0"/>
                                            </p:txEl>
                                          </p:spTgt>
                                        </p:tgtEl>
                                      </p:cBhvr>
                                    </p:animEffect>
                                  </p:childTnLst>
                                </p:cTn>
                              </p:par>
                              <p:par>
                                <p:cTn id="11" presetID="2" presetClass="entr" presetSubtype="1" fill="hold" grpId="0" nodeType="withEffect">
                                  <p:stCondLst>
                                    <p:cond delay="350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50" fill="hold"/>
                                        <p:tgtEl>
                                          <p:spTgt spid="9"/>
                                        </p:tgtEl>
                                        <p:attrNameLst>
                                          <p:attrName>ppt_x</p:attrName>
                                        </p:attrNameLst>
                                      </p:cBhvr>
                                      <p:tavLst>
                                        <p:tav tm="0">
                                          <p:val>
                                            <p:strVal val="#ppt_x"/>
                                          </p:val>
                                        </p:tav>
                                        <p:tav tm="100000">
                                          <p:val>
                                            <p:strVal val="#ppt_x"/>
                                          </p:val>
                                        </p:tav>
                                      </p:tavLst>
                                    </p:anim>
                                    <p:anim calcmode="lin" valueType="num">
                                      <p:cBhvr additive="base">
                                        <p:cTn id="14" dur="25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300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250"/>
                                        <p:tgtEl>
                                          <p:spTgt spid="4">
                                            <p:txEl>
                                              <p:pRg st="1" end="1"/>
                                            </p:txEl>
                                          </p:spTgt>
                                        </p:tgtEl>
                                      </p:cBhvr>
                                    </p:animEffect>
                                  </p:childTnLst>
                                </p:cTn>
                              </p:par>
                              <p:par>
                                <p:cTn id="20" presetID="10" presetClass="entr" presetSubtype="0" fill="hold" nodeType="withEffect">
                                  <p:stCondLst>
                                    <p:cond delay="37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50"/>
                                        <p:tgtEl>
                                          <p:spTgt spid="8"/>
                                        </p:tgtEl>
                                      </p:cBhvr>
                                    </p:animEffect>
                                  </p:childTnLst>
                                </p:cTn>
                              </p:par>
                              <p:par>
                                <p:cTn id="23" presetID="2" presetClass="entr" presetSubtype="4" fill="hold" grpId="0" nodeType="withEffect">
                                  <p:stCondLst>
                                    <p:cond delay="425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50" fill="hold"/>
                                        <p:tgtEl>
                                          <p:spTgt spid="11"/>
                                        </p:tgtEl>
                                        <p:attrNameLst>
                                          <p:attrName>ppt_x</p:attrName>
                                        </p:attrNameLst>
                                      </p:cBhvr>
                                      <p:tavLst>
                                        <p:tav tm="0">
                                          <p:val>
                                            <p:strVal val="#ppt_x"/>
                                          </p:val>
                                        </p:tav>
                                        <p:tav tm="100000">
                                          <p:val>
                                            <p:strVal val="#ppt_x"/>
                                          </p:val>
                                        </p:tav>
                                      </p:tavLst>
                                    </p:anim>
                                    <p:anim calcmode="lin" valueType="num">
                                      <p:cBhvr additive="base">
                                        <p:cTn id="26" dur="2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45BB5D6-4423-464F-BBCC-3B7A7FE1D84E}"/>
              </a:ext>
            </a:extLst>
          </p:cNvPr>
          <p:cNvSpPr>
            <a:spLocks noGrp="1"/>
          </p:cNvSpPr>
          <p:nvPr>
            <p:ph type="body" sz="quarter" idx="11"/>
          </p:nvPr>
        </p:nvSpPr>
        <p:spPr>
          <a:xfrm>
            <a:off x="1228725" y="321772"/>
            <a:ext cx="10141891" cy="306879"/>
          </a:xfrm>
        </p:spPr>
        <p:txBody>
          <a:bodyPr/>
          <a:lstStyle/>
          <a:p>
            <a:r>
              <a:rPr lang="cs-CZ" dirty="0"/>
              <a:t>WHAT‘S NEW → START </a:t>
            </a:r>
            <a:r>
              <a:rPr lang="en-US" dirty="0"/>
              <a:t>AND </a:t>
            </a:r>
            <a:r>
              <a:rPr lang="cs-CZ" dirty="0"/>
              <a:t>END VALUE </a:t>
            </a:r>
            <a:r>
              <a:rPr lang="en-US" dirty="0"/>
              <a:t>(</a:t>
            </a:r>
            <a:r>
              <a:rPr lang="cs-CZ" dirty="0"/>
              <a:t>SIGNAL</a:t>
            </a:r>
            <a:r>
              <a:rPr lang="en-US" dirty="0"/>
              <a:t>)</a:t>
            </a:r>
          </a:p>
        </p:txBody>
      </p:sp>
      <p:sp>
        <p:nvSpPr>
          <p:cNvPr id="4" name="Text Placeholder 3">
            <a:extLst>
              <a:ext uri="{FF2B5EF4-FFF2-40B4-BE49-F238E27FC236}">
                <a16:creationId xmlns:a16="http://schemas.microsoft.com/office/drawing/2014/main" id="{607439DA-D2B3-4B66-BD80-1829DB4EFBD2}"/>
              </a:ext>
            </a:extLst>
          </p:cNvPr>
          <p:cNvSpPr>
            <a:spLocks noGrp="1"/>
          </p:cNvSpPr>
          <p:nvPr>
            <p:ph type="body" sz="quarter" idx="15"/>
          </p:nvPr>
        </p:nvSpPr>
        <p:spPr>
          <a:xfrm>
            <a:off x="6555477" y="1987652"/>
            <a:ext cx="4815139" cy="2147767"/>
          </a:xfrm>
        </p:spPr>
        <p:txBody>
          <a:bodyPr/>
          <a:lstStyle/>
          <a:p>
            <a:pPr>
              <a:lnSpc>
                <a:spcPct val="150000"/>
              </a:lnSpc>
            </a:pPr>
            <a:r>
              <a:rPr lang="en-US" dirty="0"/>
              <a:t>New columns </a:t>
            </a:r>
            <a:r>
              <a:rPr lang="en-US" b="1" dirty="0"/>
              <a:t>"Start Value (Signal)" </a:t>
            </a:r>
            <a:r>
              <a:rPr lang="en-US" dirty="0"/>
              <a:t>and</a:t>
            </a:r>
            <a:r>
              <a:rPr lang="en-US" b="1" dirty="0"/>
              <a:t> "End Value (Signal)" </a:t>
            </a:r>
          </a:p>
          <a:p>
            <a:pPr>
              <a:lnSpc>
                <a:spcPct val="150000"/>
              </a:lnSpc>
            </a:pPr>
            <a:r>
              <a:rPr lang="en-US" dirty="0"/>
              <a:t>Hidden by default </a:t>
            </a:r>
          </a:p>
          <a:p>
            <a:pPr>
              <a:lnSpc>
                <a:spcPct val="150000"/>
              </a:lnSpc>
            </a:pPr>
            <a:r>
              <a:rPr lang="en-US" dirty="0"/>
              <a:t>Useful for Peak to Valley Ratio calculation</a:t>
            </a:r>
            <a:endParaRPr lang="en-GB" dirty="0"/>
          </a:p>
        </p:txBody>
      </p:sp>
      <p:sp>
        <p:nvSpPr>
          <p:cNvPr id="5" name="Slide Number Placeholder 4">
            <a:extLst>
              <a:ext uri="{FF2B5EF4-FFF2-40B4-BE49-F238E27FC236}">
                <a16:creationId xmlns:a16="http://schemas.microsoft.com/office/drawing/2014/main" id="{FA1C2801-56A7-409A-A8F5-DB620763A2EC}"/>
              </a:ext>
            </a:extLst>
          </p:cNvPr>
          <p:cNvSpPr>
            <a:spLocks noGrp="1"/>
          </p:cNvSpPr>
          <p:nvPr>
            <p:ph type="sldNum" sz="quarter" idx="17"/>
          </p:nvPr>
        </p:nvSpPr>
        <p:spPr/>
        <p:txBody>
          <a:bodyPr/>
          <a:lstStyle/>
          <a:p>
            <a:r>
              <a:rPr lang="cs-CZ"/>
              <a:t>PAGE </a:t>
            </a:r>
            <a:fld id="{D7B0C83F-95C8-4DDA-89E5-7F9DA294A5B2}" type="slidenum">
              <a:rPr lang="en-US" smtClean="0"/>
              <a:pPr/>
              <a:t>10</a:t>
            </a:fld>
            <a:endParaRPr lang="en-US" dirty="0"/>
          </a:p>
        </p:txBody>
      </p:sp>
      <p:pic>
        <p:nvPicPr>
          <p:cNvPr id="9" name="Obrázek 8">
            <a:extLst>
              <a:ext uri="{FF2B5EF4-FFF2-40B4-BE49-F238E27FC236}">
                <a16:creationId xmlns:a16="http://schemas.microsoft.com/office/drawing/2014/main" id="{0C291D99-DE3D-2C5D-6EF7-1D51B47D5F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520" y="1174612"/>
            <a:ext cx="5281005" cy="5019292"/>
          </a:xfrm>
          <a:prstGeom prst="rect">
            <a:avLst/>
          </a:prstGeom>
        </p:spPr>
      </p:pic>
      <p:sp>
        <p:nvSpPr>
          <p:cNvPr id="17" name="Arrow: Down 2">
            <a:extLst>
              <a:ext uri="{FF2B5EF4-FFF2-40B4-BE49-F238E27FC236}">
                <a16:creationId xmlns:a16="http://schemas.microsoft.com/office/drawing/2014/main" id="{A3E78007-C8A1-92BD-5AEC-A300D601AC78}"/>
              </a:ext>
            </a:extLst>
          </p:cNvPr>
          <p:cNvSpPr/>
          <p:nvPr/>
        </p:nvSpPr>
        <p:spPr>
          <a:xfrm rot="8387632">
            <a:off x="1929988" y="3300923"/>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8" name="Arrow: Down 2">
            <a:extLst>
              <a:ext uri="{FF2B5EF4-FFF2-40B4-BE49-F238E27FC236}">
                <a16:creationId xmlns:a16="http://schemas.microsoft.com/office/drawing/2014/main" id="{12A28018-FCB3-FEA8-F4A5-319055266B4C}"/>
              </a:ext>
            </a:extLst>
          </p:cNvPr>
          <p:cNvSpPr/>
          <p:nvPr/>
        </p:nvSpPr>
        <p:spPr>
          <a:xfrm rot="16200000">
            <a:off x="468804" y="2018442"/>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564681381"/>
      </p:ext>
    </p:extLst>
  </p:cSld>
  <p:clrMapOvr>
    <a:masterClrMapping/>
  </p:clrMapOvr>
  <mc:AlternateContent xmlns:mc="http://schemas.openxmlformats.org/markup-compatibility/2006" xmlns:p14="http://schemas.microsoft.com/office/powerpoint/2010/main">
    <mc:Choice Requires="p14">
      <p:transition p14:dur="250" advTm="11746">
        <p:fade/>
      </p:transition>
    </mc:Choice>
    <mc:Fallback xmlns="">
      <p:transition advTm="1174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50"/>
                                        <p:tgtEl>
                                          <p:spTgt spid="9"/>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250"/>
                                        <p:tgtEl>
                                          <p:spTgt spid="4">
                                            <p:txEl>
                                              <p:pRg st="0" end="0"/>
                                            </p:txEl>
                                          </p:spTgt>
                                        </p:tgtEl>
                                      </p:cBhvr>
                                    </p:animEffect>
                                  </p:childTnLst>
                                </p:cTn>
                              </p:par>
                              <p:par>
                                <p:cTn id="11" presetID="2" presetClass="entr" presetSubtype="4" fill="hold" grpId="0" nodeType="withEffect">
                                  <p:stCondLst>
                                    <p:cond delay="100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250" fill="hold"/>
                                        <p:tgtEl>
                                          <p:spTgt spid="17"/>
                                        </p:tgtEl>
                                        <p:attrNameLst>
                                          <p:attrName>ppt_x</p:attrName>
                                        </p:attrNameLst>
                                      </p:cBhvr>
                                      <p:tavLst>
                                        <p:tav tm="0">
                                          <p:val>
                                            <p:strVal val="#ppt_x"/>
                                          </p:val>
                                        </p:tav>
                                        <p:tav tm="100000">
                                          <p:val>
                                            <p:strVal val="#ppt_x"/>
                                          </p:val>
                                        </p:tav>
                                      </p:tavLst>
                                    </p:anim>
                                    <p:anim calcmode="lin" valueType="num">
                                      <p:cBhvr additive="base">
                                        <p:cTn id="14" dur="25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300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250"/>
                                        <p:tgtEl>
                                          <p:spTgt spid="4">
                                            <p:txEl>
                                              <p:pRg st="1" end="1"/>
                                            </p:txEl>
                                          </p:spTgt>
                                        </p:tgtEl>
                                      </p:cBhvr>
                                    </p:animEffect>
                                  </p:childTnLst>
                                </p:cTn>
                              </p:par>
                              <p:par>
                                <p:cTn id="20" presetID="2" presetClass="entr" presetSubtype="8" fill="hold" grpId="0" nodeType="withEffect">
                                  <p:stCondLst>
                                    <p:cond delay="350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50" fill="hold"/>
                                        <p:tgtEl>
                                          <p:spTgt spid="18"/>
                                        </p:tgtEl>
                                        <p:attrNameLst>
                                          <p:attrName>ppt_x</p:attrName>
                                        </p:attrNameLst>
                                      </p:cBhvr>
                                      <p:tavLst>
                                        <p:tav tm="0">
                                          <p:val>
                                            <p:strVal val="0-#ppt_w/2"/>
                                          </p:val>
                                        </p:tav>
                                        <p:tav tm="100000">
                                          <p:val>
                                            <p:strVal val="#ppt_x"/>
                                          </p:val>
                                        </p:tav>
                                      </p:tavLst>
                                    </p:anim>
                                    <p:anim calcmode="lin" valueType="num">
                                      <p:cBhvr additive="base">
                                        <p:cTn id="23" dur="25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150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25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17" grpId="0" uiExpand="1" animBg="1"/>
      <p:bldP spid="18" grpId="0" uiExpan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A269ACD-50D0-4514-8448-C69EBD84435F}"/>
              </a:ext>
            </a:extLst>
          </p:cNvPr>
          <p:cNvSpPr>
            <a:spLocks noGrp="1"/>
          </p:cNvSpPr>
          <p:nvPr>
            <p:ph type="body" sz="quarter" idx="11"/>
          </p:nvPr>
        </p:nvSpPr>
        <p:spPr/>
        <p:txBody>
          <a:bodyPr/>
          <a:lstStyle/>
          <a:p>
            <a:r>
              <a:rPr lang="cs-CZ" dirty="0"/>
              <a:t>WHAT‘S NEW → </a:t>
            </a:r>
            <a:r>
              <a:rPr lang="en-US" dirty="0"/>
              <a:t>PEAK TO VALLEY RATIO</a:t>
            </a:r>
            <a:endParaRPr lang="en-GB" dirty="0"/>
          </a:p>
        </p:txBody>
      </p:sp>
      <p:sp>
        <p:nvSpPr>
          <p:cNvPr id="4" name="Text Placeholder 3">
            <a:extLst>
              <a:ext uri="{FF2B5EF4-FFF2-40B4-BE49-F238E27FC236}">
                <a16:creationId xmlns:a16="http://schemas.microsoft.com/office/drawing/2014/main" id="{F697A8D9-8070-4485-B840-7F17239256D1}"/>
              </a:ext>
            </a:extLst>
          </p:cNvPr>
          <p:cNvSpPr>
            <a:spLocks noGrp="1"/>
          </p:cNvSpPr>
          <p:nvPr>
            <p:ph type="body" sz="quarter" idx="15"/>
          </p:nvPr>
        </p:nvSpPr>
        <p:spPr>
          <a:xfrm>
            <a:off x="7563941" y="1566811"/>
            <a:ext cx="3690257" cy="1641475"/>
          </a:xfrm>
        </p:spPr>
        <p:txBody>
          <a:bodyPr/>
          <a:lstStyle/>
          <a:p>
            <a:pPr>
              <a:lnSpc>
                <a:spcPct val="150000"/>
              </a:lnSpc>
            </a:pPr>
            <a:r>
              <a:rPr lang="en-GB" sz="2200" dirty="0"/>
              <a:t>Add </a:t>
            </a:r>
            <a:r>
              <a:rPr lang="en-US" dirty="0"/>
              <a:t>new User Column</a:t>
            </a:r>
          </a:p>
          <a:p>
            <a:pPr>
              <a:lnSpc>
                <a:spcPct val="150000"/>
              </a:lnSpc>
            </a:pPr>
            <a:r>
              <a:rPr lang="en-US" sz="2200" dirty="0"/>
              <a:t>Define the Expression</a:t>
            </a:r>
            <a:endParaRPr lang="cs-CZ" sz="2200" dirty="0"/>
          </a:p>
          <a:p>
            <a:endParaRPr lang="en-GB" dirty="0"/>
          </a:p>
        </p:txBody>
      </p:sp>
      <p:sp>
        <p:nvSpPr>
          <p:cNvPr id="5" name="Slide Number Placeholder 4">
            <a:extLst>
              <a:ext uri="{FF2B5EF4-FFF2-40B4-BE49-F238E27FC236}">
                <a16:creationId xmlns:a16="http://schemas.microsoft.com/office/drawing/2014/main" id="{C1F2DB56-27BE-49C7-AB07-2861E652E808}"/>
              </a:ext>
            </a:extLst>
          </p:cNvPr>
          <p:cNvSpPr>
            <a:spLocks noGrp="1"/>
          </p:cNvSpPr>
          <p:nvPr>
            <p:ph type="sldNum" sz="quarter" idx="17"/>
          </p:nvPr>
        </p:nvSpPr>
        <p:spPr/>
        <p:txBody>
          <a:bodyPr/>
          <a:lstStyle/>
          <a:p>
            <a:r>
              <a:rPr lang="cs-CZ"/>
              <a:t>PAGE </a:t>
            </a:r>
            <a:fld id="{D7B0C83F-95C8-4DDA-89E5-7F9DA294A5B2}" type="slidenum">
              <a:rPr lang="en-US" smtClean="0"/>
              <a:pPr/>
              <a:t>11</a:t>
            </a:fld>
            <a:endParaRPr lang="en-US" dirty="0"/>
          </a:p>
        </p:txBody>
      </p:sp>
      <p:pic>
        <p:nvPicPr>
          <p:cNvPr id="6" name="Obrázek 5">
            <a:extLst>
              <a:ext uri="{FF2B5EF4-FFF2-40B4-BE49-F238E27FC236}">
                <a16:creationId xmlns:a16="http://schemas.microsoft.com/office/drawing/2014/main" id="{4A9B9C12-9CF5-1E59-4389-28DE62030E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718" y="893467"/>
            <a:ext cx="6131952" cy="4711526"/>
          </a:xfrm>
          <a:prstGeom prst="rect">
            <a:avLst/>
          </a:prstGeom>
        </p:spPr>
      </p:pic>
      <p:pic>
        <p:nvPicPr>
          <p:cNvPr id="3" name="Obrázek 2">
            <a:extLst>
              <a:ext uri="{FF2B5EF4-FFF2-40B4-BE49-F238E27FC236}">
                <a16:creationId xmlns:a16="http://schemas.microsoft.com/office/drawing/2014/main" id="{1E119BA3-ADF9-D3B5-AD44-3DE8608DD2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87236" y="3084838"/>
            <a:ext cx="4752325" cy="3572611"/>
          </a:xfrm>
          <a:prstGeom prst="rect">
            <a:avLst/>
          </a:prstGeom>
        </p:spPr>
      </p:pic>
      <p:sp>
        <p:nvSpPr>
          <p:cNvPr id="7" name="Text Placeholder 3">
            <a:extLst>
              <a:ext uri="{FF2B5EF4-FFF2-40B4-BE49-F238E27FC236}">
                <a16:creationId xmlns:a16="http://schemas.microsoft.com/office/drawing/2014/main" id="{4B49C177-5123-0062-9DE9-F87264328B24}"/>
              </a:ext>
            </a:extLst>
          </p:cNvPr>
          <p:cNvSpPr txBox="1">
            <a:spLocks/>
          </p:cNvSpPr>
          <p:nvPr/>
        </p:nvSpPr>
        <p:spPr>
          <a:xfrm>
            <a:off x="7086947" y="1169779"/>
            <a:ext cx="4448896" cy="397032"/>
          </a:xfrm>
          <a:prstGeom prst="rect">
            <a:avLst/>
          </a:prstGeom>
        </p:spPr>
        <p:txBody>
          <a:bodyPr wrap="square" anchor="t">
            <a:spAutoFit/>
          </a:bodyPr>
          <a:lstStyle>
            <a:lvl1pPr marL="270000" indent="-270000" algn="l" defTabSz="914400" rtl="0" eaLnBrk="1" latinLnBrk="0" hangingPunct="1">
              <a:lnSpc>
                <a:spcPct val="90000"/>
              </a:lnSpc>
              <a:spcBef>
                <a:spcPts val="1000"/>
              </a:spcBef>
              <a:buSzPct val="110000"/>
              <a:buFontTx/>
              <a:buBlip>
                <a:blip r:embed="rId6"/>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200" b="1" dirty="0"/>
              <a:t>Peak to Valley Ratio calculation:</a:t>
            </a:r>
            <a:endParaRPr lang="en-GB" b="1" dirty="0"/>
          </a:p>
        </p:txBody>
      </p:sp>
      <p:sp>
        <p:nvSpPr>
          <p:cNvPr id="8" name="Arrow: Down 2">
            <a:extLst>
              <a:ext uri="{FF2B5EF4-FFF2-40B4-BE49-F238E27FC236}">
                <a16:creationId xmlns:a16="http://schemas.microsoft.com/office/drawing/2014/main" id="{9FE14C98-2095-55AB-9B4C-20F27B5BC07A}"/>
              </a:ext>
            </a:extLst>
          </p:cNvPr>
          <p:cNvSpPr/>
          <p:nvPr/>
        </p:nvSpPr>
        <p:spPr>
          <a:xfrm rot="8387632">
            <a:off x="4436382" y="4201676"/>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1" name="Arrow: Down 2">
            <a:extLst>
              <a:ext uri="{FF2B5EF4-FFF2-40B4-BE49-F238E27FC236}">
                <a16:creationId xmlns:a16="http://schemas.microsoft.com/office/drawing/2014/main" id="{71E28395-7A5B-E875-2C00-9718324B5843}"/>
              </a:ext>
            </a:extLst>
          </p:cNvPr>
          <p:cNvSpPr/>
          <p:nvPr/>
        </p:nvSpPr>
        <p:spPr>
          <a:xfrm>
            <a:off x="7363398" y="3649715"/>
            <a:ext cx="235632" cy="571383"/>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999756783"/>
      </p:ext>
    </p:extLst>
  </p:cSld>
  <p:clrMapOvr>
    <a:masterClrMapping/>
  </p:clrMapOvr>
  <mc:AlternateContent xmlns:mc="http://schemas.openxmlformats.org/markup-compatibility/2006" xmlns:p14="http://schemas.microsoft.com/office/powerpoint/2010/main">
    <mc:Choice Requires="p14">
      <p:transition p14:dur="250" advTm="11163">
        <p:fade/>
      </p:transition>
    </mc:Choice>
    <mc:Fallback xmlns="">
      <p:transition advTm="111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50"/>
                                        <p:tgtEl>
                                          <p:spTgt spid="6"/>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250"/>
                                        <p:tgtEl>
                                          <p:spTgt spid="7">
                                            <p:txEl>
                                              <p:pRg st="0" end="0"/>
                                            </p:txEl>
                                          </p:spTgt>
                                        </p:tgtEl>
                                      </p:cBhvr>
                                    </p:animEffect>
                                  </p:childTnLst>
                                </p:cTn>
                              </p:par>
                              <p:par>
                                <p:cTn id="11" presetID="10" presetClass="entr" presetSubtype="0" fill="hold" nodeType="withEffect">
                                  <p:stCondLst>
                                    <p:cond delay="100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250"/>
                                        <p:tgtEl>
                                          <p:spTgt spid="4">
                                            <p:txEl>
                                              <p:pRg st="0" end="0"/>
                                            </p:txEl>
                                          </p:spTgt>
                                        </p:tgtEl>
                                      </p:cBhvr>
                                    </p:animEffect>
                                  </p:childTnLst>
                                </p:cTn>
                              </p:par>
                              <p:par>
                                <p:cTn id="14" presetID="2" presetClass="entr" presetSubtype="4" fill="hold" grpId="0" nodeType="withEffect">
                                  <p:stCondLst>
                                    <p:cond delay="150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250" fill="hold"/>
                                        <p:tgtEl>
                                          <p:spTgt spid="8"/>
                                        </p:tgtEl>
                                        <p:attrNameLst>
                                          <p:attrName>ppt_x</p:attrName>
                                        </p:attrNameLst>
                                      </p:cBhvr>
                                      <p:tavLst>
                                        <p:tav tm="0">
                                          <p:val>
                                            <p:strVal val="#ppt_x"/>
                                          </p:val>
                                        </p:tav>
                                        <p:tav tm="100000">
                                          <p:val>
                                            <p:strVal val="#ppt_x"/>
                                          </p:val>
                                        </p:tav>
                                      </p:tavLst>
                                    </p:anim>
                                    <p:anim calcmode="lin" valueType="num">
                                      <p:cBhvr additive="base">
                                        <p:cTn id="17" dur="25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30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250"/>
                                        <p:tgtEl>
                                          <p:spTgt spid="3"/>
                                        </p:tgtEl>
                                      </p:cBhvr>
                                    </p:animEffect>
                                  </p:childTnLst>
                                </p:cTn>
                              </p:par>
                              <p:par>
                                <p:cTn id="23" presetID="10" presetClass="entr" presetSubtype="0" fill="hold" nodeType="withEffect">
                                  <p:stCondLst>
                                    <p:cond delay="3500"/>
                                  </p:stCondLst>
                                  <p:childTnLst>
                                    <p:set>
                                      <p:cBhvr>
                                        <p:cTn id="24" dur="1" fill="hold">
                                          <p:stCondLst>
                                            <p:cond delay="0"/>
                                          </p:stCondLst>
                                        </p:cTn>
                                        <p:tgtEl>
                                          <p:spTgt spid="4">
                                            <p:txEl>
                                              <p:pRg st="1" end="1"/>
                                            </p:txEl>
                                          </p:spTgt>
                                        </p:tgtEl>
                                        <p:attrNameLst>
                                          <p:attrName>style.visibility</p:attrName>
                                        </p:attrNameLst>
                                      </p:cBhvr>
                                      <p:to>
                                        <p:strVal val="visible"/>
                                      </p:to>
                                    </p:set>
                                    <p:animEffect transition="in" filter="fade">
                                      <p:cBhvr>
                                        <p:cTn id="25" dur="250"/>
                                        <p:tgtEl>
                                          <p:spTgt spid="4">
                                            <p:txEl>
                                              <p:pRg st="1" end="1"/>
                                            </p:txEl>
                                          </p:spTgt>
                                        </p:tgtEl>
                                      </p:cBhvr>
                                    </p:animEffect>
                                  </p:childTnLst>
                                </p:cTn>
                              </p:par>
                              <p:par>
                                <p:cTn id="26" presetID="2" presetClass="entr" presetSubtype="1" fill="hold" grpId="0" nodeType="withEffect">
                                  <p:stCondLst>
                                    <p:cond delay="425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250" fill="hold"/>
                                        <p:tgtEl>
                                          <p:spTgt spid="11"/>
                                        </p:tgtEl>
                                        <p:attrNameLst>
                                          <p:attrName>ppt_x</p:attrName>
                                        </p:attrNameLst>
                                      </p:cBhvr>
                                      <p:tavLst>
                                        <p:tav tm="0">
                                          <p:val>
                                            <p:strVal val="#ppt_x"/>
                                          </p:val>
                                        </p:tav>
                                        <p:tav tm="100000">
                                          <p:val>
                                            <p:strVal val="#ppt_x"/>
                                          </p:val>
                                        </p:tav>
                                      </p:tavLst>
                                    </p:anim>
                                    <p:anim calcmode="lin" valueType="num">
                                      <p:cBhvr additive="base">
                                        <p:cTn id="29" dur="25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8" grpId="0" uiExpand="1" animBg="1"/>
      <p:bldP spid="11" grpId="0" uiExpan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1228725" y="321772"/>
            <a:ext cx="10141891" cy="306879"/>
          </a:xfrm>
        </p:spPr>
        <p:txBody>
          <a:bodyPr/>
          <a:lstStyle/>
          <a:p>
            <a:r>
              <a:rPr lang="cs-CZ" dirty="0"/>
              <a:t>WHAT‘S NEW → OTHER IMPROVEMENTS</a:t>
            </a:r>
            <a:endParaRPr lang="en-US" dirty="0"/>
          </a:p>
        </p:txBody>
      </p:sp>
      <p:sp>
        <p:nvSpPr>
          <p:cNvPr id="5" name="Slide Number Placeholder 4"/>
          <p:cNvSpPr>
            <a:spLocks noGrp="1"/>
          </p:cNvSpPr>
          <p:nvPr>
            <p:ph type="sldNum" sz="quarter" idx="17"/>
          </p:nvPr>
        </p:nvSpPr>
        <p:spPr/>
        <p:txBody>
          <a:bodyPr/>
          <a:lstStyle/>
          <a:p>
            <a:r>
              <a:rPr lang="cs-CZ" dirty="0"/>
              <a:t>PAGE </a:t>
            </a:r>
            <a:fld id="{D7B0C83F-95C8-4DDA-89E5-7F9DA294A5B2}" type="slidenum">
              <a:rPr lang="en-US" smtClean="0"/>
              <a:pPr/>
              <a:t>12</a:t>
            </a:fld>
            <a:endParaRPr lang="en-US" dirty="0"/>
          </a:p>
        </p:txBody>
      </p:sp>
      <p:sp>
        <p:nvSpPr>
          <p:cNvPr id="11" name="Zástupný text 3">
            <a:extLst>
              <a:ext uri="{FF2B5EF4-FFF2-40B4-BE49-F238E27FC236}">
                <a16:creationId xmlns:a16="http://schemas.microsoft.com/office/drawing/2014/main" id="{8EE5E2DB-69B3-4BAB-B0A4-34B32F68DEAA}"/>
              </a:ext>
            </a:extLst>
          </p:cNvPr>
          <p:cNvSpPr>
            <a:spLocks noGrp="1"/>
          </p:cNvSpPr>
          <p:nvPr>
            <p:ph type="body" sz="quarter" idx="15"/>
          </p:nvPr>
        </p:nvSpPr>
        <p:spPr>
          <a:xfrm>
            <a:off x="1474928" y="3924568"/>
            <a:ext cx="9649482" cy="2609432"/>
          </a:xfrm>
        </p:spPr>
        <p:txBody>
          <a:bodyPr/>
          <a:lstStyle/>
          <a:p>
            <a:pPr>
              <a:lnSpc>
                <a:spcPct val="150000"/>
              </a:lnSpc>
            </a:pPr>
            <a:r>
              <a:rPr lang="cs-CZ" b="1" dirty="0" err="1"/>
              <a:t>Integration</a:t>
            </a:r>
            <a:r>
              <a:rPr lang="cs-CZ" b="1" dirty="0"/>
              <a:t> </a:t>
            </a:r>
            <a:r>
              <a:rPr lang="cs-CZ" b="1" dirty="0" err="1"/>
              <a:t>Algorithm</a:t>
            </a:r>
            <a:r>
              <a:rPr lang="cs-CZ" b="1" dirty="0"/>
              <a:t> </a:t>
            </a:r>
            <a:r>
              <a:rPr lang="cs-CZ" dirty="0" err="1"/>
              <a:t>was</a:t>
            </a:r>
            <a:r>
              <a:rPr lang="cs-CZ" dirty="0"/>
              <a:t> </a:t>
            </a:r>
            <a:r>
              <a:rPr lang="cs-CZ" dirty="0" err="1"/>
              <a:t>updated</a:t>
            </a:r>
            <a:r>
              <a:rPr lang="cs-CZ" dirty="0"/>
              <a:t> to </a:t>
            </a:r>
            <a:r>
              <a:rPr lang="cs-CZ" b="1" dirty="0" err="1"/>
              <a:t>version</a:t>
            </a:r>
            <a:r>
              <a:rPr lang="cs-CZ" dirty="0"/>
              <a:t> </a:t>
            </a:r>
            <a:r>
              <a:rPr lang="cs-CZ" b="1" dirty="0"/>
              <a:t>8.0 Rev.3</a:t>
            </a:r>
          </a:p>
          <a:p>
            <a:pPr>
              <a:lnSpc>
                <a:spcPct val="150000"/>
              </a:lnSpc>
            </a:pPr>
            <a:r>
              <a:rPr lang="en-US" dirty="0"/>
              <a:t>The Pearson correlation coefficient (noted as </a:t>
            </a:r>
            <a:r>
              <a:rPr lang="en-US" b="1" dirty="0"/>
              <a:t>Correlation</a:t>
            </a:r>
            <a:r>
              <a:rPr lang="en-US" dirty="0"/>
              <a:t> in Clarity), used for Peak Purity </a:t>
            </a:r>
            <a:r>
              <a:rPr lang="cs-CZ" dirty="0" err="1"/>
              <a:t>or</a:t>
            </a:r>
            <a:r>
              <a:rPr lang="en-US" dirty="0"/>
              <a:t> Match Factor</a:t>
            </a:r>
            <a:r>
              <a:rPr lang="en-US" i="1" dirty="0"/>
              <a:t> </a:t>
            </a:r>
            <a:r>
              <a:rPr lang="en-US" dirty="0"/>
              <a:t>calculations, now uses </a:t>
            </a:r>
            <a:r>
              <a:rPr lang="en-US" b="1" dirty="0"/>
              <a:t>an improved method of rescaling </a:t>
            </a:r>
            <a:r>
              <a:rPr lang="en-US" dirty="0"/>
              <a:t>to the resulting 0-</a:t>
            </a:r>
            <a:r>
              <a:rPr lang="cs-CZ" dirty="0"/>
              <a:t>1000 interval.</a:t>
            </a:r>
            <a:r>
              <a:rPr lang="en-GB" dirty="0"/>
              <a:t> </a:t>
            </a:r>
          </a:p>
          <a:p>
            <a:pPr>
              <a:lnSpc>
                <a:spcPct val="150000"/>
              </a:lnSpc>
            </a:pPr>
            <a:r>
              <a:rPr lang="cs-CZ" dirty="0"/>
              <a:t>And many </a:t>
            </a:r>
            <a:r>
              <a:rPr lang="cs-CZ" dirty="0" err="1"/>
              <a:t>other</a:t>
            </a:r>
            <a:r>
              <a:rPr lang="cs-CZ" dirty="0"/>
              <a:t> </a:t>
            </a:r>
            <a:r>
              <a:rPr lang="cs-CZ" dirty="0" err="1"/>
              <a:t>small</a:t>
            </a:r>
            <a:r>
              <a:rPr lang="cs-CZ" dirty="0"/>
              <a:t> </a:t>
            </a:r>
            <a:r>
              <a:rPr lang="cs-CZ" dirty="0" err="1"/>
              <a:t>improvements</a:t>
            </a:r>
            <a:r>
              <a:rPr lang="cs-CZ" dirty="0"/>
              <a:t> </a:t>
            </a:r>
            <a:r>
              <a:rPr lang="cs-CZ" dirty="0" err="1"/>
              <a:t>have</a:t>
            </a:r>
            <a:r>
              <a:rPr lang="cs-CZ" dirty="0"/>
              <a:t> </a:t>
            </a:r>
            <a:r>
              <a:rPr lang="cs-CZ" dirty="0" err="1"/>
              <a:t>been</a:t>
            </a:r>
            <a:r>
              <a:rPr lang="cs-CZ" dirty="0"/>
              <a:t> made and many </a:t>
            </a:r>
            <a:r>
              <a:rPr lang="cs-CZ" dirty="0" err="1"/>
              <a:t>bugs</a:t>
            </a:r>
            <a:r>
              <a:rPr lang="cs-CZ" dirty="0"/>
              <a:t> </a:t>
            </a:r>
            <a:r>
              <a:rPr lang="cs-CZ" dirty="0" err="1"/>
              <a:t>fixed</a:t>
            </a:r>
            <a:endParaRPr lang="cs-CZ" dirty="0"/>
          </a:p>
        </p:txBody>
      </p:sp>
      <p:pic>
        <p:nvPicPr>
          <p:cNvPr id="4" name="Obrázek 3">
            <a:extLst>
              <a:ext uri="{FF2B5EF4-FFF2-40B4-BE49-F238E27FC236}">
                <a16:creationId xmlns:a16="http://schemas.microsoft.com/office/drawing/2014/main" id="{9D1366B8-46A5-AEF6-C4DB-559047435DA7}"/>
              </a:ext>
            </a:extLst>
          </p:cNvPr>
          <p:cNvPicPr>
            <a:picLocks noChangeAspect="1"/>
          </p:cNvPicPr>
          <p:nvPr/>
        </p:nvPicPr>
        <p:blipFill>
          <a:blip r:embed="rId4"/>
          <a:stretch>
            <a:fillRect/>
          </a:stretch>
        </p:blipFill>
        <p:spPr>
          <a:xfrm>
            <a:off x="3835979" y="800149"/>
            <a:ext cx="4927381" cy="2781176"/>
          </a:xfrm>
          <a:prstGeom prst="rect">
            <a:avLst/>
          </a:prstGeom>
        </p:spPr>
      </p:pic>
    </p:spTree>
    <p:custDataLst>
      <p:tags r:id="rId1"/>
    </p:custDataLst>
    <p:extLst>
      <p:ext uri="{BB962C8B-B14F-4D97-AF65-F5344CB8AC3E}">
        <p14:creationId xmlns:p14="http://schemas.microsoft.com/office/powerpoint/2010/main" val="3016037894"/>
      </p:ext>
    </p:extLst>
  </p:cSld>
  <p:clrMapOvr>
    <a:masterClrMapping/>
  </p:clrMapOvr>
  <mc:AlternateContent xmlns:mc="http://schemas.openxmlformats.org/markup-compatibility/2006" xmlns:p14="http://schemas.microsoft.com/office/powerpoint/2010/main">
    <mc:Choice Requires="p14">
      <p:transition p14:dur="250" advTm="12758">
        <p:fade/>
      </p:transition>
    </mc:Choice>
    <mc:Fallback xmlns="">
      <p:transition advTm="1275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250"/>
                                        <p:tgtEl>
                                          <p:spTgt spid="11">
                                            <p:txEl>
                                              <p:pRg st="0" end="0"/>
                                            </p:txEl>
                                          </p:spTgt>
                                        </p:tgtEl>
                                      </p:cBhvr>
                                    </p:animEffect>
                                  </p:childTnLst>
                                </p:cTn>
                              </p:par>
                              <p:par>
                                <p:cTn id="8" presetID="10" presetClass="entr" presetSubtype="0" fill="hold" nodeType="withEffect">
                                  <p:stCondLst>
                                    <p:cond delay="1000"/>
                                  </p:stCondLst>
                                  <p:childTnLst>
                                    <p:set>
                                      <p:cBhvr>
                                        <p:cTn id="9" dur="1" fill="hold">
                                          <p:stCondLst>
                                            <p:cond delay="0"/>
                                          </p:stCondLst>
                                        </p:cTn>
                                        <p:tgtEl>
                                          <p:spTgt spid="11">
                                            <p:txEl>
                                              <p:pRg st="1" end="1"/>
                                            </p:txEl>
                                          </p:spTgt>
                                        </p:tgtEl>
                                        <p:attrNameLst>
                                          <p:attrName>style.visibility</p:attrName>
                                        </p:attrNameLst>
                                      </p:cBhvr>
                                      <p:to>
                                        <p:strVal val="visible"/>
                                      </p:to>
                                    </p:set>
                                    <p:animEffect transition="in" filter="fade">
                                      <p:cBhvr>
                                        <p:cTn id="10" dur="250"/>
                                        <p:tgtEl>
                                          <p:spTgt spid="11">
                                            <p:txEl>
                                              <p:pRg st="1" end="1"/>
                                            </p:txEl>
                                          </p:spTgt>
                                        </p:tgtEl>
                                      </p:cBhvr>
                                    </p:animEffect>
                                  </p:childTnLst>
                                </p:cTn>
                              </p:par>
                              <p:par>
                                <p:cTn id="11" presetID="10" presetClass="entr" presetSubtype="0" fill="hold" nodeType="withEffect">
                                  <p:stCondLst>
                                    <p:cond delay="1500"/>
                                  </p:stCondLst>
                                  <p:childTnLst>
                                    <p:set>
                                      <p:cBhvr>
                                        <p:cTn id="12" dur="1" fill="hold">
                                          <p:stCondLst>
                                            <p:cond delay="0"/>
                                          </p:stCondLst>
                                        </p:cTn>
                                        <p:tgtEl>
                                          <p:spTgt spid="11">
                                            <p:txEl>
                                              <p:pRg st="2" end="2"/>
                                            </p:txEl>
                                          </p:spTgt>
                                        </p:tgtEl>
                                        <p:attrNameLst>
                                          <p:attrName>style.visibility</p:attrName>
                                        </p:attrNameLst>
                                      </p:cBhvr>
                                      <p:to>
                                        <p:strVal val="visible"/>
                                      </p:to>
                                    </p:set>
                                    <p:animEffect transition="in" filter="fade">
                                      <p:cBhvr>
                                        <p:cTn id="13" dur="25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448782" y="1951037"/>
            <a:ext cx="9921834" cy="838348"/>
          </a:xfrm>
        </p:spPr>
        <p:txBody>
          <a:bodyPr/>
          <a:lstStyle/>
          <a:p>
            <a:pPr marL="0" indent="0">
              <a:buNone/>
            </a:pPr>
            <a:endParaRPr lang="cs-CZ" sz="2400" dirty="0"/>
          </a:p>
          <a:p>
            <a:pPr marL="0" indent="0">
              <a:buNone/>
            </a:pPr>
            <a:endParaRPr lang="cs-CZ" sz="100" dirty="0"/>
          </a:p>
          <a:p>
            <a:pPr marL="0" indent="0">
              <a:buNone/>
            </a:pPr>
            <a:endParaRPr lang="cs-CZ" sz="100" dirty="0"/>
          </a:p>
        </p:txBody>
      </p:sp>
      <p:sp>
        <p:nvSpPr>
          <p:cNvPr id="3" name="Title 2"/>
          <p:cNvSpPr>
            <a:spLocks noGrp="1"/>
          </p:cNvSpPr>
          <p:nvPr>
            <p:ph type="title"/>
          </p:nvPr>
        </p:nvSpPr>
        <p:spPr>
          <a:xfrm>
            <a:off x="855016" y="1170000"/>
            <a:ext cx="10515600" cy="674031"/>
          </a:xfrm>
        </p:spPr>
        <p:txBody>
          <a:bodyPr/>
          <a:lstStyle/>
          <a:p>
            <a:r>
              <a:rPr lang="cs-CZ" dirty="0"/>
              <a:t>New control modules</a:t>
            </a:r>
            <a:endParaRPr lang="en-US" dirty="0"/>
          </a:p>
        </p:txBody>
      </p:sp>
      <p:sp>
        <p:nvSpPr>
          <p:cNvPr id="4" name="Text Placeholder 3"/>
          <p:cNvSpPr>
            <a:spLocks noGrp="1"/>
          </p:cNvSpPr>
          <p:nvPr>
            <p:ph type="body" sz="quarter" idx="11"/>
          </p:nvPr>
        </p:nvSpPr>
        <p:spPr>
          <a:xfrm>
            <a:off x="1228725" y="321772"/>
            <a:ext cx="10141891" cy="306879"/>
          </a:xfrm>
        </p:spPr>
        <p:txBody>
          <a:bodyPr/>
          <a:lstStyle/>
          <a:p>
            <a:r>
              <a:rPr lang="cs-CZ" dirty="0"/>
              <a:t>WHAT‘S NEW → CONTROL MODULES</a:t>
            </a:r>
            <a:endParaRPr lang="en-US" dirty="0"/>
          </a:p>
        </p:txBody>
      </p:sp>
      <p:sp>
        <p:nvSpPr>
          <p:cNvPr id="5" name="Slide Number Placeholder 4"/>
          <p:cNvSpPr>
            <a:spLocks noGrp="1"/>
          </p:cNvSpPr>
          <p:nvPr>
            <p:ph type="sldNum" sz="quarter" idx="15"/>
          </p:nvPr>
        </p:nvSpPr>
        <p:spPr/>
        <p:txBody>
          <a:bodyPr/>
          <a:lstStyle/>
          <a:p>
            <a:r>
              <a:rPr lang="cs-CZ"/>
              <a:t>PAGE </a:t>
            </a:r>
            <a:fld id="{D7B0C83F-95C8-4DDA-89E5-7F9DA294A5B2}" type="slidenum">
              <a:rPr lang="en-US" smtClean="0"/>
              <a:pPr/>
              <a:t>13</a:t>
            </a:fld>
            <a:endParaRPr lang="en-US" dirty="0"/>
          </a:p>
        </p:txBody>
      </p:sp>
      <p:sp>
        <p:nvSpPr>
          <p:cNvPr id="7" name="Text Placeholder 3">
            <a:extLst>
              <a:ext uri="{FF2B5EF4-FFF2-40B4-BE49-F238E27FC236}">
                <a16:creationId xmlns:a16="http://schemas.microsoft.com/office/drawing/2014/main" id="{CEE22EAB-46E3-4E05-A23A-D3506F4D1343}"/>
              </a:ext>
            </a:extLst>
          </p:cNvPr>
          <p:cNvSpPr txBox="1">
            <a:spLocks/>
          </p:cNvSpPr>
          <p:nvPr/>
        </p:nvSpPr>
        <p:spPr>
          <a:xfrm>
            <a:off x="430512" y="2031229"/>
            <a:ext cx="10515600" cy="4632037"/>
          </a:xfrm>
          <a:prstGeom prst="rect">
            <a:avLst/>
          </a:prstGeom>
        </p:spPr>
        <p:txBody>
          <a:bodyPr wrap="square" anchor="t">
            <a:spAutoFit/>
          </a:bodyPr>
          <a:lstStyle>
            <a:lvl1pPr marL="270000" indent="-270000" algn="l" defTabSz="914400" rtl="0" eaLnBrk="1" latinLnBrk="0" hangingPunct="1">
              <a:lnSpc>
                <a:spcPct val="90000"/>
              </a:lnSpc>
              <a:spcBef>
                <a:spcPts val="1000"/>
              </a:spcBef>
              <a:buSzPct val="110000"/>
              <a:buFontTx/>
              <a:buBlip>
                <a:blip r:embed="rId4"/>
              </a:buBlip>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2000" algn="just">
              <a:lnSpc>
                <a:spcPct val="100000"/>
              </a:lnSpc>
              <a:spcBef>
                <a:spcPts val="0"/>
              </a:spcBef>
              <a:spcAft>
                <a:spcPts val="600"/>
              </a:spcAft>
            </a:pPr>
            <a:r>
              <a:rPr lang="en-GB" dirty="0" err="1"/>
              <a:t>Analytik</a:t>
            </a:r>
            <a:r>
              <a:rPr lang="en-GB" dirty="0"/>
              <a:t> Jena </a:t>
            </a:r>
            <a:r>
              <a:rPr lang="cs-CZ" dirty="0"/>
              <a:t>PQ LC PDA </a:t>
            </a:r>
            <a:r>
              <a:rPr lang="cs-CZ" dirty="0" err="1"/>
              <a:t>Detector</a:t>
            </a:r>
            <a:endParaRPr lang="cs-CZ" dirty="0"/>
          </a:p>
          <a:p>
            <a:pPr marL="252000" algn="just">
              <a:lnSpc>
                <a:spcPct val="100000"/>
              </a:lnSpc>
              <a:spcBef>
                <a:spcPts val="0"/>
              </a:spcBef>
              <a:spcAft>
                <a:spcPts val="600"/>
              </a:spcAft>
            </a:pPr>
            <a:r>
              <a:rPr lang="en-US" dirty="0" err="1"/>
              <a:t>Axcend</a:t>
            </a:r>
            <a:r>
              <a:rPr lang="en-US" dirty="0"/>
              <a:t> Focus LC</a:t>
            </a:r>
          </a:p>
          <a:p>
            <a:pPr marL="252000" algn="just">
              <a:lnSpc>
                <a:spcPct val="100000"/>
              </a:lnSpc>
              <a:spcBef>
                <a:spcPts val="0"/>
              </a:spcBef>
              <a:spcAft>
                <a:spcPts val="600"/>
              </a:spcAft>
            </a:pPr>
            <a:r>
              <a:rPr lang="cs-CZ" dirty="0" err="1"/>
              <a:t>Chromophor</a:t>
            </a:r>
            <a:r>
              <a:rPr lang="cs-CZ" dirty="0"/>
              <a:t> PDA </a:t>
            </a:r>
            <a:r>
              <a:rPr lang="cs-CZ" dirty="0" err="1"/>
              <a:t>Detector</a:t>
            </a:r>
            <a:endParaRPr lang="cs-CZ" dirty="0"/>
          </a:p>
          <a:p>
            <a:pPr algn="just">
              <a:lnSpc>
                <a:spcPct val="100000"/>
              </a:lnSpc>
              <a:spcBef>
                <a:spcPts val="0"/>
              </a:spcBef>
              <a:spcAft>
                <a:spcPts val="600"/>
              </a:spcAft>
            </a:pPr>
            <a:r>
              <a:rPr lang="en-US" dirty="0"/>
              <a:t>CQS Climax S 3345 and S 3350 PDA Detectors</a:t>
            </a:r>
            <a:endParaRPr lang="cs-CZ" dirty="0"/>
          </a:p>
          <a:p>
            <a:pPr algn="just">
              <a:lnSpc>
                <a:spcPct val="100000"/>
              </a:lnSpc>
              <a:spcBef>
                <a:spcPts val="0"/>
              </a:spcBef>
              <a:spcAft>
                <a:spcPts val="600"/>
              </a:spcAft>
            </a:pPr>
            <a:r>
              <a:rPr lang="en-US" dirty="0"/>
              <a:t>ECE-001</a:t>
            </a:r>
            <a:endParaRPr lang="cs-CZ" dirty="0"/>
          </a:p>
          <a:p>
            <a:pPr algn="just">
              <a:lnSpc>
                <a:spcPct val="100000"/>
              </a:lnSpc>
              <a:spcBef>
                <a:spcPts val="0"/>
              </a:spcBef>
              <a:spcAft>
                <a:spcPts val="600"/>
              </a:spcAft>
            </a:pPr>
            <a:r>
              <a:rPr lang="en-US" dirty="0"/>
              <a:t>Knauer P8.1L pump</a:t>
            </a:r>
          </a:p>
          <a:p>
            <a:pPr algn="just">
              <a:lnSpc>
                <a:spcPct val="100000"/>
              </a:lnSpc>
              <a:spcBef>
                <a:spcPts val="0"/>
              </a:spcBef>
              <a:spcAft>
                <a:spcPts val="600"/>
              </a:spcAft>
            </a:pPr>
            <a:r>
              <a:rPr lang="en-US" dirty="0" err="1"/>
              <a:t>RotaChrom</a:t>
            </a:r>
            <a:r>
              <a:rPr lang="en-US" dirty="0"/>
              <a:t> </a:t>
            </a:r>
            <a:r>
              <a:rPr lang="en-US" dirty="0" err="1"/>
              <a:t>rCPC</a:t>
            </a:r>
            <a:r>
              <a:rPr lang="en-US" dirty="0"/>
              <a:t> </a:t>
            </a:r>
            <a:endParaRPr lang="cs-CZ" dirty="0"/>
          </a:p>
          <a:p>
            <a:pPr algn="just">
              <a:lnSpc>
                <a:spcPct val="100000"/>
              </a:lnSpc>
              <a:spcBef>
                <a:spcPts val="0"/>
              </a:spcBef>
              <a:spcAft>
                <a:spcPts val="600"/>
              </a:spcAft>
            </a:pPr>
            <a:r>
              <a:rPr lang="en-US" dirty="0" err="1"/>
              <a:t>Schambeck</a:t>
            </a:r>
            <a:r>
              <a:rPr lang="en-US" dirty="0"/>
              <a:t> S 4345 and S 4350</a:t>
            </a:r>
          </a:p>
          <a:p>
            <a:pPr algn="just">
              <a:lnSpc>
                <a:spcPct val="100000"/>
              </a:lnSpc>
              <a:spcBef>
                <a:spcPts val="0"/>
              </a:spcBef>
              <a:spcAft>
                <a:spcPts val="600"/>
              </a:spcAft>
            </a:pPr>
            <a:r>
              <a:rPr lang="en-US" dirty="0" err="1"/>
              <a:t>Sykam</a:t>
            </a:r>
            <a:r>
              <a:rPr lang="en-US" dirty="0"/>
              <a:t> S3345 and S3350 </a:t>
            </a:r>
            <a:endParaRPr lang="cs-CZ" dirty="0"/>
          </a:p>
          <a:p>
            <a:pPr algn="just">
              <a:lnSpc>
                <a:spcPct val="100000"/>
              </a:lnSpc>
              <a:spcBef>
                <a:spcPts val="0"/>
              </a:spcBef>
              <a:spcAft>
                <a:spcPts val="600"/>
              </a:spcAft>
            </a:pPr>
            <a:r>
              <a:rPr lang="cs-CZ" dirty="0" err="1"/>
              <a:t>Watrex</a:t>
            </a:r>
            <a:r>
              <a:rPr lang="cs-CZ" dirty="0"/>
              <a:t> </a:t>
            </a:r>
            <a:r>
              <a:rPr lang="cs-CZ" dirty="0" err="1"/>
              <a:t>Streamline</a:t>
            </a:r>
            <a:r>
              <a:rPr lang="cs-CZ" dirty="0"/>
              <a:t> PDA</a:t>
            </a:r>
            <a:endParaRPr lang="en-US" dirty="0"/>
          </a:p>
          <a:p>
            <a:pPr marL="0" indent="0" algn="just">
              <a:lnSpc>
                <a:spcPct val="100000"/>
              </a:lnSpc>
              <a:spcBef>
                <a:spcPts val="600"/>
              </a:spcBef>
              <a:spcAft>
                <a:spcPts val="600"/>
              </a:spcAft>
              <a:buNone/>
            </a:pPr>
            <a:r>
              <a:rPr lang="cs-CZ" dirty="0"/>
              <a:t>... and many </a:t>
            </a:r>
            <a:r>
              <a:rPr lang="cs-CZ" dirty="0" err="1"/>
              <a:t>control</a:t>
            </a:r>
            <a:r>
              <a:rPr lang="cs-CZ" dirty="0"/>
              <a:t> </a:t>
            </a:r>
            <a:r>
              <a:rPr lang="cs-CZ" dirty="0" err="1"/>
              <a:t>modules</a:t>
            </a:r>
            <a:r>
              <a:rPr lang="cs-CZ" dirty="0"/>
              <a:t> </a:t>
            </a:r>
            <a:r>
              <a:rPr lang="cs-CZ" dirty="0" err="1"/>
              <a:t>have</a:t>
            </a:r>
            <a:r>
              <a:rPr lang="cs-CZ" dirty="0"/>
              <a:t> </a:t>
            </a:r>
            <a:r>
              <a:rPr lang="cs-CZ" dirty="0" err="1"/>
              <a:t>been</a:t>
            </a:r>
            <a:r>
              <a:rPr lang="cs-CZ" dirty="0"/>
              <a:t> </a:t>
            </a:r>
            <a:r>
              <a:rPr lang="cs-CZ" dirty="0" err="1"/>
              <a:t>updated</a:t>
            </a:r>
            <a:r>
              <a:rPr lang="cs-CZ" dirty="0"/>
              <a:t> and </a:t>
            </a:r>
            <a:r>
              <a:rPr lang="cs-CZ" dirty="0" err="1"/>
              <a:t>improved</a:t>
            </a:r>
            <a:r>
              <a:rPr lang="cs-CZ" dirty="0"/>
              <a:t>, </a:t>
            </a:r>
            <a:r>
              <a:rPr lang="en-GB" dirty="0"/>
              <a:t>for more see </a:t>
            </a:r>
            <a:r>
              <a:rPr lang="en-GB" dirty="0">
                <a:hlinkClick r:id="rId5"/>
              </a:rPr>
              <a:t>https://www.dataapex.com/version_history</a:t>
            </a:r>
            <a:endParaRPr lang="cs-CZ" dirty="0"/>
          </a:p>
        </p:txBody>
      </p:sp>
      <p:pic>
        <p:nvPicPr>
          <p:cNvPr id="8" name="Obrázek 7">
            <a:extLst>
              <a:ext uri="{FF2B5EF4-FFF2-40B4-BE49-F238E27FC236}">
                <a16:creationId xmlns:a16="http://schemas.microsoft.com/office/drawing/2014/main" id="{6BB73EB7-F7AE-991C-0C72-D567E99D6043}"/>
              </a:ext>
            </a:extLst>
          </p:cNvPr>
          <p:cNvPicPr>
            <a:picLocks noChangeAspect="1"/>
          </p:cNvPicPr>
          <p:nvPr/>
        </p:nvPicPr>
        <p:blipFill>
          <a:blip r:embed="rId6"/>
          <a:stretch>
            <a:fillRect/>
          </a:stretch>
        </p:blipFill>
        <p:spPr>
          <a:xfrm>
            <a:off x="6585364" y="1280112"/>
            <a:ext cx="1662192" cy="1992723"/>
          </a:xfrm>
          <a:prstGeom prst="rect">
            <a:avLst/>
          </a:prstGeom>
        </p:spPr>
      </p:pic>
      <p:pic>
        <p:nvPicPr>
          <p:cNvPr id="10" name="Obrázek 9">
            <a:extLst>
              <a:ext uri="{FF2B5EF4-FFF2-40B4-BE49-F238E27FC236}">
                <a16:creationId xmlns:a16="http://schemas.microsoft.com/office/drawing/2014/main" id="{378D15FC-1B20-5793-F2C6-93D54ECF398A}"/>
              </a:ext>
            </a:extLst>
          </p:cNvPr>
          <p:cNvPicPr>
            <a:picLocks noChangeAspect="1"/>
          </p:cNvPicPr>
          <p:nvPr/>
        </p:nvPicPr>
        <p:blipFill>
          <a:blip r:embed="rId7"/>
          <a:stretch>
            <a:fillRect/>
          </a:stretch>
        </p:blipFill>
        <p:spPr>
          <a:xfrm>
            <a:off x="8756691" y="1507015"/>
            <a:ext cx="2732402" cy="1369844"/>
          </a:xfrm>
          <a:prstGeom prst="rect">
            <a:avLst/>
          </a:prstGeom>
        </p:spPr>
      </p:pic>
      <p:pic>
        <p:nvPicPr>
          <p:cNvPr id="12" name="Obrázek 11">
            <a:extLst>
              <a:ext uri="{FF2B5EF4-FFF2-40B4-BE49-F238E27FC236}">
                <a16:creationId xmlns:a16="http://schemas.microsoft.com/office/drawing/2014/main" id="{0258CD34-1767-37D7-8104-15E70A7A6A43}"/>
              </a:ext>
            </a:extLst>
          </p:cNvPr>
          <p:cNvPicPr>
            <a:picLocks noChangeAspect="1"/>
          </p:cNvPicPr>
          <p:nvPr/>
        </p:nvPicPr>
        <p:blipFill>
          <a:blip r:embed="rId8"/>
          <a:stretch>
            <a:fillRect/>
          </a:stretch>
        </p:blipFill>
        <p:spPr>
          <a:xfrm>
            <a:off x="5429710" y="3756286"/>
            <a:ext cx="2619975" cy="1344921"/>
          </a:xfrm>
          <a:prstGeom prst="rect">
            <a:avLst/>
          </a:prstGeom>
        </p:spPr>
      </p:pic>
      <p:pic>
        <p:nvPicPr>
          <p:cNvPr id="16" name="Obrázek 15">
            <a:extLst>
              <a:ext uri="{FF2B5EF4-FFF2-40B4-BE49-F238E27FC236}">
                <a16:creationId xmlns:a16="http://schemas.microsoft.com/office/drawing/2014/main" id="{4E9E9D81-47B1-BEFB-607A-8E08CEFCD62D}"/>
              </a:ext>
            </a:extLst>
          </p:cNvPr>
          <p:cNvPicPr>
            <a:picLocks noChangeAspect="1"/>
          </p:cNvPicPr>
          <p:nvPr/>
        </p:nvPicPr>
        <p:blipFill>
          <a:blip r:embed="rId9"/>
          <a:stretch>
            <a:fillRect/>
          </a:stretch>
        </p:blipFill>
        <p:spPr>
          <a:xfrm>
            <a:off x="8475357" y="3377249"/>
            <a:ext cx="2895259" cy="1723958"/>
          </a:xfrm>
          <a:prstGeom prst="rect">
            <a:avLst/>
          </a:prstGeom>
        </p:spPr>
      </p:pic>
      <p:pic>
        <p:nvPicPr>
          <p:cNvPr id="6" name="Obrázek 5">
            <a:extLst>
              <a:ext uri="{FF2B5EF4-FFF2-40B4-BE49-F238E27FC236}">
                <a16:creationId xmlns:a16="http://schemas.microsoft.com/office/drawing/2014/main" id="{2352E576-8062-04AF-FAC9-A2CA3DF0AC7B}"/>
              </a:ext>
            </a:extLst>
          </p:cNvPr>
          <p:cNvPicPr>
            <a:picLocks noChangeAspect="1"/>
          </p:cNvPicPr>
          <p:nvPr/>
        </p:nvPicPr>
        <p:blipFill>
          <a:blip r:embed="rId6"/>
          <a:stretch>
            <a:fillRect/>
          </a:stretch>
        </p:blipFill>
        <p:spPr>
          <a:xfrm>
            <a:off x="6664352" y="1280112"/>
            <a:ext cx="1662192" cy="1992723"/>
          </a:xfrm>
          <a:prstGeom prst="rect">
            <a:avLst/>
          </a:prstGeom>
        </p:spPr>
      </p:pic>
      <p:pic>
        <p:nvPicPr>
          <p:cNvPr id="9" name="Obrázek 8">
            <a:extLst>
              <a:ext uri="{FF2B5EF4-FFF2-40B4-BE49-F238E27FC236}">
                <a16:creationId xmlns:a16="http://schemas.microsoft.com/office/drawing/2014/main" id="{125014BF-0804-D4F5-7234-F9402E95EB83}"/>
              </a:ext>
            </a:extLst>
          </p:cNvPr>
          <p:cNvPicPr>
            <a:picLocks noChangeAspect="1"/>
          </p:cNvPicPr>
          <p:nvPr/>
        </p:nvPicPr>
        <p:blipFill>
          <a:blip r:embed="rId7"/>
          <a:stretch>
            <a:fillRect/>
          </a:stretch>
        </p:blipFill>
        <p:spPr>
          <a:xfrm>
            <a:off x="8835679" y="1507015"/>
            <a:ext cx="2732402" cy="1369844"/>
          </a:xfrm>
          <a:prstGeom prst="rect">
            <a:avLst/>
          </a:prstGeom>
        </p:spPr>
      </p:pic>
      <p:pic>
        <p:nvPicPr>
          <p:cNvPr id="11" name="Obrázek 10">
            <a:extLst>
              <a:ext uri="{FF2B5EF4-FFF2-40B4-BE49-F238E27FC236}">
                <a16:creationId xmlns:a16="http://schemas.microsoft.com/office/drawing/2014/main" id="{FD329CEE-8FD9-4ABA-A21B-D88225683DF4}"/>
              </a:ext>
            </a:extLst>
          </p:cNvPr>
          <p:cNvPicPr>
            <a:picLocks noChangeAspect="1"/>
          </p:cNvPicPr>
          <p:nvPr/>
        </p:nvPicPr>
        <p:blipFill>
          <a:blip r:embed="rId8"/>
          <a:stretch>
            <a:fillRect/>
          </a:stretch>
        </p:blipFill>
        <p:spPr>
          <a:xfrm>
            <a:off x="5508698" y="3756286"/>
            <a:ext cx="2619975" cy="1344921"/>
          </a:xfrm>
          <a:prstGeom prst="rect">
            <a:avLst/>
          </a:prstGeom>
        </p:spPr>
      </p:pic>
    </p:spTree>
    <p:custDataLst>
      <p:tags r:id="rId1"/>
    </p:custDataLst>
    <p:extLst>
      <p:ext uri="{BB962C8B-B14F-4D97-AF65-F5344CB8AC3E}">
        <p14:creationId xmlns:p14="http://schemas.microsoft.com/office/powerpoint/2010/main" val="903104766"/>
      </p:ext>
    </p:extLst>
  </p:cSld>
  <p:clrMapOvr>
    <a:masterClrMapping/>
  </p:clrMapOvr>
  <mc:AlternateContent xmlns:mc="http://schemas.openxmlformats.org/markup-compatibility/2006" xmlns:p14="http://schemas.microsoft.com/office/powerpoint/2010/main">
    <mc:Choice Requires="p14">
      <p:transition p14:dur="250" advTm="15453">
        <p:fade/>
      </p:transition>
    </mc:Choice>
    <mc:Fallback xmlns="">
      <p:transition advTm="1545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75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50"/>
                                        <p:tgtEl>
                                          <p:spTgt spid="7">
                                            <p:txEl>
                                              <p:pRg st="0" end="0"/>
                                            </p:txEl>
                                          </p:spTgt>
                                        </p:tgtEl>
                                      </p:cBhvr>
                                    </p:animEffect>
                                  </p:childTnLst>
                                </p:cTn>
                              </p:par>
                              <p:par>
                                <p:cTn id="8" presetID="10" presetClass="entr" presetSubtype="0" fill="hold" nodeType="withEffect">
                                  <p:stCondLst>
                                    <p:cond delay="125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250"/>
                                        <p:tgtEl>
                                          <p:spTgt spid="7">
                                            <p:txEl>
                                              <p:pRg st="1" end="1"/>
                                            </p:txEl>
                                          </p:spTgt>
                                        </p:tgtEl>
                                      </p:cBhvr>
                                    </p:animEffect>
                                  </p:childTnLst>
                                </p:cTn>
                              </p:par>
                              <p:par>
                                <p:cTn id="11" presetID="10" presetClass="entr" presetSubtype="0" fill="hold" nodeType="withEffect">
                                  <p:stCondLst>
                                    <p:cond delay="150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250"/>
                                        <p:tgtEl>
                                          <p:spTgt spid="7">
                                            <p:txEl>
                                              <p:pRg st="2" end="2"/>
                                            </p:txEl>
                                          </p:spTgt>
                                        </p:tgtEl>
                                      </p:cBhvr>
                                    </p:animEffect>
                                  </p:childTnLst>
                                </p:cTn>
                              </p:par>
                              <p:par>
                                <p:cTn id="14" presetID="10" presetClass="entr" presetSubtype="0" fill="hold" nodeType="withEffect">
                                  <p:stCondLst>
                                    <p:cond delay="200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250"/>
                                        <p:tgtEl>
                                          <p:spTgt spid="7">
                                            <p:txEl>
                                              <p:pRg st="3" end="3"/>
                                            </p:txEl>
                                          </p:spTgt>
                                        </p:tgtEl>
                                      </p:cBhvr>
                                    </p:animEffect>
                                  </p:childTnLst>
                                </p:cTn>
                              </p:par>
                              <p:par>
                                <p:cTn id="17" presetID="10" presetClass="entr" presetSubtype="0" fill="hold" nodeType="withEffect">
                                  <p:stCondLst>
                                    <p:cond delay="250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fade">
                                      <p:cBhvr>
                                        <p:cTn id="19" dur="250"/>
                                        <p:tgtEl>
                                          <p:spTgt spid="7">
                                            <p:txEl>
                                              <p:pRg st="4" end="4"/>
                                            </p:txEl>
                                          </p:spTgt>
                                        </p:tgtEl>
                                      </p:cBhvr>
                                    </p:animEffect>
                                  </p:childTnLst>
                                </p:cTn>
                              </p:par>
                              <p:par>
                                <p:cTn id="20" presetID="10" presetClass="entr" presetSubtype="0" fill="hold" nodeType="withEffect">
                                  <p:stCondLst>
                                    <p:cond delay="3000"/>
                                  </p:stCondLst>
                                  <p:childTnLst>
                                    <p:set>
                                      <p:cBhvr>
                                        <p:cTn id="21" dur="1" fill="hold">
                                          <p:stCondLst>
                                            <p:cond delay="0"/>
                                          </p:stCondLst>
                                        </p:cTn>
                                        <p:tgtEl>
                                          <p:spTgt spid="7">
                                            <p:txEl>
                                              <p:pRg st="5" end="5"/>
                                            </p:txEl>
                                          </p:spTgt>
                                        </p:tgtEl>
                                        <p:attrNameLst>
                                          <p:attrName>style.visibility</p:attrName>
                                        </p:attrNameLst>
                                      </p:cBhvr>
                                      <p:to>
                                        <p:strVal val="visible"/>
                                      </p:to>
                                    </p:set>
                                    <p:animEffect transition="in" filter="fade">
                                      <p:cBhvr>
                                        <p:cTn id="22" dur="250"/>
                                        <p:tgtEl>
                                          <p:spTgt spid="7">
                                            <p:txEl>
                                              <p:pRg st="5" end="5"/>
                                            </p:txEl>
                                          </p:spTgt>
                                        </p:tgtEl>
                                      </p:cBhvr>
                                    </p:animEffect>
                                  </p:childTnLst>
                                </p:cTn>
                              </p:par>
                              <p:par>
                                <p:cTn id="23" presetID="10" presetClass="entr" presetSubtype="0" fill="hold" nodeType="withEffect">
                                  <p:stCondLst>
                                    <p:cond delay="3500"/>
                                  </p:stCondLst>
                                  <p:childTnLst>
                                    <p:set>
                                      <p:cBhvr>
                                        <p:cTn id="24" dur="1" fill="hold">
                                          <p:stCondLst>
                                            <p:cond delay="0"/>
                                          </p:stCondLst>
                                        </p:cTn>
                                        <p:tgtEl>
                                          <p:spTgt spid="7">
                                            <p:txEl>
                                              <p:pRg st="6" end="6"/>
                                            </p:txEl>
                                          </p:spTgt>
                                        </p:tgtEl>
                                        <p:attrNameLst>
                                          <p:attrName>style.visibility</p:attrName>
                                        </p:attrNameLst>
                                      </p:cBhvr>
                                      <p:to>
                                        <p:strVal val="visible"/>
                                      </p:to>
                                    </p:set>
                                    <p:animEffect transition="in" filter="fade">
                                      <p:cBhvr>
                                        <p:cTn id="25" dur="250"/>
                                        <p:tgtEl>
                                          <p:spTgt spid="7">
                                            <p:txEl>
                                              <p:pRg st="6" end="6"/>
                                            </p:txEl>
                                          </p:spTgt>
                                        </p:tgtEl>
                                      </p:cBhvr>
                                    </p:animEffect>
                                  </p:childTnLst>
                                </p:cTn>
                              </p:par>
                              <p:par>
                                <p:cTn id="26" presetID="10" presetClass="entr" presetSubtype="0" fill="hold" nodeType="withEffect">
                                  <p:stCondLst>
                                    <p:cond delay="4000"/>
                                  </p:stCondLst>
                                  <p:childTnLst>
                                    <p:set>
                                      <p:cBhvr>
                                        <p:cTn id="27" dur="1" fill="hold">
                                          <p:stCondLst>
                                            <p:cond delay="0"/>
                                          </p:stCondLst>
                                        </p:cTn>
                                        <p:tgtEl>
                                          <p:spTgt spid="7">
                                            <p:txEl>
                                              <p:pRg st="7" end="7"/>
                                            </p:txEl>
                                          </p:spTgt>
                                        </p:tgtEl>
                                        <p:attrNameLst>
                                          <p:attrName>style.visibility</p:attrName>
                                        </p:attrNameLst>
                                      </p:cBhvr>
                                      <p:to>
                                        <p:strVal val="visible"/>
                                      </p:to>
                                    </p:set>
                                    <p:animEffect transition="in" filter="fade">
                                      <p:cBhvr>
                                        <p:cTn id="28" dur="250"/>
                                        <p:tgtEl>
                                          <p:spTgt spid="7">
                                            <p:txEl>
                                              <p:pRg st="7" end="7"/>
                                            </p:txEl>
                                          </p:spTgt>
                                        </p:tgtEl>
                                      </p:cBhvr>
                                    </p:animEffect>
                                  </p:childTnLst>
                                </p:cTn>
                              </p:par>
                              <p:par>
                                <p:cTn id="29" presetID="10" presetClass="entr" presetSubtype="0" fill="hold" nodeType="withEffect">
                                  <p:stCondLst>
                                    <p:cond delay="4500"/>
                                  </p:stCondLst>
                                  <p:childTnLst>
                                    <p:set>
                                      <p:cBhvr>
                                        <p:cTn id="30" dur="1" fill="hold">
                                          <p:stCondLst>
                                            <p:cond delay="0"/>
                                          </p:stCondLst>
                                        </p:cTn>
                                        <p:tgtEl>
                                          <p:spTgt spid="7">
                                            <p:txEl>
                                              <p:pRg st="8" end="8"/>
                                            </p:txEl>
                                          </p:spTgt>
                                        </p:tgtEl>
                                        <p:attrNameLst>
                                          <p:attrName>style.visibility</p:attrName>
                                        </p:attrNameLst>
                                      </p:cBhvr>
                                      <p:to>
                                        <p:strVal val="visible"/>
                                      </p:to>
                                    </p:set>
                                    <p:animEffect transition="in" filter="fade">
                                      <p:cBhvr>
                                        <p:cTn id="31" dur="250"/>
                                        <p:tgtEl>
                                          <p:spTgt spid="7">
                                            <p:txEl>
                                              <p:pRg st="8" end="8"/>
                                            </p:txEl>
                                          </p:spTgt>
                                        </p:tgtEl>
                                      </p:cBhvr>
                                    </p:animEffect>
                                  </p:childTnLst>
                                </p:cTn>
                              </p:par>
                              <p:par>
                                <p:cTn id="32" presetID="10" presetClass="entr" presetSubtype="0" fill="hold" nodeType="withEffect">
                                  <p:stCondLst>
                                    <p:cond delay="5000"/>
                                  </p:stCondLst>
                                  <p:childTnLst>
                                    <p:set>
                                      <p:cBhvr>
                                        <p:cTn id="33" dur="1" fill="hold">
                                          <p:stCondLst>
                                            <p:cond delay="0"/>
                                          </p:stCondLst>
                                        </p:cTn>
                                        <p:tgtEl>
                                          <p:spTgt spid="7">
                                            <p:txEl>
                                              <p:pRg st="9" end="9"/>
                                            </p:txEl>
                                          </p:spTgt>
                                        </p:tgtEl>
                                        <p:attrNameLst>
                                          <p:attrName>style.visibility</p:attrName>
                                        </p:attrNameLst>
                                      </p:cBhvr>
                                      <p:to>
                                        <p:strVal val="visible"/>
                                      </p:to>
                                    </p:set>
                                    <p:animEffect transition="in" filter="fade">
                                      <p:cBhvr>
                                        <p:cTn id="34" dur="250"/>
                                        <p:tgtEl>
                                          <p:spTgt spid="7">
                                            <p:txEl>
                                              <p:pRg st="9" end="9"/>
                                            </p:txEl>
                                          </p:spTgt>
                                        </p:tgtEl>
                                      </p:cBhvr>
                                    </p:animEffect>
                                  </p:childTnLst>
                                </p:cTn>
                              </p:par>
                              <p:par>
                                <p:cTn id="35" presetID="10" presetClass="entr" presetSubtype="0" fill="hold" nodeType="withEffect">
                                  <p:stCondLst>
                                    <p:cond delay="5500"/>
                                  </p:stCondLst>
                                  <p:childTnLst>
                                    <p:set>
                                      <p:cBhvr>
                                        <p:cTn id="36" dur="1" fill="hold">
                                          <p:stCondLst>
                                            <p:cond delay="0"/>
                                          </p:stCondLst>
                                        </p:cTn>
                                        <p:tgtEl>
                                          <p:spTgt spid="7">
                                            <p:txEl>
                                              <p:pRg st="10" end="10"/>
                                            </p:txEl>
                                          </p:spTgt>
                                        </p:tgtEl>
                                        <p:attrNameLst>
                                          <p:attrName>style.visibility</p:attrName>
                                        </p:attrNameLst>
                                      </p:cBhvr>
                                      <p:to>
                                        <p:strVal val="visible"/>
                                      </p:to>
                                    </p:set>
                                    <p:animEffect transition="in" filter="fade">
                                      <p:cBhvr>
                                        <p:cTn id="37" dur="25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text 3">
            <a:extLst>
              <a:ext uri="{FF2B5EF4-FFF2-40B4-BE49-F238E27FC236}">
                <a16:creationId xmlns:a16="http://schemas.microsoft.com/office/drawing/2014/main" id="{3D157B8B-C471-4181-BA32-0655428E949D}"/>
              </a:ext>
            </a:extLst>
          </p:cNvPr>
          <p:cNvSpPr>
            <a:spLocks noGrp="1"/>
          </p:cNvSpPr>
          <p:nvPr>
            <p:ph type="body" sz="quarter" idx="10"/>
          </p:nvPr>
        </p:nvSpPr>
        <p:spPr/>
        <p:txBody>
          <a:bodyPr/>
          <a:lstStyle/>
          <a:p>
            <a:r>
              <a:rPr lang="cs-CZ" dirty="0"/>
              <a:t>…THANK YOU FOR YOUR TIME</a:t>
            </a:r>
          </a:p>
        </p:txBody>
      </p:sp>
    </p:spTree>
    <p:extLst>
      <p:ext uri="{BB962C8B-B14F-4D97-AF65-F5344CB8AC3E}">
        <p14:creationId xmlns:p14="http://schemas.microsoft.com/office/powerpoint/2010/main" val="539144575"/>
      </p:ext>
    </p:extLst>
  </p:cSld>
  <p:clrMapOvr>
    <a:masterClrMapping/>
  </p:clrMapOvr>
  <mc:AlternateContent xmlns:mc="http://schemas.openxmlformats.org/markup-compatibility/2006" xmlns:p14="http://schemas.microsoft.com/office/powerpoint/2010/main">
    <mc:Choice Requires="p14">
      <p:transition p14:dur="250" advTm="6943">
        <p:fade/>
      </p:transition>
    </mc:Choice>
    <mc:Fallback xmlns="">
      <p:transition advTm="6943">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1"/>
</p:tagLst>
</file>

<file path=ppt/tags/tag2.xml><?xml version="1.0" encoding="utf-8"?>
<p:tagLst xmlns:a="http://schemas.openxmlformats.org/drawingml/2006/main" xmlns:r="http://schemas.openxmlformats.org/officeDocument/2006/relationships" xmlns:p="http://schemas.openxmlformats.org/presentationml/2006/main">
  <p:tag name="TIMING" val="|0.9"/>
</p:tagLst>
</file>

<file path=ppt/tags/tag3.xml><?xml version="1.0" encoding="utf-8"?>
<p:tagLst xmlns:a="http://schemas.openxmlformats.org/drawingml/2006/main" xmlns:r="http://schemas.openxmlformats.org/officeDocument/2006/relationships" xmlns:p="http://schemas.openxmlformats.org/presentationml/2006/main">
  <p:tag name="TIMING" val="|7.6|5.8|5.3|1.7|4|3|2.9|2.9"/>
</p:tagLst>
</file>

<file path=ppt/tags/tag4.xml><?xml version="1.0" encoding="utf-8"?>
<p:tagLst xmlns:a="http://schemas.openxmlformats.org/drawingml/2006/main" xmlns:r="http://schemas.openxmlformats.org/officeDocument/2006/relationships" xmlns:p="http://schemas.openxmlformats.org/presentationml/2006/main">
  <p:tag name="TIMING" val="|2.2"/>
</p:tagLst>
</file>

<file path=ppt/tags/tag5.xml><?xml version="1.0" encoding="utf-8"?>
<p:tagLst xmlns:a="http://schemas.openxmlformats.org/drawingml/2006/main" xmlns:r="http://schemas.openxmlformats.org/officeDocument/2006/relationships" xmlns:p="http://schemas.openxmlformats.org/presentationml/2006/main">
  <p:tag name="TIMING" val="|7.7|2.5|3.2"/>
</p:tagLst>
</file>

<file path=ppt/tags/tag6.xml><?xml version="1.0" encoding="utf-8"?>
<p:tagLst xmlns:a="http://schemas.openxmlformats.org/drawingml/2006/main" xmlns:r="http://schemas.openxmlformats.org/officeDocument/2006/relationships" xmlns:p="http://schemas.openxmlformats.org/presentationml/2006/main">
  <p:tag name="TIMING" val="|1.2|2.8|5.4|2.1"/>
</p:tagLst>
</file>

<file path=ppt/tags/tag7.xml><?xml version="1.0" encoding="utf-8"?>
<p:tagLst xmlns:a="http://schemas.openxmlformats.org/drawingml/2006/main" xmlns:r="http://schemas.openxmlformats.org/officeDocument/2006/relationships" xmlns:p="http://schemas.openxmlformats.org/presentationml/2006/main">
  <p:tag name="TIMING" val="|2.3|5"/>
</p:tagLst>
</file>

<file path=ppt/tags/tag8.xml><?xml version="1.0" encoding="utf-8"?>
<p:tagLst xmlns:a="http://schemas.openxmlformats.org/drawingml/2006/main" xmlns:r="http://schemas.openxmlformats.org/officeDocument/2006/relationships" xmlns:p="http://schemas.openxmlformats.org/presentationml/2006/main">
  <p:tag name="TIMING" val="|15.1"/>
</p:tagLst>
</file>

<file path=ppt/tags/tag9.xml><?xml version="1.0" encoding="utf-8"?>
<p:tagLst xmlns:a="http://schemas.openxmlformats.org/drawingml/2006/main" xmlns:r="http://schemas.openxmlformats.org/officeDocument/2006/relationships" xmlns:p="http://schemas.openxmlformats.org/presentationml/2006/main">
  <p:tag name="TIMING" val="|3.3|4.2"/>
</p:tagLst>
</file>

<file path=ppt/tags/tag10.xml><?xml version="1.0" encoding="utf-8"?>
<p:tagLst xmlns:a="http://schemas.openxmlformats.org/drawingml/2006/main" xmlns:r="http://schemas.openxmlformats.org/officeDocument/2006/relationships" xmlns:p="http://schemas.openxmlformats.org/presentationml/2006/main">
  <p:tag name="TIMING" val="|4.9"/>
</p:tagLst>
</file>

<file path=ppt/tags/tag11.xml><?xml version="1.0" encoding="utf-8"?>
<p:tagLst xmlns:a="http://schemas.openxmlformats.org/drawingml/2006/main" xmlns:r="http://schemas.openxmlformats.org/officeDocument/2006/relationships" xmlns:p="http://schemas.openxmlformats.org/presentationml/2006/main">
  <p:tag name="TIMING" val="|1.5|0.6|1.6|1.6|2"/>
</p:tagLst>
</file>

<file path=ppt/tags/tag12.xml><?xml version="1.0" encoding="utf-8"?>
<p:tagLst xmlns:a="http://schemas.openxmlformats.org/drawingml/2006/main" xmlns:r="http://schemas.openxmlformats.org/officeDocument/2006/relationships" xmlns:p="http://schemas.openxmlformats.org/presentationml/2006/main">
  <p:tag name="TIMING" val="|5.6|7.2|3.1|2.9|3.8|3.5"/>
</p:tagLst>
</file>

<file path=ppt/theme/theme1.xml><?xml version="1.0" encoding="utf-8"?>
<a:theme xmlns:a="http://schemas.openxmlformats.org/drawingml/2006/main" name="Motiv Office">
  <a:themeElements>
    <a:clrScheme name="DataApex-09-2019">
      <a:dk1>
        <a:srgbClr val="777777"/>
      </a:dk1>
      <a:lt1>
        <a:srgbClr val="FFFFFF"/>
      </a:lt1>
      <a:dk2>
        <a:srgbClr val="6181A0"/>
      </a:dk2>
      <a:lt2>
        <a:srgbClr val="FFFFFF"/>
      </a:lt2>
      <a:accent1>
        <a:srgbClr val="98B3CE"/>
      </a:accent1>
      <a:accent2>
        <a:srgbClr val="CE4F4F"/>
      </a:accent2>
      <a:accent3>
        <a:srgbClr val="C98225"/>
      </a:accent3>
      <a:accent4>
        <a:srgbClr val="4FCE70"/>
      </a:accent4>
      <a:accent5>
        <a:srgbClr val="FFFFFF"/>
      </a:accent5>
      <a:accent6>
        <a:srgbClr val="FFFFFF"/>
      </a:accent6>
      <a:hlink>
        <a:srgbClr val="6181A0"/>
      </a:hlink>
      <a:folHlink>
        <a:srgbClr val="6181A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B39462DD-0CE1-4BEF-86F4-E941035AE426}" vid="{D0160ABC-819C-458F-AC15-AD69BEA66DC5}"/>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PRODUCT-09-2019</Template>
  <TotalTime>14964</TotalTime>
  <Words>1135</Words>
  <Application>Microsoft Office PowerPoint</Application>
  <PresentationFormat>Širokoúhlá obrazovka</PresentationFormat>
  <Paragraphs>133</Paragraphs>
  <Slides>14</Slides>
  <Notes>14</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14</vt:i4>
      </vt:variant>
    </vt:vector>
  </HeadingPairs>
  <TitlesOfParts>
    <vt:vector size="19" baseType="lpstr">
      <vt:lpstr>Arial</vt:lpstr>
      <vt:lpstr>ArialMT</vt:lpstr>
      <vt:lpstr>Calibri</vt:lpstr>
      <vt:lpstr>Segoe UI</vt:lpstr>
      <vt:lpstr>Motiv Office</vt:lpstr>
      <vt:lpstr>Clarity 8.8</vt:lpstr>
      <vt:lpstr>What is new in Clarity 8.8?</vt:lpstr>
      <vt:lpstr>What is new in Clarity 8.8?</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New control modules</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Clarity 8.7</dc:title>
  <dc:creator>Sůvová Marie</dc:creator>
  <cp:lastModifiedBy>Diblíková Lenka</cp:lastModifiedBy>
  <cp:revision>354</cp:revision>
  <cp:lastPrinted>2022-04-04T10:59:28Z</cp:lastPrinted>
  <dcterms:created xsi:type="dcterms:W3CDTF">2020-03-30T06:33:13Z</dcterms:created>
  <dcterms:modified xsi:type="dcterms:W3CDTF">2022-12-08T14:22:10Z</dcterms:modified>
</cp:coreProperties>
</file>