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73" r:id="rId4"/>
    <p:sldId id="276" r:id="rId5"/>
    <p:sldId id="274" r:id="rId6"/>
    <p:sldId id="275" r:id="rId7"/>
    <p:sldId id="270" r:id="rId8"/>
    <p:sldId id="260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rubý Jan" initials="HJ" lastIdx="7" clrIdx="0">
    <p:extLst>
      <p:ext uri="{19B8F6BF-5375-455C-9EA6-DF929625EA0E}">
        <p15:presenceInfo xmlns:p15="http://schemas.microsoft.com/office/powerpoint/2012/main" userId="S-1-5-21-3239829077-2450116629-1883995281-1191" providerId="AD"/>
      </p:ext>
    </p:extLst>
  </p:cmAuthor>
  <p:cmAuthor id="2" name="Diblíková Lenka" initials="DL" lastIdx="8" clrIdx="1">
    <p:extLst>
      <p:ext uri="{19B8F6BF-5375-455C-9EA6-DF929625EA0E}">
        <p15:presenceInfo xmlns:p15="http://schemas.microsoft.com/office/powerpoint/2012/main" userId="S::Diblikova@dataapex.com::509fff46-ee37-4371-b974-128afdf4c98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4545"/>
    <a:srgbClr val="FFFCC5"/>
    <a:srgbClr val="CF07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30" autoAdjust="0"/>
    <p:restoredTop sz="70495" autoAdjust="0"/>
  </p:normalViewPr>
  <p:slideViewPr>
    <p:cSldViewPr snapToGrid="0">
      <p:cViewPr varScale="1">
        <p:scale>
          <a:sx n="54" d="100"/>
          <a:sy n="54" d="100"/>
        </p:scale>
        <p:origin x="115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02.07.2021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7270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6190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sz="1800" b="0" i="0" u="none" strike="noStrike" baseline="0" dirty="0">
              <a:solidFill>
                <a:srgbClr val="3E3E3E"/>
              </a:solidFill>
              <a:latin typeface="ArialM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377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cs-CZ" dirty="0"/>
          </a:p>
          <a:p>
            <a:pPr algn="l"/>
            <a:endParaRPr lang="cs-CZ" sz="1200" b="0" i="0" u="none" strike="noStrike" baseline="0" dirty="0">
              <a:solidFill>
                <a:srgbClr val="3E3E3E"/>
              </a:solidFill>
              <a:latin typeface="ArialMT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699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endParaRPr lang="cs-CZ" i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9027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5591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902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-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079175"/>
            <a:ext cx="10515600" cy="992579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 sz="6500" b="1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497917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21" name="Zástupný text 20">
            <a:extLst>
              <a:ext uri="{FF2B5EF4-FFF2-40B4-BE49-F238E27FC236}">
                <a16:creationId xmlns:a16="http://schemas.microsoft.com/office/drawing/2014/main" id="{D236D0D6-4278-4C51-846A-FC4A7CF5438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8200" y="5846700"/>
            <a:ext cx="10501313" cy="30003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1500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P01/70A 11/9/2019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- 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2931228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  <a:p>
            <a:pPr lvl="1"/>
            <a:r>
              <a:rPr lang="cs-CZ" dirty="0"/>
              <a:t>Druhá úroveň,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 dirty="0"/>
              <a:t>Druhá úroveň</a:t>
            </a:r>
          </a:p>
          <a:p>
            <a:pPr lvl="0"/>
            <a:r>
              <a:rPr lang="cs-CZ" dirty="0"/>
              <a:t>Druhý bod</a:t>
            </a:r>
          </a:p>
          <a:p>
            <a:pPr lvl="0"/>
            <a:r>
              <a:rPr lang="cs-CZ" dirty="0"/>
              <a:t>Třetí bod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:a16="http://schemas.microsoft.com/office/drawing/2014/main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PXXX/XXA 02/2020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ODUCT - 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2931228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  <a:p>
            <a:pPr lvl="1"/>
            <a:r>
              <a:rPr lang="cs-CZ" dirty="0"/>
              <a:t>Druhá úroveň,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 dirty="0"/>
              <a:t>Druhá úroveň</a:t>
            </a:r>
          </a:p>
          <a:p>
            <a:pPr lvl="0"/>
            <a:r>
              <a:rPr lang="cs-CZ" dirty="0"/>
              <a:t>Druhý bod</a:t>
            </a:r>
          </a:p>
          <a:p>
            <a:pPr lvl="0"/>
            <a:r>
              <a:rPr lang="cs-CZ" dirty="0"/>
              <a:t>Třetí bod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:a16="http://schemas.microsoft.com/office/drawing/2014/main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1F161E3-8510-42C2-A819-26E26EDD466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9388" y="5944156"/>
            <a:ext cx="9921875" cy="369332"/>
          </a:xfrm>
          <a:prstGeom prst="rect">
            <a:avLst/>
          </a:prstGeom>
        </p:spPr>
        <p:txBody>
          <a:bodyPr anchor="b">
            <a:spAutoFit/>
          </a:bodyPr>
          <a:lstStyle>
            <a:lvl1pPr marL="342900" indent="-342900">
              <a:buSzPct val="140000"/>
              <a:buFontTx/>
              <a:buBlip>
                <a:blip r:embed="rId4"/>
              </a:buBlip>
              <a:defRPr sz="2000"/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91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ODUCT - 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597256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:a16="http://schemas.microsoft.com/office/drawing/2014/main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Zástupný symbol obrázku 5">
            <a:extLst>
              <a:ext uri="{FF2B5EF4-FFF2-40B4-BE49-F238E27FC236}">
                <a16:creationId xmlns:a16="http://schemas.microsoft.com/office/drawing/2014/main" id="{3EA7A73C-C277-4D48-A18D-37ECEBF1A4E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964987" y="2917825"/>
            <a:ext cx="9406276" cy="355364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25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RODUCT - 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Zástupný symbol obrázku 5">
            <a:extLst>
              <a:ext uri="{FF2B5EF4-FFF2-40B4-BE49-F238E27FC236}">
                <a16:creationId xmlns:a16="http://schemas.microsoft.com/office/drawing/2014/main" id="{3EA7A73C-C277-4D48-A18D-37ECEBF1A4E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63038" y="950423"/>
            <a:ext cx="7247107" cy="552104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12" name="Zástupný text 3">
            <a:extLst>
              <a:ext uri="{FF2B5EF4-FFF2-40B4-BE49-F238E27FC236}">
                <a16:creationId xmlns:a16="http://schemas.microsoft.com/office/drawing/2014/main" id="{08399E18-96D5-4FB6-9E09-E9B7250952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74868" y="950423"/>
            <a:ext cx="2995748" cy="1051570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270000" indent="-270000">
              <a:buSzPct val="110000"/>
              <a:buFontTx/>
              <a:buBlip>
                <a:blip r:embed="rId3"/>
              </a:buBlip>
              <a:defRPr sz="2000"/>
            </a:lvl1pPr>
          </a:lstStyle>
          <a:p>
            <a:pPr lvl="0"/>
            <a:r>
              <a:rPr lang="cs-CZ" dirty="0"/>
              <a:t>Místo pro vložení textu</a:t>
            </a:r>
          </a:p>
          <a:p>
            <a:pPr lvl="0"/>
            <a:r>
              <a:rPr lang="cs-CZ" dirty="0"/>
              <a:t>Druhý bod delší text přes více řádků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3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70282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…LUNCH BREAK…</a:t>
            </a:r>
          </a:p>
        </p:txBody>
      </p:sp>
    </p:spTree>
    <p:extLst>
      <p:ext uri="{BB962C8B-B14F-4D97-AF65-F5344CB8AC3E}">
        <p14:creationId xmlns:p14="http://schemas.microsoft.com/office/powerpoint/2010/main" val="161394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fina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70282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…THANK YOU FOR YOUR ATTENTION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B0BF6D6-9484-4DDD-B179-61ACAB889E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525" y="5117910"/>
            <a:ext cx="742950" cy="660780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23F790B1-9B64-4A9D-9445-1AAAD3303100}"/>
              </a:ext>
            </a:extLst>
          </p:cNvPr>
          <p:cNvSpPr txBox="1"/>
          <p:nvPr userDrawn="1"/>
        </p:nvSpPr>
        <p:spPr>
          <a:xfrm>
            <a:off x="3821723" y="5875894"/>
            <a:ext cx="4548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dirty="0">
                <a:solidFill>
                  <a:schemeClr val="tx2"/>
                </a:solidFill>
              </a:rPr>
              <a:t>SUPPORT@DATAAPEX.COM</a:t>
            </a:r>
          </a:p>
          <a:p>
            <a:pPr lvl="0" algn="ctr"/>
            <a:r>
              <a:rPr lang="cs-CZ" dirty="0">
                <a:solidFill>
                  <a:schemeClr val="tx2"/>
                </a:solidFill>
              </a:rPr>
              <a:t>WWW.DATAAPEX.COM</a:t>
            </a:r>
          </a:p>
        </p:txBody>
      </p:sp>
    </p:spTree>
    <p:extLst>
      <p:ext uri="{BB962C8B-B14F-4D97-AF65-F5344CB8AC3E}">
        <p14:creationId xmlns:p14="http://schemas.microsoft.com/office/powerpoint/2010/main" val="242346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874000" y="6534000"/>
            <a:ext cx="2497784" cy="2585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856800" y="6537600"/>
            <a:ext cx="2498400" cy="27699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PXXX/XXA 02/2020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3" r:id="rId3"/>
    <p:sldLayoutId id="2147483664" r:id="rId4"/>
    <p:sldLayoutId id="2147483665" r:id="rId5"/>
    <p:sldLayoutId id="2147483661" r:id="rId6"/>
    <p:sldLayoutId id="2147483662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r>
              <a:rPr lang="cs-CZ" dirty="0"/>
              <a:t> 8.</a:t>
            </a:r>
            <a:r>
              <a:rPr lang="en-US" dirty="0"/>
              <a:t>6</a:t>
            </a: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4979175"/>
            <a:ext cx="10515600" cy="674031"/>
          </a:xfrm>
        </p:spPr>
        <p:txBody>
          <a:bodyPr/>
          <a:lstStyle/>
          <a:p>
            <a:r>
              <a:rPr lang="cs-CZ" dirty="0"/>
              <a:t>WHAT‘S NEW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4C4D433-DFB4-4A32-A39A-EBCF114E6F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5846700"/>
            <a:ext cx="10501313" cy="300082"/>
          </a:xfrm>
        </p:spPr>
        <p:txBody>
          <a:bodyPr/>
          <a:lstStyle/>
          <a:p>
            <a:r>
              <a:rPr lang="cs-CZ" dirty="0"/>
              <a:t>P05</a:t>
            </a:r>
            <a:r>
              <a:rPr lang="en-US" dirty="0"/>
              <a:t>7</a:t>
            </a:r>
            <a:r>
              <a:rPr lang="cs-CZ" dirty="0"/>
              <a:t>/80A 0</a:t>
            </a:r>
            <a:r>
              <a:rPr lang="en-US" dirty="0"/>
              <a:t>6</a:t>
            </a:r>
            <a:r>
              <a:rPr lang="cs-CZ" dirty="0"/>
              <a:t>/2021</a:t>
            </a:r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48782" y="1936746"/>
            <a:ext cx="9623771" cy="4218760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cs-CZ" b="1" dirty="0"/>
              <a:t>User </a:t>
            </a:r>
            <a:r>
              <a:rPr lang="cs-CZ" b="1" dirty="0" err="1"/>
              <a:t>Accounts</a:t>
            </a:r>
            <a:r>
              <a:rPr lang="cs-CZ" b="1" dirty="0"/>
              <a:t> </a:t>
            </a:r>
            <a:r>
              <a:rPr lang="cs-CZ" dirty="0"/>
              <a:t>– a n</a:t>
            </a:r>
            <a:r>
              <a:rPr lang="en-US" dirty="0" err="1"/>
              <a:t>ew</a:t>
            </a:r>
            <a:r>
              <a:rPr lang="en-US" dirty="0"/>
              <a:t> user right to take control over locked Instrument</a:t>
            </a:r>
          </a:p>
          <a:p>
            <a:pPr>
              <a:spcAft>
                <a:spcPts val="1200"/>
              </a:spcAft>
            </a:pPr>
            <a:r>
              <a:rPr lang="en-US" b="1" dirty="0"/>
              <a:t>S</a:t>
            </a:r>
            <a:r>
              <a:rPr lang="cs-CZ" b="1" dirty="0" err="1"/>
              <a:t>hutdown</a:t>
            </a:r>
            <a:r>
              <a:rPr lang="cs-CZ" b="1" dirty="0"/>
              <a:t> </a:t>
            </a:r>
            <a:r>
              <a:rPr lang="cs-CZ" b="1" dirty="0" err="1"/>
              <a:t>options</a:t>
            </a:r>
            <a:r>
              <a:rPr lang="cs-CZ" dirty="0"/>
              <a:t> </a:t>
            </a:r>
            <a:r>
              <a:rPr lang="en-US" dirty="0"/>
              <a:t>– </a:t>
            </a:r>
            <a:r>
              <a:rPr lang="cs-CZ" dirty="0"/>
              <a:t>a </a:t>
            </a:r>
            <a:r>
              <a:rPr lang="en-US" dirty="0"/>
              <a:t>new </a:t>
            </a:r>
            <a:r>
              <a:rPr lang="cs-CZ" dirty="0" err="1"/>
              <a:t>section</a:t>
            </a:r>
            <a:r>
              <a:rPr lang="cs-CZ" dirty="0"/>
              <a:t> t</a:t>
            </a:r>
            <a:r>
              <a:rPr lang="en-US" dirty="0"/>
              <a:t>o set routines being run after the sequence</a:t>
            </a:r>
            <a:r>
              <a:rPr lang="cs-CZ" dirty="0"/>
              <a:t> </a:t>
            </a:r>
            <a:r>
              <a:rPr lang="cs-CZ" dirty="0" err="1"/>
              <a:t>finishes</a:t>
            </a:r>
            <a:endParaRPr lang="cs-CZ" dirty="0"/>
          </a:p>
          <a:p>
            <a:pPr>
              <a:spcAft>
                <a:spcPts val="1200"/>
              </a:spcAft>
            </a:pPr>
            <a:r>
              <a:rPr lang="en-US" b="1" dirty="0"/>
              <a:t>Report Setup </a:t>
            </a:r>
            <a:r>
              <a:rPr lang="en-US" dirty="0"/>
              <a:t>– Sample Parameters option </a:t>
            </a:r>
            <a:r>
              <a:rPr lang="cs-CZ" dirty="0"/>
              <a:t>are </a:t>
            </a:r>
            <a:r>
              <a:rPr lang="en-US" dirty="0"/>
              <a:t>more granular</a:t>
            </a:r>
          </a:p>
          <a:p>
            <a:pPr>
              <a:spcAft>
                <a:spcPts val="1200"/>
              </a:spcAft>
            </a:pPr>
            <a:r>
              <a:rPr lang="en-US" b="1" dirty="0"/>
              <a:t>Report Setup </a:t>
            </a:r>
            <a:r>
              <a:rPr lang="en-US" dirty="0"/>
              <a:t>– </a:t>
            </a:r>
            <a:r>
              <a:rPr lang="cs-CZ" dirty="0"/>
              <a:t>a </a:t>
            </a:r>
            <a:r>
              <a:rPr lang="en-US" dirty="0"/>
              <a:t>possibility to report vial and injection number</a:t>
            </a:r>
          </a:p>
          <a:p>
            <a:pPr>
              <a:spcAft>
                <a:spcPts val="1200"/>
              </a:spcAft>
            </a:pPr>
            <a:r>
              <a:rPr lang="en-US" b="1" dirty="0"/>
              <a:t>Miscellaneous</a:t>
            </a:r>
            <a:r>
              <a:rPr lang="en-US" dirty="0"/>
              <a:t> –</a:t>
            </a:r>
            <a:r>
              <a:rPr lang="cs-CZ" dirty="0"/>
              <a:t> a</a:t>
            </a:r>
            <a:r>
              <a:rPr lang="en-US" dirty="0"/>
              <a:t> new system for programmer logging</a:t>
            </a:r>
            <a:endParaRPr lang="cs-CZ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 is new in </a:t>
            </a:r>
            <a:r>
              <a:rPr lang="cs-CZ" dirty="0" err="1"/>
              <a:t>Clarity</a:t>
            </a:r>
            <a:r>
              <a:rPr lang="cs-CZ" dirty="0"/>
              <a:t> 8.</a:t>
            </a:r>
            <a:r>
              <a:rPr lang="en-US" dirty="0"/>
              <a:t>6</a:t>
            </a:r>
            <a:r>
              <a:rPr lang="cs-CZ" dirty="0"/>
              <a:t>?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/>
              <a:t>WHAT‘S NEW → OVERVIEW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13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A1ADC009-9AAC-4935-B54B-824A0146D2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11" y="857325"/>
            <a:ext cx="7629350" cy="5419657"/>
          </a:xfrm>
          <a:prstGeom prst="rect">
            <a:avLst/>
          </a:prstGeom>
        </p:spPr>
      </p:pic>
      <p:sp>
        <p:nvSpPr>
          <p:cNvPr id="2" name="Zástupný text 1">
            <a:extLst>
              <a:ext uri="{FF2B5EF4-FFF2-40B4-BE49-F238E27FC236}">
                <a16:creationId xmlns:a16="http://schemas.microsoft.com/office/drawing/2014/main" id="{E7F1CB95-20E5-4744-A5A8-FC0C52C386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TAKE CONTROL OVER LOCKED INSTRUMENT</a:t>
            </a:r>
            <a:endParaRPr lang="en-US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DD9222A-3A00-4E08-85AF-9F0F26286E8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D7B0C83F-95C8-4DDA-89E5-7F9DA294A5B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56B72B4B-1F2E-4627-896B-9D17492F75E0}"/>
              </a:ext>
            </a:extLst>
          </p:cNvPr>
          <p:cNvSpPr txBox="1">
            <a:spLocks/>
          </p:cNvSpPr>
          <p:nvPr/>
        </p:nvSpPr>
        <p:spPr>
          <a:xfrm>
            <a:off x="8365495" y="857325"/>
            <a:ext cx="3636470" cy="5421997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270000" indent="-270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10000"/>
              <a:buFontTx/>
              <a:buBlip>
                <a:blip r:embed="rId4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/>
              <a:t>A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right</a:t>
            </a:r>
            <a:r>
              <a:rPr lang="cs-CZ" dirty="0"/>
              <a:t> in User </a:t>
            </a:r>
            <a:r>
              <a:rPr lang="cs-CZ" err="1"/>
              <a:t>Accounts</a:t>
            </a:r>
            <a:r>
              <a:rPr lang="cs-CZ"/>
              <a:t> dialog</a:t>
            </a:r>
            <a:r>
              <a:rPr lang="en-US"/>
              <a:t>:</a:t>
            </a:r>
            <a:endParaRPr lang="cs-CZ" dirty="0"/>
          </a:p>
          <a:p>
            <a:r>
              <a:rPr lang="cs-CZ" dirty="0" err="1"/>
              <a:t>Allows</a:t>
            </a:r>
            <a:r>
              <a:rPr lang="cs-CZ" b="1" dirty="0"/>
              <a:t> </a:t>
            </a:r>
            <a:r>
              <a:rPr lang="en-US" dirty="0"/>
              <a:t>to unlock</a:t>
            </a:r>
            <a:r>
              <a:rPr lang="en-US" b="1" dirty="0"/>
              <a:t> </a:t>
            </a:r>
            <a:r>
              <a:rPr lang="en-US" dirty="0"/>
              <a:t>Clarity Instruments</a:t>
            </a:r>
            <a:r>
              <a:rPr lang="cs-CZ" dirty="0"/>
              <a:t> </a:t>
            </a:r>
            <a:r>
              <a:rPr lang="en-US" dirty="0"/>
              <a:t>locked by different user</a:t>
            </a:r>
            <a:endParaRPr lang="cs-CZ" dirty="0"/>
          </a:p>
          <a:p>
            <a:r>
              <a:rPr lang="cs-CZ" dirty="0"/>
              <a:t>C</a:t>
            </a:r>
            <a:r>
              <a:rPr lang="en-US" dirty="0"/>
              <a:t>hanging shifts without </a:t>
            </a:r>
            <a:r>
              <a:rPr lang="cs-CZ" dirty="0" err="1"/>
              <a:t>interrupting</a:t>
            </a:r>
            <a:r>
              <a:rPr lang="cs-CZ" dirty="0"/>
              <a:t> </a:t>
            </a:r>
            <a:r>
              <a:rPr lang="cs-CZ" err="1"/>
              <a:t>running</a:t>
            </a:r>
            <a:r>
              <a:rPr lang="cs-CZ"/>
              <a:t> sequence</a:t>
            </a:r>
            <a:endParaRPr lang="cs-CZ" sz="1000" dirty="0"/>
          </a:p>
          <a:p>
            <a:r>
              <a:rPr lang="cs-CZ" dirty="0" err="1"/>
              <a:t>Unsaved</a:t>
            </a:r>
            <a:r>
              <a:rPr lang="cs-CZ" dirty="0"/>
              <a:t> </a:t>
            </a:r>
            <a:r>
              <a:rPr lang="cs-CZ" dirty="0" err="1"/>
              <a:t>changes</a:t>
            </a:r>
            <a:r>
              <a:rPr lang="cs-CZ" dirty="0"/>
              <a:t> are </a:t>
            </a:r>
            <a:r>
              <a:rPr lang="cs-CZ" dirty="0" err="1"/>
              <a:t>discarded</a:t>
            </a:r>
            <a:endParaRPr lang="cs-CZ" dirty="0"/>
          </a:p>
          <a:p>
            <a:r>
              <a:rPr lang="cs-CZ" dirty="0" err="1"/>
              <a:t>Changes</a:t>
            </a:r>
            <a:r>
              <a:rPr lang="cs-CZ" dirty="0"/>
              <a:t> on </a:t>
            </a:r>
            <a:r>
              <a:rPr lang="cs-CZ" dirty="0" err="1"/>
              <a:t>locked</a:t>
            </a:r>
            <a:r>
              <a:rPr lang="cs-CZ" dirty="0"/>
              <a:t> Instrument are </a:t>
            </a:r>
            <a:r>
              <a:rPr lang="cs-CZ" dirty="0" err="1"/>
              <a:t>logged</a:t>
            </a:r>
            <a:r>
              <a:rPr lang="cs-CZ" dirty="0"/>
              <a:t> </a:t>
            </a:r>
            <a:r>
              <a:rPr lang="cs-CZ" dirty="0" err="1"/>
              <a:t>under</a:t>
            </a:r>
            <a:r>
              <a:rPr lang="cs-CZ" dirty="0"/>
              <a:t> </a:t>
            </a:r>
            <a:r>
              <a:rPr lang="cs-CZ" dirty="0" err="1"/>
              <a:t>original</a:t>
            </a:r>
            <a:r>
              <a:rPr lang="cs-CZ" dirty="0"/>
              <a:t> user</a:t>
            </a:r>
          </a:p>
          <a:p>
            <a:r>
              <a:rPr lang="cs-CZ" dirty="0" err="1"/>
              <a:t>Changes</a:t>
            </a:r>
            <a:r>
              <a:rPr lang="cs-CZ" dirty="0"/>
              <a:t> on </a:t>
            </a:r>
            <a:r>
              <a:rPr lang="cs-CZ" dirty="0" err="1"/>
              <a:t>unlocked</a:t>
            </a:r>
            <a:r>
              <a:rPr lang="cs-CZ" dirty="0"/>
              <a:t> Instrument are </a:t>
            </a:r>
            <a:r>
              <a:rPr lang="cs-CZ" dirty="0" err="1"/>
              <a:t>logged</a:t>
            </a:r>
            <a:r>
              <a:rPr lang="cs-CZ" dirty="0"/>
              <a:t> </a:t>
            </a:r>
            <a:r>
              <a:rPr lang="cs-CZ" dirty="0" err="1"/>
              <a:t>under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user</a:t>
            </a:r>
          </a:p>
          <a:p>
            <a:r>
              <a:rPr lang="cs-CZ" dirty="0" err="1"/>
              <a:t>Shared</a:t>
            </a:r>
            <a:r>
              <a:rPr lang="cs-CZ" dirty="0"/>
              <a:t> desktop </a:t>
            </a:r>
            <a:r>
              <a:rPr lang="cs-CZ" dirty="0" err="1"/>
              <a:t>recommended</a:t>
            </a:r>
            <a:endParaRPr lang="cs-CZ" dirty="0"/>
          </a:p>
          <a:p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636126EA-3D68-44BE-AB6A-101E1D727438}"/>
              </a:ext>
            </a:extLst>
          </p:cNvPr>
          <p:cNvSpPr/>
          <p:nvPr/>
        </p:nvSpPr>
        <p:spPr>
          <a:xfrm>
            <a:off x="295451" y="5618255"/>
            <a:ext cx="2295350" cy="309637"/>
          </a:xfrm>
          <a:prstGeom prst="rect">
            <a:avLst/>
          </a:prstGeom>
          <a:solidFill>
            <a:srgbClr val="FFFCC5">
              <a:alpha val="57000"/>
            </a:srgbClr>
          </a:solidFill>
          <a:ln w="19050"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: dolů 18">
            <a:extLst>
              <a:ext uri="{FF2B5EF4-FFF2-40B4-BE49-F238E27FC236}">
                <a16:creationId xmlns:a16="http://schemas.microsoft.com/office/drawing/2014/main" id="{F1C4AD57-5269-4B5E-98BB-5B02C2154AF0}"/>
              </a:ext>
            </a:extLst>
          </p:cNvPr>
          <p:cNvSpPr/>
          <p:nvPr/>
        </p:nvSpPr>
        <p:spPr>
          <a:xfrm rot="2711699">
            <a:off x="2604783" y="4945587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125827A-B363-458C-A9C0-D33047A8798B}"/>
              </a:ext>
            </a:extLst>
          </p:cNvPr>
          <p:cNvSpPr/>
          <p:nvPr/>
        </p:nvSpPr>
        <p:spPr>
          <a:xfrm>
            <a:off x="772564" y="3139440"/>
            <a:ext cx="2076144" cy="309636"/>
          </a:xfrm>
          <a:prstGeom prst="rect">
            <a:avLst/>
          </a:prstGeom>
          <a:solidFill>
            <a:srgbClr val="FFFCC5">
              <a:alpha val="57000"/>
            </a:srgbClr>
          </a:solidFill>
          <a:ln w="19050"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: dolů 14">
            <a:extLst>
              <a:ext uri="{FF2B5EF4-FFF2-40B4-BE49-F238E27FC236}">
                <a16:creationId xmlns:a16="http://schemas.microsoft.com/office/drawing/2014/main" id="{6BF9F629-9289-499B-8B95-2D09A026ED44}"/>
              </a:ext>
            </a:extLst>
          </p:cNvPr>
          <p:cNvSpPr/>
          <p:nvPr/>
        </p:nvSpPr>
        <p:spPr>
          <a:xfrm rot="2711699">
            <a:off x="2870851" y="2509075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0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9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106003DE-530F-472E-8218-3B8D439C5A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SHUTDOWN METHOD</a:t>
            </a:r>
            <a:endParaRPr lang="en-US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C52CBD4-C4B3-4498-8276-C03AE9FAF31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FB83ECBF-AEC2-468C-AEF2-5B606D681C19}"/>
              </a:ext>
            </a:extLst>
          </p:cNvPr>
          <p:cNvSpPr txBox="1">
            <a:spLocks/>
          </p:cNvSpPr>
          <p:nvPr/>
        </p:nvSpPr>
        <p:spPr>
          <a:xfrm>
            <a:off x="263470" y="1069897"/>
            <a:ext cx="6695269" cy="3316292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270000" indent="-270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10000"/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A </a:t>
            </a:r>
            <a:r>
              <a:rPr lang="cs-CZ" dirty="0" err="1"/>
              <a:t>new</a:t>
            </a:r>
            <a:r>
              <a:rPr lang="cs-CZ" dirty="0"/>
              <a:t> s</a:t>
            </a:r>
            <a:r>
              <a:rPr lang="en-US" dirty="0" err="1"/>
              <a:t>ection</a:t>
            </a:r>
            <a:r>
              <a:rPr lang="en-US" dirty="0"/>
              <a:t> </a:t>
            </a:r>
            <a:r>
              <a:rPr lang="cs-CZ" dirty="0"/>
              <a:t>to </a:t>
            </a:r>
            <a:r>
              <a:rPr lang="en-US" dirty="0"/>
              <a:t>define </a:t>
            </a:r>
            <a:r>
              <a:rPr lang="cs-CZ" dirty="0" err="1"/>
              <a:t>actions</a:t>
            </a:r>
            <a:r>
              <a:rPr lang="cs-CZ" dirty="0"/>
              <a:t> </a:t>
            </a:r>
            <a:r>
              <a:rPr lang="en-US" dirty="0"/>
              <a:t>after </a:t>
            </a:r>
            <a:r>
              <a:rPr lang="cs-CZ" dirty="0" err="1"/>
              <a:t>sequence</a:t>
            </a:r>
            <a:r>
              <a:rPr lang="cs-CZ" dirty="0"/>
              <a:t> </a:t>
            </a:r>
            <a:r>
              <a:rPr lang="cs-CZ" dirty="0" err="1"/>
              <a:t>finish</a:t>
            </a:r>
            <a:r>
              <a:rPr lang="cs-CZ" dirty="0"/>
              <a:t>:</a:t>
            </a:r>
          </a:p>
          <a:p>
            <a:pPr lvl="1">
              <a:lnSpc>
                <a:spcPct val="150000"/>
              </a:lnSpc>
            </a:pPr>
            <a:r>
              <a:rPr lang="cs-CZ" sz="2000" dirty="0" err="1"/>
              <a:t>Send</a:t>
            </a:r>
            <a:r>
              <a:rPr lang="cs-CZ" sz="2000" dirty="0"/>
              <a:t> </a:t>
            </a:r>
            <a:r>
              <a:rPr lang="cs-CZ" sz="2000" dirty="0" err="1"/>
              <a:t>shutdown</a:t>
            </a:r>
            <a:r>
              <a:rPr lang="en-US" sz="2000" dirty="0"/>
              <a:t> method </a:t>
            </a:r>
            <a:endParaRPr lang="cs-CZ" sz="2000" dirty="0"/>
          </a:p>
          <a:p>
            <a:pPr lvl="1">
              <a:lnSpc>
                <a:spcPct val="150000"/>
              </a:lnSpc>
            </a:pPr>
            <a:r>
              <a:rPr lang="cs-CZ" sz="2000" dirty="0"/>
              <a:t>Run </a:t>
            </a:r>
            <a:r>
              <a:rPr lang="cs-CZ" sz="2000" dirty="0" err="1"/>
              <a:t>shutdown</a:t>
            </a:r>
            <a:r>
              <a:rPr lang="cs-CZ" sz="2000" dirty="0"/>
              <a:t> </a:t>
            </a:r>
            <a:r>
              <a:rPr lang="cs-CZ" sz="2000" dirty="0" err="1"/>
              <a:t>method</a:t>
            </a:r>
            <a:endParaRPr lang="en-US" sz="2000" dirty="0"/>
          </a:p>
          <a:p>
            <a:pPr lvl="1">
              <a:lnSpc>
                <a:spcPct val="150000"/>
              </a:lnSpc>
            </a:pPr>
            <a:r>
              <a:rPr lang="cs-CZ" sz="2000" dirty="0" err="1"/>
              <a:t>Send</a:t>
            </a:r>
            <a:r>
              <a:rPr lang="cs-CZ" sz="2000" dirty="0"/>
              <a:t> </a:t>
            </a:r>
            <a:r>
              <a:rPr lang="cs-CZ" sz="2000" dirty="0" err="1"/>
              <a:t>shutdown</a:t>
            </a:r>
            <a:r>
              <a:rPr lang="cs-CZ" sz="2000" dirty="0"/>
              <a:t> event to </a:t>
            </a:r>
            <a:r>
              <a:rPr lang="en-US" sz="2000" dirty="0"/>
              <a:t>all control modules  </a:t>
            </a:r>
            <a:endParaRPr lang="cs-CZ" sz="2000" dirty="0"/>
          </a:p>
          <a:p>
            <a:endParaRPr lang="cs-CZ" dirty="0"/>
          </a:p>
          <a:p>
            <a:pPr>
              <a:spcAft>
                <a:spcPts val="1200"/>
              </a:spcAft>
            </a:pPr>
            <a:r>
              <a:rPr lang="cs-CZ" dirty="0" err="1"/>
              <a:t>Cannot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modified</a:t>
            </a:r>
            <a:r>
              <a:rPr lang="cs-CZ" dirty="0"/>
              <a:t> </a:t>
            </a:r>
            <a:r>
              <a:rPr lang="cs-CZ" dirty="0" err="1"/>
              <a:t>during</a:t>
            </a:r>
            <a:r>
              <a:rPr lang="cs-CZ" dirty="0"/>
              <a:t> run</a:t>
            </a:r>
          </a:p>
          <a:p>
            <a:pPr>
              <a:spcAft>
                <a:spcPts val="1200"/>
              </a:spcAft>
            </a:pPr>
            <a:r>
              <a:rPr lang="cs-CZ" dirty="0"/>
              <a:t> Use Abort </a:t>
            </a:r>
            <a:r>
              <a:rPr lang="cs-CZ" dirty="0" err="1"/>
              <a:t>command</a:t>
            </a:r>
            <a:r>
              <a:rPr lang="cs-CZ" dirty="0"/>
              <a:t> to </a:t>
            </a:r>
            <a:r>
              <a:rPr lang="cs-CZ" dirty="0" err="1"/>
              <a:t>avoid</a:t>
            </a:r>
            <a:r>
              <a:rPr lang="cs-CZ" dirty="0"/>
              <a:t> </a:t>
            </a:r>
            <a:r>
              <a:rPr lang="cs-CZ" dirty="0" err="1"/>
              <a:t>shutdown</a:t>
            </a:r>
            <a:r>
              <a:rPr lang="cs-CZ" dirty="0"/>
              <a:t> </a:t>
            </a:r>
            <a:r>
              <a:rPr lang="cs-CZ" dirty="0" err="1"/>
              <a:t>routine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8ED43C1-EEE4-4585-BA44-B5B8861905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9702" y="665905"/>
            <a:ext cx="4574118" cy="6173121"/>
          </a:xfrm>
          <a:prstGeom prst="rect">
            <a:avLst/>
          </a:prstGeom>
        </p:spPr>
      </p:pic>
      <p:sp>
        <p:nvSpPr>
          <p:cNvPr id="10" name="Obdélník 9">
            <a:extLst>
              <a:ext uri="{FF2B5EF4-FFF2-40B4-BE49-F238E27FC236}">
                <a16:creationId xmlns:a16="http://schemas.microsoft.com/office/drawing/2014/main" id="{424B62C2-DD50-4501-B464-AA08D71F3F0F}"/>
              </a:ext>
            </a:extLst>
          </p:cNvPr>
          <p:cNvSpPr/>
          <p:nvPr/>
        </p:nvSpPr>
        <p:spPr>
          <a:xfrm>
            <a:off x="7334872" y="5184780"/>
            <a:ext cx="4446821" cy="1304066"/>
          </a:xfrm>
          <a:prstGeom prst="rect">
            <a:avLst/>
          </a:prstGeom>
          <a:solidFill>
            <a:srgbClr val="FFFCC5">
              <a:alpha val="57000"/>
            </a:srgbClr>
          </a:solidFill>
          <a:ln w="19050"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: dolů 10">
            <a:extLst>
              <a:ext uri="{FF2B5EF4-FFF2-40B4-BE49-F238E27FC236}">
                <a16:creationId xmlns:a16="http://schemas.microsoft.com/office/drawing/2014/main" id="{9E21E598-918B-482A-80F3-7C6D2AAA7F43}"/>
              </a:ext>
            </a:extLst>
          </p:cNvPr>
          <p:cNvSpPr/>
          <p:nvPr/>
        </p:nvSpPr>
        <p:spPr>
          <a:xfrm rot="2711699">
            <a:off x="11409892" y="4493418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830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>
            <a:extLst>
              <a:ext uri="{FF2B5EF4-FFF2-40B4-BE49-F238E27FC236}">
                <a16:creationId xmlns:a16="http://schemas.microsoft.com/office/drawing/2014/main" id="{D8580498-7961-4816-9AF0-1D1E1BAD1C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846" y="1054355"/>
            <a:ext cx="8963025" cy="4352925"/>
          </a:xfrm>
          <a:prstGeom prst="rect">
            <a:avLst/>
          </a:prstGeom>
        </p:spPr>
      </p:pic>
      <p:sp>
        <p:nvSpPr>
          <p:cNvPr id="2" name="Zástupný text 1">
            <a:extLst>
              <a:ext uri="{FF2B5EF4-FFF2-40B4-BE49-F238E27FC236}">
                <a16:creationId xmlns:a16="http://schemas.microsoft.com/office/drawing/2014/main" id="{9D7CC429-A812-4258-863C-594A525452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REPORT SETUP – SAMPLE PARAMETERS</a:t>
            </a:r>
            <a:endParaRPr lang="en-US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2D9151D-BE4D-4D1E-867A-44E9357B0D6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D7B0C83F-95C8-4DDA-89E5-7F9DA294A5B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924B8EDF-FCEE-4F77-A7BC-6FA293BF93A6}"/>
              </a:ext>
            </a:extLst>
          </p:cNvPr>
          <p:cNvSpPr txBox="1">
            <a:spLocks/>
          </p:cNvSpPr>
          <p:nvPr/>
        </p:nvSpPr>
        <p:spPr>
          <a:xfrm>
            <a:off x="9190518" y="1390734"/>
            <a:ext cx="2880636" cy="4544834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270000" indent="-270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10000"/>
              <a:buFontTx/>
              <a:buBlip>
                <a:blip r:embed="rId4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cs-CZ" dirty="0"/>
              <a:t>Sample </a:t>
            </a:r>
            <a:r>
              <a:rPr lang="cs-CZ" dirty="0" err="1"/>
              <a:t>Parameters</a:t>
            </a:r>
            <a:r>
              <a:rPr lang="en-GB" dirty="0"/>
              <a:t> section </a:t>
            </a:r>
            <a:r>
              <a:rPr lang="en-US" dirty="0"/>
              <a:t>divided into sub options</a:t>
            </a:r>
          </a:p>
          <a:p>
            <a:pPr>
              <a:spcAft>
                <a:spcPts val="1200"/>
              </a:spcAft>
            </a:pPr>
            <a:r>
              <a:rPr lang="en-US" dirty="0"/>
              <a:t>Parameters can be separately added or removed </a:t>
            </a:r>
          </a:p>
          <a:p>
            <a:pPr>
              <a:spcAft>
                <a:spcPts val="1200"/>
              </a:spcAft>
            </a:pPr>
            <a:r>
              <a:rPr lang="en-US" dirty="0"/>
              <a:t>ISTD Amount values can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customized</a:t>
            </a:r>
            <a:endParaRPr lang="en-GB" dirty="0"/>
          </a:p>
          <a:p>
            <a:pPr>
              <a:spcAft>
                <a:spcPts val="1200"/>
              </a:spcAft>
            </a:pPr>
            <a:r>
              <a:rPr lang="en-GB" dirty="0"/>
              <a:t>Newly </a:t>
            </a:r>
            <a:r>
              <a:rPr lang="en-US" dirty="0"/>
              <a:t>Injection and Vial Number can be reported</a:t>
            </a:r>
            <a:endParaRPr lang="cs-CZ" dirty="0">
              <a:highlight>
                <a:srgbClr val="FFFF00"/>
              </a:highlight>
            </a:endParaRPr>
          </a:p>
          <a:p>
            <a:endParaRPr lang="cs-CZ" b="1" dirty="0"/>
          </a:p>
        </p:txBody>
      </p:sp>
      <p:sp>
        <p:nvSpPr>
          <p:cNvPr id="22" name="Šipka: dolů 21">
            <a:extLst>
              <a:ext uri="{FF2B5EF4-FFF2-40B4-BE49-F238E27FC236}">
                <a16:creationId xmlns:a16="http://schemas.microsoft.com/office/drawing/2014/main" id="{E20CED10-095A-405A-A000-68A6715A932D}"/>
              </a:ext>
            </a:extLst>
          </p:cNvPr>
          <p:cNvSpPr/>
          <p:nvPr/>
        </p:nvSpPr>
        <p:spPr>
          <a:xfrm rot="16200000">
            <a:off x="3435316" y="2738606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00388B0D-AAC6-4EAE-8591-E112AE6FAC00}"/>
              </a:ext>
            </a:extLst>
          </p:cNvPr>
          <p:cNvSpPr/>
          <p:nvPr/>
        </p:nvSpPr>
        <p:spPr>
          <a:xfrm>
            <a:off x="4008307" y="2215982"/>
            <a:ext cx="2950164" cy="1525685"/>
          </a:xfrm>
          <a:prstGeom prst="rect">
            <a:avLst/>
          </a:prstGeom>
          <a:solidFill>
            <a:srgbClr val="FFFCC5">
              <a:alpha val="57000"/>
            </a:srgbClr>
          </a:solidFill>
          <a:ln w="19050"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145E5BB7-0AF7-44C9-A116-8C4F5862446B}"/>
              </a:ext>
            </a:extLst>
          </p:cNvPr>
          <p:cNvSpPr/>
          <p:nvPr/>
        </p:nvSpPr>
        <p:spPr>
          <a:xfrm>
            <a:off x="4092675" y="2896422"/>
            <a:ext cx="1390713" cy="376390"/>
          </a:xfrm>
          <a:prstGeom prst="rect">
            <a:avLst/>
          </a:prstGeom>
          <a:noFill/>
          <a:ln w="19050"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: dolů 12">
            <a:extLst>
              <a:ext uri="{FF2B5EF4-FFF2-40B4-BE49-F238E27FC236}">
                <a16:creationId xmlns:a16="http://schemas.microsoft.com/office/drawing/2014/main" id="{A76E0EAC-3D37-4862-BF8D-F00284217DF8}"/>
              </a:ext>
            </a:extLst>
          </p:cNvPr>
          <p:cNvSpPr/>
          <p:nvPr/>
        </p:nvSpPr>
        <p:spPr>
          <a:xfrm rot="2711699">
            <a:off x="6945275" y="1522860"/>
            <a:ext cx="314331" cy="682363"/>
          </a:xfrm>
          <a:prstGeom prst="downArrow">
            <a:avLst/>
          </a:prstGeom>
          <a:solidFill>
            <a:srgbClr val="F94545"/>
          </a:solidFill>
          <a:ln>
            <a:solidFill>
              <a:srgbClr val="F9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4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2" grpId="0" animBg="1" autoUpdateAnimBg="0"/>
      <p:bldP spid="23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BFE573CA-61B1-4012-AC69-E3BDA8A468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</a:t>
            </a:r>
            <a:r>
              <a:rPr lang="en-GB" dirty="0"/>
              <a:t>MISCELLANEOUS</a:t>
            </a:r>
            <a:r>
              <a:rPr lang="cs-CZ" dirty="0"/>
              <a:t> – PROGRAMMER LOGGING</a:t>
            </a:r>
            <a:endParaRPr lang="en-US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699BA0D-E36A-48EF-B847-535B26AE135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64474" y="1863612"/>
            <a:ext cx="4279818" cy="2600712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en-US" dirty="0"/>
              <a:t>A new system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programmer</a:t>
            </a:r>
            <a:r>
              <a:rPr lang="cs-CZ" dirty="0"/>
              <a:t> </a:t>
            </a:r>
            <a:r>
              <a:rPr lang="cs-CZ" dirty="0" err="1"/>
              <a:t>logging</a:t>
            </a:r>
            <a:endParaRPr lang="cs-CZ" dirty="0"/>
          </a:p>
          <a:p>
            <a:pPr>
              <a:spcAft>
                <a:spcPts val="1200"/>
              </a:spcAft>
            </a:pPr>
            <a:r>
              <a:rPr lang="cs-CZ" dirty="0"/>
              <a:t>More </a:t>
            </a:r>
            <a:r>
              <a:rPr lang="cs-CZ" dirty="0" err="1"/>
              <a:t>complete</a:t>
            </a:r>
            <a:r>
              <a:rPr lang="cs-CZ" dirty="0"/>
              <a:t>, </a:t>
            </a:r>
            <a:r>
              <a:rPr lang="en-US" dirty="0"/>
              <a:t>helps in</a:t>
            </a:r>
            <a:r>
              <a:rPr lang="cs-CZ" dirty="0"/>
              <a:t> </a:t>
            </a:r>
            <a:r>
              <a:rPr lang="cs-CZ" dirty="0" err="1"/>
              <a:t>diagnosing</a:t>
            </a:r>
            <a:r>
              <a:rPr lang="cs-CZ" dirty="0"/>
              <a:t> </a:t>
            </a:r>
            <a:r>
              <a:rPr lang="cs-CZ" dirty="0" err="1"/>
              <a:t>problems</a:t>
            </a:r>
            <a:endParaRPr lang="cs-CZ" dirty="0"/>
          </a:p>
          <a:p>
            <a:pPr>
              <a:spcAft>
                <a:spcPts val="1200"/>
              </a:spcAft>
            </a:pPr>
            <a:r>
              <a:rPr lang="cs-CZ" dirty="0" err="1"/>
              <a:t>Switched</a:t>
            </a:r>
            <a:r>
              <a:rPr lang="cs-CZ" dirty="0"/>
              <a:t> on by default</a:t>
            </a:r>
          </a:p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D010175-148C-4659-AC6C-FEF7B9EBE8D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62F939F4-08FA-4AE7-A6E9-C036397C30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3589" y="1583141"/>
            <a:ext cx="6317027" cy="4046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27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>
            <a:extLst>
              <a:ext uri="{FF2B5EF4-FFF2-40B4-BE49-F238E27FC236}">
                <a16:creationId xmlns:a16="http://schemas.microsoft.com/office/drawing/2014/main" id="{F1D0B339-7542-4E67-9336-F0B0122F6E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7297" y="1844031"/>
            <a:ext cx="3080867" cy="4198437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855016" y="2361792"/>
            <a:ext cx="9921834" cy="4249538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cs-CZ" sz="2400" dirty="0" err="1"/>
              <a:t>Unimicro</a:t>
            </a:r>
            <a:r>
              <a:rPr lang="cs-CZ" sz="2400" dirty="0"/>
              <a:t> EasySep-3030 Pump</a:t>
            </a:r>
            <a:r>
              <a:rPr lang="en-US" sz="2400" dirty="0"/>
              <a:t> </a:t>
            </a:r>
          </a:p>
          <a:p>
            <a:pPr>
              <a:spcAft>
                <a:spcPts val="1200"/>
              </a:spcAft>
            </a:pPr>
            <a:r>
              <a:rPr lang="cs-CZ" sz="2400" dirty="0" err="1"/>
              <a:t>Unimicro</a:t>
            </a:r>
            <a:r>
              <a:rPr lang="cs-CZ" sz="2400" dirty="0"/>
              <a:t> EasySep-3030 </a:t>
            </a:r>
            <a:r>
              <a:rPr lang="cs-CZ" sz="2400" dirty="0" err="1"/>
              <a:t>Thermostat</a:t>
            </a:r>
            <a:endParaRPr lang="cs-CZ" sz="2400" dirty="0"/>
          </a:p>
          <a:p>
            <a:pPr>
              <a:spcAft>
                <a:spcPts val="1200"/>
              </a:spcAft>
            </a:pPr>
            <a:r>
              <a:rPr lang="cs-CZ" sz="2400" dirty="0" err="1"/>
              <a:t>Unimicro</a:t>
            </a:r>
            <a:r>
              <a:rPr lang="cs-CZ" sz="2400" dirty="0"/>
              <a:t> EasySep-3030 UV </a:t>
            </a:r>
            <a:r>
              <a:rPr lang="cs-CZ" sz="2400" dirty="0" err="1"/>
              <a:t>Detector</a:t>
            </a:r>
            <a:endParaRPr lang="cs-CZ" sz="2400" dirty="0"/>
          </a:p>
          <a:p>
            <a:pPr>
              <a:spcAft>
                <a:spcPts val="1200"/>
              </a:spcAft>
            </a:pPr>
            <a:r>
              <a:rPr lang="cs-CZ" sz="2400" dirty="0" err="1"/>
              <a:t>Unimicro</a:t>
            </a:r>
            <a:r>
              <a:rPr lang="cs-CZ" sz="2400" dirty="0"/>
              <a:t> EasySep-3030 UV/VIS </a:t>
            </a:r>
            <a:r>
              <a:rPr lang="cs-CZ" sz="2400" dirty="0" err="1"/>
              <a:t>Detector</a:t>
            </a:r>
            <a:endParaRPr lang="cs-CZ" sz="2400" dirty="0"/>
          </a:p>
          <a:p>
            <a:pPr>
              <a:spcAft>
                <a:spcPts val="1200"/>
              </a:spcAft>
            </a:pPr>
            <a:r>
              <a:rPr lang="cs-CZ" sz="2400" dirty="0" err="1"/>
              <a:t>Young</a:t>
            </a:r>
            <a:r>
              <a:rPr lang="cs-CZ" sz="2400" dirty="0"/>
              <a:t> In </a:t>
            </a:r>
            <a:r>
              <a:rPr lang="cs-CZ" sz="2400" dirty="0" err="1"/>
              <a:t>Chromass</a:t>
            </a:r>
            <a:r>
              <a:rPr lang="cs-CZ" sz="2400" dirty="0"/>
              <a:t> YL3050A </a:t>
            </a:r>
            <a:r>
              <a:rPr lang="cs-CZ" sz="2400" dirty="0" err="1"/>
              <a:t>Autosampler</a:t>
            </a:r>
            <a:endParaRPr lang="cs-CZ" sz="2400" dirty="0"/>
          </a:p>
          <a:p>
            <a:pPr marL="0" indent="0">
              <a:spcAft>
                <a:spcPts val="1200"/>
              </a:spcAft>
              <a:buNone/>
            </a:pPr>
            <a:r>
              <a:rPr lang="cs-CZ" sz="2400" dirty="0"/>
              <a:t>... and many control modules have been updated and improved</a:t>
            </a:r>
          </a:p>
          <a:p>
            <a:pPr marL="0" indent="0">
              <a:buNone/>
            </a:pPr>
            <a:endParaRPr lang="cs-CZ" sz="100" dirty="0"/>
          </a:p>
          <a:p>
            <a:pPr marL="0" indent="0">
              <a:buNone/>
            </a:pPr>
            <a:endParaRPr lang="cs-CZ" sz="1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55016" y="1170000"/>
            <a:ext cx="10515600" cy="674031"/>
          </a:xfrm>
        </p:spPr>
        <p:txBody>
          <a:bodyPr/>
          <a:lstStyle/>
          <a:p>
            <a:r>
              <a:rPr lang="cs-CZ" dirty="0"/>
              <a:t>New control modules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CONTROL MODULES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/>
              <a:t>PAGE </a:t>
            </a:r>
            <a:fld id="{D7B0C83F-95C8-4DDA-89E5-7F9DA294A5B2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8FDEE5C6-5384-4980-8B10-C7585CCD0A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7480" y="2354477"/>
            <a:ext cx="2950352" cy="153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10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D157B8B-C471-4181-BA32-0655428E94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…THANK YOU FOR YOUR TIME</a:t>
            </a:r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tiv Office">
  <a:themeElements>
    <a:clrScheme name="DataApex-09-2019">
      <a:dk1>
        <a:srgbClr val="777777"/>
      </a:dk1>
      <a:lt1>
        <a:srgbClr val="FFFFFF"/>
      </a:lt1>
      <a:dk2>
        <a:srgbClr val="6181A0"/>
      </a:dk2>
      <a:lt2>
        <a:srgbClr val="FFFFFF"/>
      </a:lt2>
      <a:accent1>
        <a:srgbClr val="98B3CE"/>
      </a:accent1>
      <a:accent2>
        <a:srgbClr val="CE4F4F"/>
      </a:accent2>
      <a:accent3>
        <a:srgbClr val="C98225"/>
      </a:accent3>
      <a:accent4>
        <a:srgbClr val="4FCE70"/>
      </a:accent4>
      <a:accent5>
        <a:srgbClr val="FFFFFF"/>
      </a:accent5>
      <a:accent6>
        <a:srgbClr val="FFFFFF"/>
      </a:accent6>
      <a:hlink>
        <a:srgbClr val="6181A0"/>
      </a:hlink>
      <a:folHlink>
        <a:srgbClr val="6181A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39462DD-0CE1-4BEF-86F4-E941035AE426}" vid="{D0160ABC-819C-458F-AC15-AD69BEA66DC5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9234</TotalTime>
  <Words>319</Words>
  <Application>Microsoft Office PowerPoint</Application>
  <PresentationFormat>Širokoúhlá obrazovka</PresentationFormat>
  <Paragraphs>57</Paragraphs>
  <Slides>8</Slides>
  <Notes>7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ArialMT</vt:lpstr>
      <vt:lpstr>Calibri</vt:lpstr>
      <vt:lpstr>Motiv Office</vt:lpstr>
      <vt:lpstr>Clarity 8.6</vt:lpstr>
      <vt:lpstr>What is new in Clarity 8.6?</vt:lpstr>
      <vt:lpstr>Prezentace aplikace PowerPoint</vt:lpstr>
      <vt:lpstr>Prezentace aplikace PowerPoint</vt:lpstr>
      <vt:lpstr>Prezentace aplikace PowerPoint</vt:lpstr>
      <vt:lpstr>Prezentace aplikace PowerPoint</vt:lpstr>
      <vt:lpstr>New control modules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8.3</dc:title>
  <dc:creator>Pešta Marek</dc:creator>
  <cp:lastModifiedBy>Diblíková Lenka</cp:lastModifiedBy>
  <cp:revision>227</cp:revision>
  <dcterms:created xsi:type="dcterms:W3CDTF">2020-03-30T06:33:13Z</dcterms:created>
  <dcterms:modified xsi:type="dcterms:W3CDTF">2021-07-02T14:48:33Z</dcterms:modified>
</cp:coreProperties>
</file>