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1" r:id="rId2"/>
    <p:sldId id="263" r:id="rId3"/>
    <p:sldId id="273" r:id="rId4"/>
    <p:sldId id="276" r:id="rId5"/>
    <p:sldId id="274" r:id="rId6"/>
    <p:sldId id="277" r:id="rId7"/>
    <p:sldId id="275" r:id="rId8"/>
    <p:sldId id="271" r:id="rId9"/>
    <p:sldId id="270" r:id="rId10"/>
    <p:sldId id="260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rubý Jan" initials="HJ" lastIdx="7" clrIdx="0">
    <p:extLst>
      <p:ext uri="{19B8F6BF-5375-455C-9EA6-DF929625EA0E}">
        <p15:presenceInfo xmlns:p15="http://schemas.microsoft.com/office/powerpoint/2012/main" userId="S-1-5-21-3239829077-2450116629-1883995281-1191" providerId="AD"/>
      </p:ext>
    </p:extLst>
  </p:cmAuthor>
  <p:cmAuthor id="2" name="Diblíková Lenka" initials="DL" lastIdx="8" clrIdx="1">
    <p:extLst>
      <p:ext uri="{19B8F6BF-5375-455C-9EA6-DF929625EA0E}">
        <p15:presenceInfo xmlns:p15="http://schemas.microsoft.com/office/powerpoint/2012/main" userId="S::Diblikova@dataapex.com::509fff46-ee37-4371-b974-128afdf4c98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4545"/>
    <a:srgbClr val="FFFCC5"/>
    <a:srgbClr val="CF0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0" autoAdjust="0"/>
    <p:restoredTop sz="77377" autoAdjust="0"/>
  </p:normalViewPr>
  <p:slideViewPr>
    <p:cSldViewPr snapToGrid="0">
      <p:cViewPr varScale="1">
        <p:scale>
          <a:sx n="88" d="100"/>
          <a:sy n="88" d="100"/>
        </p:scale>
        <p:origin x="15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12.03.2021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8.5, </a:t>
            </a:r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270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0" dirty="0"/>
              <a:t>Tablet Mode.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dirty="0"/>
              <a:t>Mathematical Operations dialog can be opened and if any</a:t>
            </a:r>
            <a:r>
              <a:rPr lang="cs-CZ" b="0" dirty="0"/>
              <a:t> </a:t>
            </a:r>
            <a:r>
              <a:rPr lang="en-US" b="0" dirty="0"/>
              <a:t>action is applied</a:t>
            </a:r>
            <a:r>
              <a:rPr lang="cs-CZ" b="0" dirty="0"/>
              <a:t>,</a:t>
            </a:r>
            <a:r>
              <a:rPr lang="en-US" b="0" dirty="0"/>
              <a:t> the overlay mode is turned on</a:t>
            </a:r>
            <a:r>
              <a:rPr lang="cs-CZ" b="0" dirty="0"/>
              <a:t> </a:t>
            </a:r>
            <a:r>
              <a:rPr lang="cs-CZ" b="0" dirty="0" err="1"/>
              <a:t>automatically</a:t>
            </a:r>
            <a:r>
              <a:rPr lang="cs-CZ" b="0" dirty="0"/>
              <a:t>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b="0" dirty="0"/>
              <a:t>C</a:t>
            </a:r>
            <a:r>
              <a:rPr lang="en-US" b="0" dirty="0" err="1"/>
              <a:t>hromatogram</a:t>
            </a:r>
            <a:r>
              <a:rPr lang="en-US" b="0" dirty="0"/>
              <a:t> </a:t>
            </a:r>
            <a:r>
              <a:rPr lang="cs-CZ" b="0" dirty="0" err="1"/>
              <a:t>opened</a:t>
            </a:r>
            <a:r>
              <a:rPr lang="cs-CZ" b="0" dirty="0"/>
              <a:t> </a:t>
            </a:r>
            <a:r>
              <a:rPr lang="en-US" b="0" dirty="0"/>
              <a:t>outside of current project </a:t>
            </a:r>
            <a:r>
              <a:rPr lang="cs-CZ" b="0" dirty="0"/>
              <a:t> </a:t>
            </a:r>
            <a:r>
              <a:rPr lang="cs-CZ" b="0" dirty="0" err="1"/>
              <a:t>is</a:t>
            </a:r>
            <a:r>
              <a:rPr lang="cs-CZ" b="0" dirty="0"/>
              <a:t> </a:t>
            </a:r>
            <a:r>
              <a:rPr lang="cs-CZ" b="0" dirty="0" err="1"/>
              <a:t>opened</a:t>
            </a:r>
            <a:r>
              <a:rPr lang="cs-CZ" b="0" dirty="0"/>
              <a:t>  </a:t>
            </a:r>
            <a:r>
              <a:rPr lang="cs-CZ" b="0" dirty="0" err="1"/>
              <a:t>only</a:t>
            </a:r>
            <a:r>
              <a:rPr lang="cs-CZ" b="0" dirty="0"/>
              <a:t> </a:t>
            </a:r>
            <a:r>
              <a:rPr lang="en-US" b="0" dirty="0"/>
              <a:t>with</a:t>
            </a:r>
            <a:r>
              <a:rPr lang="cs-CZ" b="0" dirty="0"/>
              <a:t> </a:t>
            </a:r>
            <a:r>
              <a:rPr lang="cs-CZ" b="0" dirty="0" err="1"/>
              <a:t>stored</a:t>
            </a:r>
            <a:r>
              <a:rPr lang="cs-CZ" b="0" dirty="0"/>
              <a:t> </a:t>
            </a:r>
            <a:r>
              <a:rPr lang="cs-CZ" b="0" dirty="0" err="1"/>
              <a:t>calibration</a:t>
            </a:r>
            <a:r>
              <a:rPr lang="cs-CZ" b="0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0" dirty="0"/>
              <a:t>Some options can be </a:t>
            </a:r>
            <a:r>
              <a:rPr lang="cs-CZ" b="0" dirty="0" err="1"/>
              <a:t>now</a:t>
            </a:r>
            <a:r>
              <a:rPr lang="cs-CZ" b="0" dirty="0"/>
              <a:t> a</a:t>
            </a:r>
            <a:r>
              <a:rPr lang="en-US" b="0" dirty="0" err="1"/>
              <a:t>dded</a:t>
            </a:r>
            <a:r>
              <a:rPr lang="en-US" b="0" dirty="0"/>
              <a:t> or amended before AIA file import</a:t>
            </a:r>
            <a:endParaRPr lang="cs-CZ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dirty="0"/>
              <a:t>A lot of </a:t>
            </a:r>
            <a:r>
              <a:rPr lang="cs-CZ" b="0" dirty="0" err="1"/>
              <a:t>other</a:t>
            </a:r>
            <a:r>
              <a:rPr lang="cs-CZ" b="0" dirty="0"/>
              <a:t> </a:t>
            </a:r>
            <a:r>
              <a:rPr lang="en-GB" b="0" dirty="0"/>
              <a:t>small improvements and fixed bugs </a:t>
            </a:r>
            <a:endParaRPr lang="cs-CZ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0" dirty="0"/>
              <a:t>New and </a:t>
            </a:r>
            <a:r>
              <a:rPr lang="cs-CZ" b="0" dirty="0" err="1"/>
              <a:t>updated</a:t>
            </a:r>
            <a:r>
              <a:rPr lang="cs-CZ" b="0" dirty="0"/>
              <a:t> </a:t>
            </a:r>
            <a:r>
              <a:rPr lang="cs-CZ" b="0" dirty="0" err="1"/>
              <a:t>control</a:t>
            </a:r>
            <a:r>
              <a:rPr lang="cs-CZ" b="0" dirty="0"/>
              <a:t> </a:t>
            </a:r>
            <a:r>
              <a:rPr lang="cs-CZ" b="0" dirty="0" err="1"/>
              <a:t>modules</a:t>
            </a:r>
            <a:endParaRPr lang="cs-CZ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6190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i="0" dirty="0"/>
              <a:t>Tablet Mode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cs-CZ" b="0" i="0" dirty="0"/>
              <a:t>Tablet Mode </a:t>
            </a:r>
            <a:r>
              <a:rPr lang="cs-CZ" b="0" i="0" dirty="0" err="1"/>
              <a:t>is</a:t>
            </a:r>
            <a:r>
              <a:rPr lang="cs-CZ" b="0" i="0" dirty="0"/>
              <a:t> a </a:t>
            </a:r>
            <a:r>
              <a:rPr lang="cs-CZ" b="0" i="0" dirty="0" err="1"/>
              <a:t>specific</a:t>
            </a:r>
            <a:r>
              <a:rPr lang="cs-CZ" b="0" i="0" dirty="0"/>
              <a:t> </a:t>
            </a:r>
            <a:r>
              <a:rPr lang="cs-CZ" b="0" i="0" dirty="0" err="1"/>
              <a:t>windows</a:t>
            </a:r>
            <a:r>
              <a:rPr lang="cs-CZ" b="0" i="0" dirty="0"/>
              <a:t> layout  </a:t>
            </a:r>
            <a:r>
              <a:rPr lang="en-US" b="0" i="0" dirty="0"/>
              <a:t>designed for devices with small tablet size monitor that</a:t>
            </a:r>
            <a:r>
              <a:rPr lang="cs-CZ" b="0" i="0" dirty="0"/>
              <a:t> </a:t>
            </a:r>
            <a:r>
              <a:rPr lang="cs-CZ" b="0" i="0" dirty="0" err="1"/>
              <a:t>enables</a:t>
            </a:r>
            <a:r>
              <a:rPr lang="cs-CZ" b="0" i="0" dirty="0"/>
              <a:t> </a:t>
            </a:r>
            <a:r>
              <a:rPr lang="cs-CZ" b="0" i="0" dirty="0" err="1"/>
              <a:t>their</a:t>
            </a:r>
            <a:r>
              <a:rPr lang="cs-CZ" b="0" i="0" dirty="0"/>
              <a:t> </a:t>
            </a:r>
            <a:r>
              <a:rPr lang="cs-CZ" b="0" i="0" dirty="0" err="1"/>
              <a:t>control</a:t>
            </a:r>
            <a:r>
              <a:rPr lang="cs-CZ" b="0" i="0" dirty="0"/>
              <a:t>. 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cs-CZ" b="0" i="0" dirty="0"/>
              <a:t>It </a:t>
            </a:r>
            <a:r>
              <a:rPr lang="cs-CZ" b="0" i="0" dirty="0" err="1"/>
              <a:t>simulates</a:t>
            </a:r>
            <a:r>
              <a:rPr lang="cs-CZ" b="0" i="0" dirty="0"/>
              <a:t> </a:t>
            </a:r>
            <a:r>
              <a:rPr lang="cs-CZ" b="0" i="0" dirty="0" err="1"/>
              <a:t>one</a:t>
            </a:r>
            <a:r>
              <a:rPr lang="cs-CZ" b="0" i="0" dirty="0"/>
              <a:t> </a:t>
            </a:r>
            <a:r>
              <a:rPr lang="cs-CZ" b="0" i="0" dirty="0" err="1"/>
              <a:t>window</a:t>
            </a:r>
            <a:r>
              <a:rPr lang="cs-CZ" b="0" i="0" dirty="0"/>
              <a:t> </a:t>
            </a:r>
            <a:r>
              <a:rPr lang="cs-CZ" b="0" i="0" dirty="0" err="1"/>
              <a:t>application</a:t>
            </a:r>
            <a:r>
              <a:rPr lang="cs-CZ" b="0" i="0" dirty="0"/>
              <a:t>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cs-CZ" sz="1800" b="0" i="0" u="none" strike="noStrike" baseline="0" dirty="0">
                <a:solidFill>
                  <a:srgbClr val="3E3E3E"/>
                </a:solidFill>
                <a:latin typeface="Arial-ItalicMT"/>
              </a:rPr>
              <a:t>Layout </a:t>
            </a:r>
            <a:r>
              <a:rPr lang="en-US" sz="1800" b="0" i="0" u="none" strike="noStrike" baseline="0" dirty="0">
                <a:solidFill>
                  <a:srgbClr val="3E3E3E"/>
                </a:solidFill>
                <a:latin typeface="ArialMT"/>
              </a:rPr>
              <a:t>can be switched </a:t>
            </a:r>
            <a:r>
              <a:rPr lang="cs-CZ" sz="1800" b="0" i="0" u="none" strike="noStrike" baseline="0" dirty="0">
                <a:solidFill>
                  <a:srgbClr val="3E3E3E"/>
                </a:solidFill>
                <a:latin typeface="ArialMT"/>
              </a:rPr>
              <a:t>on </a:t>
            </a:r>
            <a:r>
              <a:rPr lang="cs-CZ" sz="1800" b="0" i="0" u="none" strike="noStrike" baseline="0" dirty="0" err="1">
                <a:solidFill>
                  <a:srgbClr val="3E3E3E"/>
                </a:solidFill>
                <a:latin typeface="ArialMT"/>
              </a:rPr>
              <a:t>or</a:t>
            </a:r>
            <a:r>
              <a:rPr lang="cs-CZ" sz="18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800" b="0" i="0" u="none" strike="noStrike" baseline="0" dirty="0" err="1">
                <a:solidFill>
                  <a:srgbClr val="3E3E3E"/>
                </a:solidFill>
                <a:latin typeface="ArialMT"/>
              </a:rPr>
              <a:t>off</a:t>
            </a:r>
            <a:r>
              <a:rPr lang="cs-CZ" sz="1800" b="0" i="0" u="none" strike="noStrike" baseline="0" dirty="0">
                <a:solidFill>
                  <a:srgbClr val="3E3E3E"/>
                </a:solidFill>
                <a:latin typeface="ArialMT"/>
              </a:rPr>
              <a:t> in </a:t>
            </a:r>
            <a:r>
              <a:rPr lang="cs-CZ" sz="1800" b="0" i="0" u="none" strike="noStrike" baseline="0" dirty="0" err="1">
                <a:solidFill>
                  <a:srgbClr val="3E3E3E"/>
                </a:solidFill>
                <a:latin typeface="ArialMT"/>
              </a:rPr>
              <a:t>the</a:t>
            </a:r>
            <a:r>
              <a:rPr lang="cs-CZ" sz="18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800" b="0" i="0" u="none" strike="noStrike" baseline="0" dirty="0">
                <a:solidFill>
                  <a:srgbClr val="0000CE"/>
                </a:solidFill>
                <a:latin typeface="ArialMT"/>
              </a:rPr>
              <a:t>M</a:t>
            </a:r>
            <a:r>
              <a:rPr lang="en-US" sz="1800" b="0" i="0" u="none" strike="noStrike" baseline="0" dirty="0" err="1">
                <a:solidFill>
                  <a:srgbClr val="0000CE"/>
                </a:solidFill>
                <a:latin typeface="ArialMT"/>
              </a:rPr>
              <a:t>ain</a:t>
            </a:r>
            <a:r>
              <a:rPr lang="en-US" sz="1800" b="0" i="0" u="none" strike="noStrike" baseline="0" dirty="0">
                <a:solidFill>
                  <a:srgbClr val="0000CE"/>
                </a:solidFill>
                <a:latin typeface="ArialMT"/>
              </a:rPr>
              <a:t> window</a:t>
            </a:r>
            <a:r>
              <a:rPr lang="cs-CZ" sz="1800" b="0" i="0" u="none" strike="noStrike" baseline="0" dirty="0">
                <a:solidFill>
                  <a:srgbClr val="0000CE"/>
                </a:solidFill>
                <a:latin typeface="ArialMT"/>
              </a:rPr>
              <a:t> </a:t>
            </a:r>
            <a:r>
              <a:rPr lang="en-US" sz="1800" b="0" i="0" u="none" strike="noStrike" baseline="0" dirty="0">
                <a:solidFill>
                  <a:srgbClr val="3E3E3E"/>
                </a:solidFill>
                <a:latin typeface="ArialMT"/>
              </a:rPr>
              <a:t>menu</a:t>
            </a:r>
            <a:r>
              <a:rPr lang="cs-CZ" sz="18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800" b="0" i="0" u="none" strike="noStrike" baseline="0" dirty="0" err="1">
                <a:solidFill>
                  <a:srgbClr val="3E3E3E"/>
                </a:solidFill>
                <a:latin typeface="Arial-ItalicMT"/>
              </a:rPr>
              <a:t>View</a:t>
            </a:r>
            <a:r>
              <a:rPr lang="cs-CZ" sz="1800" b="0" i="0" u="none" strike="noStrike" baseline="0" dirty="0">
                <a:solidFill>
                  <a:srgbClr val="3E3E3E"/>
                </a:solidFill>
                <a:latin typeface="ArialMT"/>
              </a:rPr>
              <a:t>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sz="1800" b="0" i="0" u="none" strike="noStrike" baseline="0" dirty="0">
                <a:solidFill>
                  <a:srgbClr val="3E3E3E"/>
                </a:solidFill>
                <a:latin typeface="ArialMT"/>
              </a:rPr>
              <a:t>Tablet Mode </a:t>
            </a:r>
            <a:r>
              <a:rPr lang="en-US" sz="1800" b="0" i="0" dirty="0"/>
              <a:t>allows to use </a:t>
            </a:r>
            <a:r>
              <a:rPr lang="cs-CZ" sz="1800" b="0" i="0" dirty="0"/>
              <a:t>h</a:t>
            </a:r>
            <a:r>
              <a:rPr lang="en-US" sz="1800" b="0" i="0" dirty="0" err="1"/>
              <a:t>igher</a:t>
            </a:r>
            <a:r>
              <a:rPr lang="en-US" sz="1800" b="0" i="0" dirty="0"/>
              <a:t> general scales in Windows (up to 200 %)</a:t>
            </a:r>
            <a:r>
              <a:rPr lang="cs-CZ" sz="1800" b="0" i="0" dirty="0"/>
              <a:t> </a:t>
            </a:r>
            <a:r>
              <a:rPr lang="cs-CZ" sz="1800" b="0" kern="0" dirty="0" err="1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cs-CZ" sz="1800" b="0" kern="0" dirty="0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0" kern="0" dirty="0" err="1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better</a:t>
            </a:r>
            <a:r>
              <a:rPr lang="cs-CZ" sz="1800" b="0" kern="0" dirty="0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0" kern="0" dirty="0" err="1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touchscreen</a:t>
            </a:r>
            <a:r>
              <a:rPr lang="cs-CZ" sz="1800" b="0" kern="0" dirty="0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0" kern="0" dirty="0" err="1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experience</a:t>
            </a:r>
            <a:r>
              <a:rPr lang="cs-CZ" sz="1800" b="0" kern="0" dirty="0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cs-CZ" sz="1800" b="0" kern="0" dirty="0" err="1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readability</a:t>
            </a:r>
            <a:r>
              <a:rPr lang="cs-CZ" sz="1800" b="0" kern="0" dirty="0">
                <a:solidFill>
                  <a:srgbClr val="2F549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800" b="0" i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377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sz="1200" b="0" i="0" u="none" strike="noStrike" baseline="0" dirty="0">
              <a:solidFill>
                <a:srgbClr val="3E3E3E"/>
              </a:solidFill>
              <a:latin typeface="ArialMT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Windows do not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overlay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200" b="0" i="0" u="none" strike="noStrike" baseline="0" dirty="0">
                <a:solidFill>
                  <a:srgbClr val="3E3E3E"/>
                </a:solidFill>
                <a:latin typeface="ArialMT"/>
              </a:rPr>
              <a:t>Instrument window is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narrower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than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in standard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Clarity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and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is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en-US" sz="1200" b="0" i="0" u="none" strike="noStrike" baseline="0" dirty="0">
                <a:solidFill>
                  <a:srgbClr val="3E3E3E"/>
                </a:solidFill>
                <a:latin typeface="ArialMT"/>
              </a:rPr>
              <a:t>positioned to the upper left corner of the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en-US" sz="1200" b="0" i="0" u="none" strike="noStrike" baseline="0" dirty="0">
                <a:solidFill>
                  <a:srgbClr val="3E3E3E"/>
                </a:solidFill>
                <a:latin typeface="ArialMT"/>
              </a:rPr>
              <a:t>monitor, other windows are opened one over another and fill the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en-US" sz="1200" b="0" i="0" u="none" strike="noStrike" baseline="0" dirty="0">
                <a:solidFill>
                  <a:srgbClr val="3E3E3E"/>
                </a:solidFill>
                <a:latin typeface="ArialMT"/>
              </a:rPr>
              <a:t>remaining space on the monitor.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200" b="0" i="0" u="none" strike="noStrike" baseline="0" dirty="0">
                <a:solidFill>
                  <a:srgbClr val="3E3E3E"/>
                </a:solidFill>
                <a:latin typeface="ArialMT"/>
              </a:rPr>
              <a:t>All windows remain fully resizable and customizable.</a:t>
            </a:r>
            <a:endParaRPr lang="cs-CZ" sz="1200" b="0" i="0" u="none" strike="noStrike" baseline="0" dirty="0">
              <a:solidFill>
                <a:srgbClr val="3E3E3E"/>
              </a:solidFill>
              <a:latin typeface="ArialMT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Active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window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is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highlighted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by blue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frame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At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higher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general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scales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(more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than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100%),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the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process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icon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and status line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may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be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devided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into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</a:t>
            </a:r>
            <a:r>
              <a:rPr lang="cs-CZ" sz="1200" b="0" i="0" u="none" strike="noStrike" baseline="0" dirty="0" err="1">
                <a:solidFill>
                  <a:srgbClr val="3E3E3E"/>
                </a:solidFill>
                <a:latin typeface="ArialMT"/>
              </a:rPr>
              <a:t>two</a:t>
            </a:r>
            <a:r>
              <a:rPr lang="cs-CZ" sz="1200" b="0" i="0" u="none" strike="noStrike" baseline="0" dirty="0">
                <a:solidFill>
                  <a:srgbClr val="3E3E3E"/>
                </a:solidFill>
                <a:latin typeface="ArialMT"/>
              </a:rPr>
              <a:t> lines.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699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err="1"/>
              <a:t>Mathematical</a:t>
            </a:r>
            <a:r>
              <a:rPr lang="cs-CZ" b="1" dirty="0"/>
              <a:t> </a:t>
            </a:r>
            <a:r>
              <a:rPr lang="cs-CZ" b="1" dirty="0" err="1"/>
              <a:t>operations</a:t>
            </a:r>
            <a:r>
              <a:rPr lang="cs-CZ" b="1" dirty="0"/>
              <a:t>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not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necessary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activate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Overlay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mode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performing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Mathematical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operations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dirty="0"/>
              <a:t>D</a:t>
            </a:r>
            <a:r>
              <a:rPr lang="en-US" dirty="0" err="1"/>
              <a:t>ialog</a:t>
            </a:r>
            <a:r>
              <a:rPr lang="en-US" dirty="0"/>
              <a:t> can be opened</a:t>
            </a:r>
            <a:r>
              <a:rPr lang="en-US" b="1" dirty="0"/>
              <a:t> </a:t>
            </a:r>
            <a:r>
              <a:rPr lang="en-US" dirty="0"/>
              <a:t>and if any</a:t>
            </a:r>
            <a:r>
              <a:rPr lang="cs-CZ" dirty="0"/>
              <a:t> </a:t>
            </a:r>
            <a:r>
              <a:rPr lang="en-US" dirty="0"/>
              <a:t>action is applied</a:t>
            </a:r>
            <a:r>
              <a:rPr lang="cs-CZ" dirty="0"/>
              <a:t>,</a:t>
            </a:r>
            <a:r>
              <a:rPr lang="en-US" b="1" dirty="0"/>
              <a:t> </a:t>
            </a:r>
            <a:r>
              <a:rPr lang="cs-CZ" b="0" dirty="0"/>
              <a:t>O</a:t>
            </a:r>
            <a:r>
              <a:rPr lang="en-US" b="0" dirty="0" err="1"/>
              <a:t>verlay</a:t>
            </a:r>
            <a:r>
              <a:rPr lang="en-US" b="0" dirty="0"/>
              <a:t> mode is turned on</a:t>
            </a:r>
            <a:r>
              <a:rPr lang="cs-CZ" b="0" dirty="0"/>
              <a:t> </a:t>
            </a:r>
            <a:r>
              <a:rPr lang="cs-CZ" b="0" dirty="0" err="1"/>
              <a:t>automatically</a:t>
            </a:r>
            <a:r>
              <a:rPr lang="cs-CZ" b="0" dirty="0"/>
              <a:t>.</a:t>
            </a:r>
            <a:endParaRPr lang="cs-CZ" b="0" dirty="0">
              <a:highlight>
                <a:srgbClr val="FFFF00"/>
              </a:highlight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b="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027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dirty="0" err="1"/>
              <a:t>Stored</a:t>
            </a:r>
            <a:r>
              <a:rPr lang="cs-CZ" b="1" dirty="0"/>
              <a:t> </a:t>
            </a:r>
            <a:r>
              <a:rPr lang="cs-CZ" b="1" dirty="0" err="1"/>
              <a:t>Calibration</a:t>
            </a:r>
            <a:endParaRPr lang="cs-CZ" b="1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dirty="0" err="1"/>
              <a:t>Since</a:t>
            </a:r>
            <a:r>
              <a:rPr lang="cs-CZ" dirty="0"/>
              <a:t> </a:t>
            </a:r>
            <a:r>
              <a:rPr lang="cs-CZ" dirty="0" err="1"/>
              <a:t>Clarity</a:t>
            </a:r>
            <a:r>
              <a:rPr lang="cs-CZ" dirty="0"/>
              <a:t> 8.5, c</a:t>
            </a:r>
            <a:r>
              <a:rPr lang="en-US" dirty="0" err="1"/>
              <a:t>hromatogram</a:t>
            </a:r>
            <a:r>
              <a:rPr lang="en-US" dirty="0"/>
              <a:t> </a:t>
            </a:r>
            <a:r>
              <a:rPr lang="cs-CZ" dirty="0" err="1"/>
              <a:t>opened</a:t>
            </a:r>
            <a:r>
              <a:rPr lang="cs-CZ" dirty="0"/>
              <a:t> </a:t>
            </a:r>
            <a:r>
              <a:rPr lang="en-US" b="0" dirty="0"/>
              <a:t>outside of current project </a:t>
            </a:r>
            <a:r>
              <a:rPr lang="cs-CZ" b="0" dirty="0" err="1"/>
              <a:t>is</a:t>
            </a:r>
            <a:r>
              <a:rPr lang="cs-CZ" b="0" dirty="0"/>
              <a:t> </a:t>
            </a:r>
            <a:r>
              <a:rPr lang="cs-CZ" b="0" dirty="0" err="1"/>
              <a:t>opened</a:t>
            </a:r>
            <a:r>
              <a:rPr lang="cs-CZ" b="0" dirty="0"/>
              <a:t> </a:t>
            </a:r>
            <a:r>
              <a:rPr lang="cs-CZ" b="0" dirty="0" err="1"/>
              <a:t>with</a:t>
            </a:r>
            <a:r>
              <a:rPr lang="cs-CZ" b="0" dirty="0"/>
              <a:t> </a:t>
            </a:r>
            <a:r>
              <a:rPr lang="cs-CZ" b="0" dirty="0" err="1"/>
              <a:t>none</a:t>
            </a:r>
            <a:r>
              <a:rPr lang="cs-CZ" b="0" dirty="0"/>
              <a:t> </a:t>
            </a:r>
            <a:r>
              <a:rPr lang="cs-CZ" b="0" dirty="0" err="1"/>
              <a:t>or</a:t>
            </a:r>
            <a:r>
              <a:rPr lang="cs-CZ" b="0" dirty="0"/>
              <a:t> </a:t>
            </a:r>
            <a:r>
              <a:rPr lang="cs-CZ" b="0" dirty="0" err="1"/>
              <a:t>stored</a:t>
            </a:r>
            <a:r>
              <a:rPr lang="cs-CZ" b="0" dirty="0"/>
              <a:t> </a:t>
            </a:r>
            <a:r>
              <a:rPr lang="cs-CZ" b="0" dirty="0" err="1"/>
              <a:t>calibration</a:t>
            </a:r>
            <a:r>
              <a:rPr lang="cs-CZ" b="0" dirty="0"/>
              <a:t> </a:t>
            </a:r>
            <a:r>
              <a:rPr lang="cs-CZ" b="0" dirty="0" err="1"/>
              <a:t>only</a:t>
            </a:r>
            <a:r>
              <a:rPr lang="cs-CZ" b="0" dirty="0"/>
              <a:t>.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prevent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risk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opening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incorrect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calibration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cs-CZ" b="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851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/>
              <a:t>Import </a:t>
            </a:r>
            <a:r>
              <a:rPr lang="cs-CZ" b="1" dirty="0" err="1"/>
              <a:t>of</a:t>
            </a:r>
            <a:r>
              <a:rPr lang="cs-CZ" b="1" dirty="0"/>
              <a:t> AIA </a:t>
            </a:r>
            <a:r>
              <a:rPr lang="cs-CZ" b="1" dirty="0" err="1"/>
              <a:t>file</a:t>
            </a:r>
            <a:endParaRPr lang="cs-CZ" b="1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Selected additional parameters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such as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b="0" dirty="0"/>
              <a:t> </a:t>
            </a:r>
            <a:r>
              <a:rPr lang="cs-CZ" b="0" dirty="0" err="1"/>
              <a:t>detector</a:t>
            </a:r>
            <a:r>
              <a:rPr lang="cs-CZ" b="0" dirty="0"/>
              <a:t> and </a:t>
            </a:r>
            <a:r>
              <a:rPr lang="cs-CZ" b="0" dirty="0" err="1"/>
              <a:t>retention</a:t>
            </a:r>
            <a:r>
              <a:rPr lang="cs-CZ" b="0" dirty="0"/>
              <a:t> unit </a:t>
            </a:r>
            <a:r>
              <a:rPr lang="cs-CZ" b="0" dirty="0" err="1"/>
              <a:t>or</a:t>
            </a:r>
            <a:r>
              <a:rPr lang="cs-CZ" b="0" dirty="0"/>
              <a:t> </a:t>
            </a:r>
            <a:r>
              <a:rPr lang="cs-CZ" b="0" dirty="0" err="1"/>
              <a:t>detector</a:t>
            </a:r>
            <a:r>
              <a:rPr lang="cs-CZ" b="0" dirty="0"/>
              <a:t> maximum and minimum </a:t>
            </a:r>
            <a:r>
              <a:rPr lang="cs-CZ" b="0" dirty="0" err="1"/>
              <a:t>values</a:t>
            </a:r>
            <a:r>
              <a:rPr lang="cs-CZ" b="0" dirty="0"/>
              <a:t> </a:t>
            </a:r>
            <a:r>
              <a:rPr lang="en-US" b="0" dirty="0"/>
              <a:t>can be </a:t>
            </a:r>
            <a:r>
              <a:rPr lang="cs-CZ" b="0" dirty="0"/>
              <a:t>a</a:t>
            </a:r>
            <a:r>
              <a:rPr lang="en-US" b="0" dirty="0" err="1"/>
              <a:t>dded</a:t>
            </a:r>
            <a:r>
              <a:rPr lang="en-US" b="0" dirty="0"/>
              <a:t> or amended before AIA file import</a:t>
            </a:r>
            <a:r>
              <a:rPr lang="cs-CZ" b="0" dirty="0"/>
              <a:t>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59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err="1"/>
              <a:t>Other</a:t>
            </a:r>
            <a:r>
              <a:rPr lang="cs-CZ" b="1" dirty="0"/>
              <a:t> </a:t>
            </a:r>
            <a:r>
              <a:rPr lang="cs-CZ" b="1" dirty="0" err="1"/>
              <a:t>improvements</a:t>
            </a:r>
            <a:endParaRPr lang="cs-CZ" b="1" dirty="0"/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200" dirty="0" err="1"/>
              <a:t>Agilent</a:t>
            </a:r>
            <a:r>
              <a:rPr lang="cs-CZ" sz="1200" dirty="0"/>
              <a:t> ICF </a:t>
            </a:r>
            <a:r>
              <a:rPr lang="cs-CZ" sz="1200" dirty="0" err="1"/>
              <a:t>libraries</a:t>
            </a:r>
            <a:r>
              <a:rPr lang="cs-CZ" sz="1200" dirty="0"/>
              <a:t> </a:t>
            </a:r>
            <a:r>
              <a:rPr lang="cs-CZ" sz="1200" dirty="0" err="1"/>
              <a:t>have</a:t>
            </a:r>
            <a:r>
              <a:rPr lang="cs-CZ" sz="1200" dirty="0"/>
              <a:t> </a:t>
            </a:r>
            <a:r>
              <a:rPr lang="cs-CZ" sz="1200" dirty="0" err="1"/>
              <a:t>been</a:t>
            </a:r>
            <a:r>
              <a:rPr lang="cs-CZ" sz="1200" dirty="0"/>
              <a:t> </a:t>
            </a:r>
            <a:r>
              <a:rPr lang="cs-CZ" sz="1200" dirty="0" err="1"/>
              <a:t>updated</a:t>
            </a:r>
            <a:r>
              <a:rPr lang="cs-CZ" sz="1200" dirty="0"/>
              <a:t> to </a:t>
            </a:r>
            <a:r>
              <a:rPr lang="cs-CZ" sz="1200" dirty="0" err="1"/>
              <a:t>version</a:t>
            </a:r>
            <a:r>
              <a:rPr lang="cs-CZ" sz="1200" dirty="0"/>
              <a:t> 3.0. 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/>
              <a:t>Single Analysis window is now resizable.</a:t>
            </a:r>
            <a:endParaRPr lang="cs-CZ" sz="1200" dirty="0"/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200" dirty="0"/>
              <a:t>System Configuration window is now resizable.</a:t>
            </a:r>
            <a:endParaRPr lang="cs-CZ" sz="1200" dirty="0"/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200" dirty="0"/>
              <a:t>A n</a:t>
            </a:r>
            <a:r>
              <a:rPr lang="en-US" sz="1200" dirty="0" err="1"/>
              <a:t>ew</a:t>
            </a:r>
            <a:r>
              <a:rPr lang="en-US" sz="1200" dirty="0"/>
              <a:t> option for com</a:t>
            </a:r>
            <a:r>
              <a:rPr lang="cs-CZ" sz="1200" dirty="0"/>
              <a:t>m</a:t>
            </a:r>
            <a:r>
              <a:rPr lang="en-US" sz="1200" dirty="0"/>
              <a:t>and line parameter </a:t>
            </a:r>
            <a:r>
              <a:rPr lang="en-US" sz="1200" dirty="0" err="1"/>
              <a:t>Enable_asserts</a:t>
            </a:r>
            <a:r>
              <a:rPr lang="en-US" sz="1200" dirty="0"/>
              <a:t> =2</a:t>
            </a:r>
            <a:r>
              <a:rPr lang="cs-CZ" sz="1200" dirty="0"/>
              <a:t> </a:t>
            </a:r>
            <a:r>
              <a:rPr lang="cs-CZ" sz="1200" dirty="0" err="1"/>
              <a:t>that</a:t>
            </a:r>
            <a:r>
              <a:rPr lang="cs-CZ" sz="1200" dirty="0"/>
              <a:t> </a:t>
            </a:r>
            <a:r>
              <a:rPr lang="cs-CZ" sz="1200" dirty="0" err="1"/>
              <a:t>enables</a:t>
            </a:r>
            <a:r>
              <a:rPr lang="cs-CZ" sz="1200" dirty="0"/>
              <a:t> to </a:t>
            </a:r>
            <a:r>
              <a:rPr lang="cs-CZ" sz="1200" dirty="0" err="1"/>
              <a:t>create</a:t>
            </a:r>
            <a:r>
              <a:rPr lang="cs-CZ" sz="1200" dirty="0"/>
              <a:t> a </a:t>
            </a:r>
            <a:r>
              <a:rPr lang="cs-CZ" sz="1200" dirty="0" err="1"/>
              <a:t>memory</a:t>
            </a:r>
            <a:r>
              <a:rPr lang="cs-CZ" sz="1200" dirty="0"/>
              <a:t> </a:t>
            </a:r>
            <a:r>
              <a:rPr lang="cs-CZ" sz="1200" dirty="0" err="1"/>
              <a:t>dump</a:t>
            </a:r>
            <a:r>
              <a:rPr lang="cs-CZ" sz="1200" dirty="0"/>
              <a:t>, but </a:t>
            </a:r>
            <a:r>
              <a:rPr lang="cs-CZ" sz="1200" dirty="0" err="1"/>
              <a:t>does</a:t>
            </a:r>
            <a:r>
              <a:rPr lang="cs-CZ" sz="1200" dirty="0"/>
              <a:t> not </a:t>
            </a:r>
            <a:r>
              <a:rPr lang="cs-CZ" sz="1200" dirty="0" err="1"/>
              <a:t>offer</a:t>
            </a:r>
            <a:r>
              <a:rPr lang="cs-CZ" sz="1200" dirty="0"/>
              <a:t> to </a:t>
            </a:r>
            <a:r>
              <a:rPr lang="cs-CZ" sz="1200" dirty="0" err="1"/>
              <a:t>send</a:t>
            </a:r>
            <a:r>
              <a:rPr lang="cs-CZ" sz="1200" dirty="0"/>
              <a:t> </a:t>
            </a:r>
            <a:r>
              <a:rPr lang="cs-CZ" sz="1200" dirty="0" err="1"/>
              <a:t>it</a:t>
            </a:r>
            <a:r>
              <a:rPr lang="cs-CZ" sz="1200" dirty="0"/>
              <a:t>, has </a:t>
            </a:r>
            <a:r>
              <a:rPr lang="cs-CZ" sz="1200" dirty="0" err="1"/>
              <a:t>been</a:t>
            </a:r>
            <a:r>
              <a:rPr lang="cs-CZ" sz="1200" dirty="0"/>
              <a:t> </a:t>
            </a:r>
            <a:r>
              <a:rPr lang="cs-CZ" sz="1200" dirty="0" err="1"/>
              <a:t>added</a:t>
            </a:r>
            <a:r>
              <a:rPr lang="cs-CZ" sz="1200" dirty="0"/>
              <a:t>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200" dirty="0"/>
              <a:t>And many </a:t>
            </a:r>
            <a:r>
              <a:rPr lang="cs-CZ" sz="1200" dirty="0" err="1"/>
              <a:t>other</a:t>
            </a:r>
            <a:r>
              <a:rPr lang="cs-CZ" sz="1200" dirty="0"/>
              <a:t> </a:t>
            </a:r>
            <a:r>
              <a:rPr lang="cs-CZ" sz="1200" dirty="0" err="1"/>
              <a:t>small</a:t>
            </a:r>
            <a:r>
              <a:rPr lang="cs-CZ" sz="1200" dirty="0"/>
              <a:t> </a:t>
            </a:r>
            <a:r>
              <a:rPr lang="cs-CZ" sz="1200" dirty="0" err="1"/>
              <a:t>improvements</a:t>
            </a:r>
            <a:r>
              <a:rPr lang="cs-CZ" sz="1200" dirty="0"/>
              <a:t> </a:t>
            </a:r>
            <a:r>
              <a:rPr lang="cs-CZ" sz="1200" dirty="0" err="1"/>
              <a:t>have</a:t>
            </a:r>
            <a:r>
              <a:rPr lang="cs-CZ" sz="1200" dirty="0"/>
              <a:t> </a:t>
            </a:r>
            <a:r>
              <a:rPr lang="cs-CZ" sz="1200" dirty="0" err="1"/>
              <a:t>been</a:t>
            </a:r>
            <a:r>
              <a:rPr lang="cs-CZ" sz="1200" dirty="0"/>
              <a:t> made and many </a:t>
            </a:r>
            <a:r>
              <a:rPr lang="cs-CZ" sz="1200" dirty="0" err="1"/>
              <a:t>bugs</a:t>
            </a:r>
            <a:r>
              <a:rPr lang="cs-CZ" sz="1200" dirty="0"/>
              <a:t> </a:t>
            </a:r>
            <a:r>
              <a:rPr lang="cs-CZ" sz="1200" dirty="0" err="1"/>
              <a:t>fixed</a:t>
            </a:r>
            <a:r>
              <a:rPr lang="cs-CZ" sz="1200" dirty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153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 err="1"/>
              <a:t>Following</a:t>
            </a:r>
            <a:r>
              <a:rPr lang="cs-CZ" dirty="0"/>
              <a:t> </a:t>
            </a:r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modules</a:t>
            </a:r>
            <a:r>
              <a:rPr lang="cs-CZ" dirty="0"/>
              <a:t> are </a:t>
            </a:r>
            <a:r>
              <a:rPr lang="cs-CZ" dirty="0" err="1"/>
              <a:t>new</a:t>
            </a:r>
            <a:r>
              <a:rPr lang="cs-CZ" dirty="0"/>
              <a:t> in </a:t>
            </a:r>
            <a:r>
              <a:rPr lang="cs-CZ" dirty="0" err="1"/>
              <a:t>Clarity</a:t>
            </a:r>
            <a:r>
              <a:rPr lang="cs-CZ" dirty="0"/>
              <a:t> 8.5.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/>
              <a:t>And many 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modules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been</a:t>
            </a:r>
            <a:r>
              <a:rPr lang="cs-CZ" dirty="0"/>
              <a:t> </a:t>
            </a:r>
            <a:r>
              <a:rPr lang="cs-CZ" dirty="0" err="1"/>
              <a:t>updated</a:t>
            </a:r>
            <a:r>
              <a:rPr lang="cs-CZ" dirty="0"/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902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079175"/>
            <a:ext cx="10515600" cy="992579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6500" b="1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497917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21" name="Zástupný text 20">
            <a:extLst>
              <a:ext uri="{FF2B5EF4-FFF2-40B4-BE49-F238E27FC236}">
                <a16:creationId xmlns:a16="http://schemas.microsoft.com/office/drawing/2014/main" id="{D236D0D6-4278-4C51-846A-FC4A7CF543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5846700"/>
            <a:ext cx="10501313" cy="30003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150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P01/70A 11/9/2019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DUCT - 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1F161E3-8510-42C2-A819-26E26EDD466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9388" y="5944156"/>
            <a:ext cx="9921875" cy="369332"/>
          </a:xfrm>
          <a:prstGeom prst="rect">
            <a:avLst/>
          </a:prstGeom>
        </p:spPr>
        <p:txBody>
          <a:bodyPr anchor="b">
            <a:spAutoFit/>
          </a:bodyPr>
          <a:lstStyle>
            <a:lvl1pPr marL="342900" indent="-342900">
              <a:buSzPct val="140000"/>
              <a:buFontTx/>
              <a:buBlip>
                <a:blip r:embed="rId4"/>
              </a:buBlip>
              <a:defRPr sz="2000"/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91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DUCT - 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597256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964987" y="2917825"/>
            <a:ext cx="9406276" cy="355364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25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RODUCT - 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63038" y="950423"/>
            <a:ext cx="7247107" cy="552104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12" name="Zástupný text 3">
            <a:extLst>
              <a:ext uri="{FF2B5EF4-FFF2-40B4-BE49-F238E27FC236}">
                <a16:creationId xmlns:a16="http://schemas.microsoft.com/office/drawing/2014/main" id="{08399E18-96D5-4FB6-9E09-E9B7250952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74868" y="950423"/>
            <a:ext cx="2995748" cy="1051570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>
              <a:buSzPct val="110000"/>
              <a:buFontTx/>
              <a:buBlip>
                <a:blip r:embed="rId3"/>
              </a:buBlip>
              <a:defRPr sz="2000"/>
            </a:lvl1pPr>
          </a:lstStyle>
          <a:p>
            <a:pPr lvl="0"/>
            <a:r>
              <a:rPr lang="cs-CZ" dirty="0"/>
              <a:t>Místo pro vložení textu</a:t>
            </a:r>
          </a:p>
          <a:p>
            <a:pPr lvl="0"/>
            <a:r>
              <a:rPr lang="cs-CZ" dirty="0"/>
              <a:t>Druhý bod delší text přes více řádků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3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…LUNCH BREAK…</a:t>
            </a:r>
          </a:p>
        </p:txBody>
      </p:sp>
    </p:spTree>
    <p:extLst>
      <p:ext uri="{BB962C8B-B14F-4D97-AF65-F5344CB8AC3E}">
        <p14:creationId xmlns:p14="http://schemas.microsoft.com/office/powerpoint/2010/main" val="161394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fin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…THANK YOU FOR YOUR ATTENTION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B0BF6D6-9484-4DDD-B179-61ACAB889E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525" y="5117910"/>
            <a:ext cx="742950" cy="660780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23F790B1-9B64-4A9D-9445-1AAAD3303100}"/>
              </a:ext>
            </a:extLst>
          </p:cNvPr>
          <p:cNvSpPr txBox="1"/>
          <p:nvPr userDrawn="1"/>
        </p:nvSpPr>
        <p:spPr>
          <a:xfrm>
            <a:off x="3821723" y="5875894"/>
            <a:ext cx="4548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dirty="0">
                <a:solidFill>
                  <a:schemeClr val="tx2"/>
                </a:solidFill>
              </a:rPr>
              <a:t>SUPPORT@DATAAPEX.COM</a:t>
            </a:r>
          </a:p>
          <a:p>
            <a:pPr lvl="0" algn="ctr"/>
            <a:r>
              <a:rPr lang="cs-CZ" dirty="0">
                <a:solidFill>
                  <a:schemeClr val="tx2"/>
                </a:solidFill>
              </a:rPr>
              <a:t>WWW.DATAAPEX.COM</a:t>
            </a:r>
          </a:p>
        </p:txBody>
      </p:sp>
    </p:spTree>
    <p:extLst>
      <p:ext uri="{BB962C8B-B14F-4D97-AF65-F5344CB8AC3E}">
        <p14:creationId xmlns:p14="http://schemas.microsoft.com/office/powerpoint/2010/main" val="242346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874000" y="6534000"/>
            <a:ext cx="2497784" cy="2585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856800" y="6537600"/>
            <a:ext cx="2498400" cy="27699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PXXX/XXA 02/2020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3" r:id="rId3"/>
    <p:sldLayoutId id="2147483664" r:id="rId4"/>
    <p:sldLayoutId id="2147483665" r:id="rId5"/>
    <p:sldLayoutId id="2147483661" r:id="rId6"/>
    <p:sldLayoutId id="2147483662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8.5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4979175"/>
            <a:ext cx="10515600" cy="674031"/>
          </a:xfrm>
        </p:spPr>
        <p:txBody>
          <a:bodyPr/>
          <a:lstStyle/>
          <a:p>
            <a:r>
              <a:rPr lang="cs-CZ" dirty="0"/>
              <a:t>WHAT‘S NEW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4C4D433-DFB4-4A32-A39A-EBCF114E6F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5846700"/>
            <a:ext cx="10501313" cy="300082"/>
          </a:xfrm>
        </p:spPr>
        <p:txBody>
          <a:bodyPr/>
          <a:lstStyle/>
          <a:p>
            <a:r>
              <a:rPr lang="cs-CZ" dirty="0"/>
              <a:t>P056/80A 02/2021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48782" y="1997706"/>
            <a:ext cx="9623771" cy="4690684"/>
          </a:xfrm>
        </p:spPr>
        <p:txBody>
          <a:bodyPr/>
          <a:lstStyle/>
          <a:p>
            <a:r>
              <a:rPr lang="cs-CZ" b="1" dirty="0"/>
              <a:t>Tablet Mode </a:t>
            </a:r>
          </a:p>
          <a:p>
            <a:r>
              <a:rPr lang="en-US" b="1" dirty="0"/>
              <a:t>Mathematical Operations dialog can be opened </a:t>
            </a:r>
            <a:r>
              <a:rPr lang="en-US" dirty="0"/>
              <a:t>and if any</a:t>
            </a:r>
            <a:r>
              <a:rPr lang="cs-CZ" dirty="0"/>
              <a:t> </a:t>
            </a:r>
            <a:r>
              <a:rPr lang="en-US" dirty="0"/>
              <a:t>action is applied</a:t>
            </a:r>
            <a:r>
              <a:rPr lang="cs-CZ" dirty="0"/>
              <a:t>,</a:t>
            </a:r>
            <a:r>
              <a:rPr lang="en-US" dirty="0"/>
              <a:t> </a:t>
            </a:r>
            <a:r>
              <a:rPr lang="en-US" b="1" dirty="0"/>
              <a:t>the overlay mode is turned on</a:t>
            </a:r>
            <a:r>
              <a:rPr lang="cs-CZ" b="1" dirty="0"/>
              <a:t> </a:t>
            </a:r>
            <a:r>
              <a:rPr lang="cs-CZ" b="1" dirty="0" err="1"/>
              <a:t>automatically</a:t>
            </a:r>
            <a:endParaRPr lang="cs-CZ" b="1" dirty="0"/>
          </a:p>
          <a:p>
            <a:r>
              <a:rPr lang="cs-CZ" dirty="0"/>
              <a:t>C</a:t>
            </a:r>
            <a:r>
              <a:rPr lang="en-US" dirty="0" err="1"/>
              <a:t>hromatogram</a:t>
            </a:r>
            <a:r>
              <a:rPr lang="en-US" dirty="0"/>
              <a:t> </a:t>
            </a:r>
            <a:r>
              <a:rPr lang="cs-CZ" dirty="0" err="1"/>
              <a:t>opened</a:t>
            </a:r>
            <a:r>
              <a:rPr lang="cs-CZ" dirty="0"/>
              <a:t> </a:t>
            </a:r>
            <a:r>
              <a:rPr lang="en-US" b="1" dirty="0"/>
              <a:t>outside </a:t>
            </a:r>
            <a:r>
              <a:rPr lang="en-US" dirty="0"/>
              <a:t>of </a:t>
            </a:r>
            <a:r>
              <a:rPr lang="en-US" b="1" dirty="0"/>
              <a:t>current project </a:t>
            </a:r>
            <a:r>
              <a:rPr lang="cs-CZ" b="1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opened</a:t>
            </a:r>
            <a:r>
              <a:rPr lang="cs-CZ" dirty="0"/>
              <a:t>  </a:t>
            </a:r>
            <a:r>
              <a:rPr lang="cs-CZ" b="1" dirty="0" err="1"/>
              <a:t>only</a:t>
            </a:r>
            <a:r>
              <a:rPr lang="cs-CZ" b="1" dirty="0"/>
              <a:t> </a:t>
            </a:r>
            <a:r>
              <a:rPr lang="en-US" b="1" dirty="0"/>
              <a:t>with</a:t>
            </a:r>
            <a:r>
              <a:rPr lang="cs-CZ" b="1" dirty="0"/>
              <a:t> </a:t>
            </a:r>
            <a:r>
              <a:rPr lang="cs-CZ" b="1" dirty="0" err="1"/>
              <a:t>stored</a:t>
            </a:r>
            <a:r>
              <a:rPr lang="cs-CZ" b="1" dirty="0"/>
              <a:t> </a:t>
            </a:r>
            <a:r>
              <a:rPr lang="cs-CZ" b="1" dirty="0" err="1"/>
              <a:t>calibration</a:t>
            </a:r>
            <a:r>
              <a:rPr lang="cs-CZ" b="1" dirty="0"/>
              <a:t> </a:t>
            </a:r>
          </a:p>
          <a:p>
            <a:r>
              <a:rPr lang="en-US" b="1" dirty="0"/>
              <a:t>Some options </a:t>
            </a:r>
            <a:r>
              <a:rPr lang="en-US" dirty="0"/>
              <a:t>can be </a:t>
            </a:r>
            <a:r>
              <a:rPr lang="cs-CZ" dirty="0" err="1"/>
              <a:t>now</a:t>
            </a:r>
            <a:r>
              <a:rPr lang="cs-CZ" dirty="0"/>
              <a:t> </a:t>
            </a:r>
            <a:r>
              <a:rPr lang="cs-CZ" b="1" dirty="0"/>
              <a:t>a</a:t>
            </a:r>
            <a:r>
              <a:rPr lang="en-US" b="1" dirty="0" err="1"/>
              <a:t>dded</a:t>
            </a:r>
            <a:r>
              <a:rPr lang="en-US" b="1" dirty="0"/>
              <a:t> or amended</a:t>
            </a:r>
            <a:r>
              <a:rPr lang="en-US" dirty="0"/>
              <a:t> before AIA file import</a:t>
            </a:r>
            <a:endParaRPr lang="cs-CZ" dirty="0"/>
          </a:p>
          <a:p>
            <a:r>
              <a:rPr lang="en-GB" dirty="0"/>
              <a:t>A lot of </a:t>
            </a:r>
            <a:r>
              <a:rPr lang="cs-CZ" dirty="0"/>
              <a:t>other </a:t>
            </a:r>
            <a:r>
              <a:rPr lang="en-GB" dirty="0"/>
              <a:t>small improvements and fixed bugs </a:t>
            </a:r>
            <a:endParaRPr lang="cs-CZ" dirty="0"/>
          </a:p>
          <a:p>
            <a:r>
              <a:rPr lang="cs-CZ" b="1" dirty="0"/>
              <a:t>New </a:t>
            </a:r>
            <a:r>
              <a:rPr lang="cs-CZ" dirty="0"/>
              <a:t>and </a:t>
            </a:r>
            <a:r>
              <a:rPr lang="cs-CZ" b="1" dirty="0"/>
              <a:t>updated </a:t>
            </a:r>
            <a:r>
              <a:rPr lang="cs-CZ" dirty="0"/>
              <a:t>control modules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 is new in </a:t>
            </a:r>
            <a:r>
              <a:rPr lang="cs-CZ" dirty="0" err="1"/>
              <a:t>Clarity</a:t>
            </a:r>
            <a:r>
              <a:rPr lang="cs-CZ" dirty="0"/>
              <a:t> 8.5?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/>
              <a:t>WHAT‘S NEW → OVERVIEW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13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7F1CB95-20E5-4744-A5A8-FC0C52C386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TABLET MODE</a:t>
            </a:r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DD9222A-3A00-4E08-85AF-9F0F26286E8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D7B0C83F-95C8-4DDA-89E5-7F9DA294A5B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6446551-C41F-40C1-8FBB-C62838379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014" y="2233490"/>
            <a:ext cx="4687182" cy="2687690"/>
          </a:xfrm>
          <a:prstGeom prst="rect">
            <a:avLst/>
          </a:prstGeom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56B72B4B-1F2E-4627-896B-9D17492F75E0}"/>
              </a:ext>
            </a:extLst>
          </p:cNvPr>
          <p:cNvSpPr txBox="1">
            <a:spLocks/>
          </p:cNvSpPr>
          <p:nvPr/>
        </p:nvSpPr>
        <p:spPr>
          <a:xfrm>
            <a:off x="6299670" y="2106563"/>
            <a:ext cx="5539404" cy="2814617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10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b="1" dirty="0"/>
              <a:t>Tablet Mode </a:t>
            </a:r>
            <a:r>
              <a:rPr lang="cs-CZ" dirty="0" err="1"/>
              <a:t>is</a:t>
            </a:r>
            <a:r>
              <a:rPr lang="cs-CZ" dirty="0"/>
              <a:t> a </a:t>
            </a:r>
            <a:r>
              <a:rPr lang="cs-CZ" dirty="0" err="1"/>
              <a:t>specific</a:t>
            </a:r>
            <a:r>
              <a:rPr lang="cs-CZ" dirty="0"/>
              <a:t> </a:t>
            </a:r>
            <a:r>
              <a:rPr lang="cs-CZ" dirty="0" err="1"/>
              <a:t>windows</a:t>
            </a:r>
            <a:r>
              <a:rPr lang="cs-CZ" dirty="0"/>
              <a:t> layout </a:t>
            </a:r>
            <a:r>
              <a:rPr lang="cs-CZ" dirty="0" err="1"/>
              <a:t>for</a:t>
            </a:r>
            <a:r>
              <a:rPr lang="cs-CZ" dirty="0"/>
              <a:t> tablet </a:t>
            </a:r>
            <a:r>
              <a:rPr lang="cs-CZ" dirty="0" err="1"/>
              <a:t>size</a:t>
            </a:r>
            <a:r>
              <a:rPr lang="cs-CZ" dirty="0"/>
              <a:t> </a:t>
            </a:r>
            <a:r>
              <a:rPr lang="cs-CZ" dirty="0" err="1"/>
              <a:t>monitors</a:t>
            </a:r>
            <a:r>
              <a:rPr lang="cs-CZ" dirty="0"/>
              <a:t>.</a:t>
            </a:r>
            <a:endParaRPr lang="cs-CZ" b="1" dirty="0"/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/>
              <a:t>Simulates</a:t>
            </a:r>
            <a:r>
              <a:rPr lang="cs-CZ" dirty="0"/>
              <a:t> </a:t>
            </a:r>
            <a:r>
              <a:rPr lang="cs-CZ" b="1" dirty="0" err="1"/>
              <a:t>one</a:t>
            </a:r>
            <a:r>
              <a:rPr lang="cs-CZ" b="1" dirty="0"/>
              <a:t> </a:t>
            </a:r>
            <a:r>
              <a:rPr lang="cs-CZ" b="1" dirty="0" err="1"/>
              <a:t>window</a:t>
            </a:r>
            <a:r>
              <a:rPr lang="cs-CZ" b="1" dirty="0"/>
              <a:t> </a:t>
            </a:r>
            <a:r>
              <a:rPr lang="cs-CZ" b="1" dirty="0" err="1"/>
              <a:t>application</a:t>
            </a:r>
            <a:r>
              <a:rPr lang="cs-CZ" b="1" dirty="0"/>
              <a:t>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switched</a:t>
            </a:r>
            <a:r>
              <a:rPr lang="cs-CZ" dirty="0"/>
              <a:t> ON/OFF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b="1" dirty="0" err="1"/>
              <a:t>View</a:t>
            </a:r>
            <a:r>
              <a:rPr lang="cs-CZ" b="1" dirty="0"/>
              <a:t> menu.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/>
              <a:t>Enables</a:t>
            </a:r>
            <a:r>
              <a:rPr lang="cs-CZ" b="1" dirty="0"/>
              <a:t> </a:t>
            </a:r>
            <a:r>
              <a:rPr lang="cs-CZ" b="1" dirty="0" err="1"/>
              <a:t>general</a:t>
            </a:r>
            <a:r>
              <a:rPr lang="cs-CZ" b="1" dirty="0"/>
              <a:t> </a:t>
            </a:r>
            <a:r>
              <a:rPr lang="cs-CZ" b="1" dirty="0" err="1"/>
              <a:t>scale</a:t>
            </a:r>
            <a:r>
              <a:rPr lang="cs-CZ" b="1" dirty="0"/>
              <a:t> </a:t>
            </a:r>
            <a:r>
              <a:rPr lang="cs-CZ" dirty="0"/>
              <a:t>up to </a:t>
            </a:r>
            <a:r>
              <a:rPr lang="cs-CZ" b="1" dirty="0"/>
              <a:t>200%.</a:t>
            </a:r>
          </a:p>
        </p:txBody>
      </p:sp>
      <p:sp>
        <p:nvSpPr>
          <p:cNvPr id="19" name="Šipka: dolů 18">
            <a:extLst>
              <a:ext uri="{FF2B5EF4-FFF2-40B4-BE49-F238E27FC236}">
                <a16:creationId xmlns:a16="http://schemas.microsoft.com/office/drawing/2014/main" id="{F1C4AD57-5269-4B5E-98BB-5B02C2154AF0}"/>
              </a:ext>
            </a:extLst>
          </p:cNvPr>
          <p:cNvSpPr/>
          <p:nvPr/>
        </p:nvSpPr>
        <p:spPr>
          <a:xfrm rot="2711699">
            <a:off x="3277833" y="2752659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0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5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>
            <a:extLst>
              <a:ext uri="{FF2B5EF4-FFF2-40B4-BE49-F238E27FC236}">
                <a16:creationId xmlns:a16="http://schemas.microsoft.com/office/drawing/2014/main" id="{31F13405-2FC7-4F67-A430-CEC76714C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016" y="1559349"/>
            <a:ext cx="7068886" cy="4210845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8DCD375F-B110-460A-9070-5992A4B76D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9314" y="1559350"/>
            <a:ext cx="4414587" cy="4200212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FF65881A-91C7-4BAD-9241-21DA4391D7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9313" y="1568849"/>
            <a:ext cx="4406486" cy="419490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48F2BE24-2CCF-4652-A3D2-B79828B33A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7483" y="1569263"/>
            <a:ext cx="4406486" cy="4185583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8DD8CD74-92B4-450D-BADB-8C67172830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8344" y="5919811"/>
            <a:ext cx="2038350" cy="581025"/>
          </a:xfrm>
          <a:prstGeom prst="rect">
            <a:avLst/>
          </a:prstGeom>
        </p:spPr>
      </p:pic>
      <p:sp>
        <p:nvSpPr>
          <p:cNvPr id="2" name="Zástupný text 1">
            <a:extLst>
              <a:ext uri="{FF2B5EF4-FFF2-40B4-BE49-F238E27FC236}">
                <a16:creationId xmlns:a16="http://schemas.microsoft.com/office/drawing/2014/main" id="{106003DE-530F-472E-8218-3B8D439C5A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TABLET MODE</a:t>
            </a:r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C52CBD4-C4B3-4498-8276-C03AE9FAF31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FB83ECBF-AEC2-468C-AEF2-5B606D681C19}"/>
              </a:ext>
            </a:extLst>
          </p:cNvPr>
          <p:cNvSpPr txBox="1">
            <a:spLocks/>
          </p:cNvSpPr>
          <p:nvPr/>
        </p:nvSpPr>
        <p:spPr>
          <a:xfrm>
            <a:off x="263470" y="1069897"/>
            <a:ext cx="4121091" cy="6815712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10000"/>
              <a:buFontTx/>
              <a:buBlip>
                <a:blip r:embed="rId8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/>
              <a:t>Windows do not </a:t>
            </a:r>
            <a:r>
              <a:rPr lang="cs-CZ" dirty="0" err="1"/>
              <a:t>overlay</a:t>
            </a:r>
            <a:r>
              <a:rPr lang="cs-CZ" dirty="0"/>
              <a:t>.</a:t>
            </a:r>
          </a:p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/>
              <a:t>Instrument </a:t>
            </a:r>
            <a:r>
              <a:rPr lang="cs-CZ" dirty="0" err="1"/>
              <a:t>window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left</a:t>
            </a:r>
            <a:r>
              <a:rPr lang="cs-CZ" dirty="0"/>
              <a:t> </a:t>
            </a:r>
            <a:r>
              <a:rPr lang="cs-CZ" dirty="0" err="1"/>
              <a:t>side</a:t>
            </a:r>
            <a:r>
              <a:rPr lang="cs-CZ" dirty="0"/>
              <a:t>, 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windows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right</a:t>
            </a:r>
            <a:r>
              <a:rPr lang="cs-CZ" dirty="0"/>
              <a:t> </a:t>
            </a:r>
            <a:r>
              <a:rPr lang="cs-CZ" dirty="0" err="1"/>
              <a:t>side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monitor.</a:t>
            </a:r>
          </a:p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All windows</a:t>
            </a:r>
            <a:r>
              <a:rPr lang="cs-CZ" dirty="0"/>
              <a:t> </a:t>
            </a:r>
            <a:r>
              <a:rPr lang="en-US" dirty="0"/>
              <a:t>remain</a:t>
            </a:r>
            <a:r>
              <a:rPr lang="cs-CZ" b="1" dirty="0"/>
              <a:t> </a:t>
            </a:r>
            <a:r>
              <a:rPr lang="en-US" dirty="0"/>
              <a:t>fully </a:t>
            </a:r>
            <a:r>
              <a:rPr lang="en-US" b="1" dirty="0"/>
              <a:t>resizable and customizable.</a:t>
            </a:r>
            <a:endParaRPr lang="cs-CZ" b="1" dirty="0"/>
          </a:p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b="1" dirty="0" err="1"/>
              <a:t>Active</a:t>
            </a:r>
            <a:r>
              <a:rPr lang="cs-CZ" b="1" dirty="0"/>
              <a:t> </a:t>
            </a:r>
            <a:r>
              <a:rPr lang="cs-CZ" dirty="0" err="1"/>
              <a:t>window</a:t>
            </a:r>
            <a:r>
              <a:rPr lang="cs-CZ" b="1" dirty="0"/>
              <a:t> </a:t>
            </a:r>
            <a:r>
              <a:rPr lang="cs-CZ" dirty="0" err="1"/>
              <a:t>is</a:t>
            </a:r>
            <a:r>
              <a:rPr lang="cs-CZ" b="1" dirty="0"/>
              <a:t> </a:t>
            </a:r>
            <a:r>
              <a:rPr lang="cs-CZ" b="1" dirty="0" err="1"/>
              <a:t>highlighted</a:t>
            </a:r>
            <a:r>
              <a:rPr lang="cs-CZ" b="1" dirty="0"/>
              <a:t>.</a:t>
            </a:r>
          </a:p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b="1" dirty="0" err="1"/>
              <a:t>Process</a:t>
            </a:r>
            <a:r>
              <a:rPr lang="cs-CZ" b="1" dirty="0"/>
              <a:t> </a:t>
            </a:r>
            <a:r>
              <a:rPr lang="cs-CZ" b="1" dirty="0" err="1"/>
              <a:t>icon</a:t>
            </a:r>
            <a:r>
              <a:rPr lang="cs-CZ" b="1" dirty="0"/>
              <a:t> </a:t>
            </a:r>
            <a:r>
              <a:rPr lang="cs-CZ" dirty="0"/>
              <a:t>and </a:t>
            </a:r>
            <a:r>
              <a:rPr lang="cs-CZ" b="1" dirty="0"/>
              <a:t>Status bar </a:t>
            </a:r>
            <a:r>
              <a:rPr lang="cs-CZ" dirty="0" err="1"/>
              <a:t>may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b="1" dirty="0"/>
              <a:t>in </a:t>
            </a:r>
            <a:r>
              <a:rPr lang="cs-CZ" b="1" dirty="0" err="1"/>
              <a:t>two</a:t>
            </a:r>
            <a:r>
              <a:rPr lang="cs-CZ" b="1" dirty="0"/>
              <a:t> lines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higher</a:t>
            </a:r>
            <a:r>
              <a:rPr lang="cs-CZ" dirty="0"/>
              <a:t> </a:t>
            </a:r>
            <a:r>
              <a:rPr lang="cs-CZ" dirty="0" err="1"/>
              <a:t>scale</a:t>
            </a:r>
            <a:r>
              <a:rPr lang="cs-CZ" dirty="0"/>
              <a:t>.</a:t>
            </a:r>
          </a:p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cs-CZ" b="1" dirty="0"/>
          </a:p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cs-CZ" b="1" dirty="0"/>
          </a:p>
          <a:p>
            <a:pPr marL="2520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cs-CZ" b="1" dirty="0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BC69FE38-8537-425A-8681-E1420E6B4B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24714" y="420206"/>
            <a:ext cx="1924050" cy="1000125"/>
          </a:xfrm>
          <a:prstGeom prst="rect">
            <a:avLst/>
          </a:prstGeom>
        </p:spPr>
      </p:pic>
      <p:sp>
        <p:nvSpPr>
          <p:cNvPr id="18" name="Šipka: dolů 17">
            <a:extLst>
              <a:ext uri="{FF2B5EF4-FFF2-40B4-BE49-F238E27FC236}">
                <a16:creationId xmlns:a16="http://schemas.microsoft.com/office/drawing/2014/main" id="{908C39E5-1A9D-4CCD-8893-4031419CC58C}"/>
              </a:ext>
            </a:extLst>
          </p:cNvPr>
          <p:cNvSpPr/>
          <p:nvPr/>
        </p:nvSpPr>
        <p:spPr>
          <a:xfrm>
            <a:off x="10606982" y="848056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: zahnutá dolů 19">
            <a:extLst>
              <a:ext uri="{FF2B5EF4-FFF2-40B4-BE49-F238E27FC236}">
                <a16:creationId xmlns:a16="http://schemas.microsoft.com/office/drawing/2014/main" id="{8F90B4E1-F2E2-4926-89CF-7466BB247FA6}"/>
              </a:ext>
            </a:extLst>
          </p:cNvPr>
          <p:cNvSpPr/>
          <p:nvPr/>
        </p:nvSpPr>
        <p:spPr>
          <a:xfrm rot="16394068">
            <a:off x="3704692" y="1121314"/>
            <a:ext cx="1433570" cy="660780"/>
          </a:xfrm>
          <a:prstGeom prst="curvedDownArrow">
            <a:avLst/>
          </a:prstGeom>
          <a:solidFill>
            <a:srgbClr val="F94545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7808325F-528C-4B97-9319-093AC29AA729}"/>
              </a:ext>
            </a:extLst>
          </p:cNvPr>
          <p:cNvSpPr/>
          <p:nvPr/>
        </p:nvSpPr>
        <p:spPr>
          <a:xfrm>
            <a:off x="6292595" y="1790312"/>
            <a:ext cx="666428" cy="588935"/>
          </a:xfrm>
          <a:prstGeom prst="ellipse">
            <a:avLst/>
          </a:prstGeom>
          <a:solidFill>
            <a:srgbClr val="FFFCC5">
              <a:alpha val="67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: dolů 10">
            <a:extLst>
              <a:ext uri="{FF2B5EF4-FFF2-40B4-BE49-F238E27FC236}">
                <a16:creationId xmlns:a16="http://schemas.microsoft.com/office/drawing/2014/main" id="{9A0B44FB-98E5-4270-9F59-C31F34F196BD}"/>
              </a:ext>
            </a:extLst>
          </p:cNvPr>
          <p:cNvSpPr/>
          <p:nvPr/>
        </p:nvSpPr>
        <p:spPr>
          <a:xfrm rot="2711699">
            <a:off x="7006099" y="1263798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: zahnutá dolů 21">
            <a:extLst>
              <a:ext uri="{FF2B5EF4-FFF2-40B4-BE49-F238E27FC236}">
                <a16:creationId xmlns:a16="http://schemas.microsoft.com/office/drawing/2014/main" id="{BFD2927D-DADD-44CF-AC19-A0A784CBE89C}"/>
              </a:ext>
            </a:extLst>
          </p:cNvPr>
          <p:cNvSpPr/>
          <p:nvPr/>
        </p:nvSpPr>
        <p:spPr>
          <a:xfrm rot="5204459">
            <a:off x="6169626" y="4994721"/>
            <a:ext cx="1964720" cy="668322"/>
          </a:xfrm>
          <a:prstGeom prst="curvedDownArrow">
            <a:avLst/>
          </a:prstGeom>
          <a:solidFill>
            <a:srgbClr val="F94545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30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0" presetClass="entr" presetSubtype="0" fill="remove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8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6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35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35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8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85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8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0" grpId="0" animBg="1"/>
      <p:bldP spid="1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0F5C69-DFE1-4CCE-A0A3-843DAC069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814" y="879530"/>
            <a:ext cx="6812201" cy="4323352"/>
          </a:xfrm>
          <a:prstGeom prst="rect">
            <a:avLst/>
          </a:prstGeom>
        </p:spPr>
      </p:pic>
      <p:sp>
        <p:nvSpPr>
          <p:cNvPr id="2" name="Zástupný text 1">
            <a:extLst>
              <a:ext uri="{FF2B5EF4-FFF2-40B4-BE49-F238E27FC236}">
                <a16:creationId xmlns:a16="http://schemas.microsoft.com/office/drawing/2014/main" id="{9D7CC429-A812-4258-863C-594A525452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CHROMATOGRAM</a:t>
            </a:r>
            <a:endParaRPr lang="en-US" dirty="0"/>
          </a:p>
        </p:txBody>
      </p:sp>
      <p:pic>
        <p:nvPicPr>
          <p:cNvPr id="8" name="Zástupný symbol obrázku 7">
            <a:extLst>
              <a:ext uri="{FF2B5EF4-FFF2-40B4-BE49-F238E27FC236}">
                <a16:creationId xmlns:a16="http://schemas.microsoft.com/office/drawing/2014/main" id="{9B9744BA-FBD7-4B19-BD10-D30B6B383A5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670" y="2750328"/>
            <a:ext cx="6326722" cy="3743836"/>
          </a:xfrm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2D9151D-BE4D-4D1E-867A-44E9357B0D6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24B8EDF-FCEE-4F77-A7BC-6FA293BF93A6}"/>
              </a:ext>
            </a:extLst>
          </p:cNvPr>
          <p:cNvSpPr txBox="1">
            <a:spLocks/>
          </p:cNvSpPr>
          <p:nvPr/>
        </p:nvSpPr>
        <p:spPr>
          <a:xfrm>
            <a:off x="8129392" y="1016520"/>
            <a:ext cx="3853568" cy="2010807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10000"/>
              <a:buFontTx/>
              <a:buBlip>
                <a:blip r:embed="rId5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/>
              <a:t>Mathematical</a:t>
            </a:r>
            <a:r>
              <a:rPr lang="cs-CZ" dirty="0"/>
              <a:t> </a:t>
            </a:r>
            <a:r>
              <a:rPr lang="cs-CZ" dirty="0" err="1"/>
              <a:t>operations</a:t>
            </a:r>
            <a:r>
              <a:rPr lang="cs-CZ" dirty="0"/>
              <a:t> </a:t>
            </a:r>
            <a:r>
              <a:rPr lang="cs-CZ" b="1" dirty="0"/>
              <a:t>do not </a:t>
            </a:r>
            <a:r>
              <a:rPr lang="cs-CZ" b="1" dirty="0" err="1"/>
              <a:t>require</a:t>
            </a:r>
            <a:r>
              <a:rPr lang="cs-CZ" b="1" dirty="0"/>
              <a:t> </a:t>
            </a:r>
            <a:r>
              <a:rPr lang="cs-CZ" b="1" dirty="0" err="1"/>
              <a:t>Overlay</a:t>
            </a:r>
            <a:r>
              <a:rPr lang="cs-CZ" b="1" dirty="0"/>
              <a:t> mode to </a:t>
            </a:r>
            <a:r>
              <a:rPr lang="cs-CZ" b="1" dirty="0" err="1"/>
              <a:t>be</a:t>
            </a:r>
            <a:r>
              <a:rPr lang="cs-CZ" dirty="0"/>
              <a:t> on </a:t>
            </a:r>
            <a:r>
              <a:rPr lang="cs-CZ" dirty="0" err="1"/>
              <a:t>before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action</a:t>
            </a:r>
            <a:r>
              <a:rPr lang="cs-CZ" dirty="0"/>
              <a:t>.</a:t>
            </a:r>
          </a:p>
          <a:p>
            <a:r>
              <a:rPr lang="cs-CZ" dirty="0"/>
              <a:t>O</a:t>
            </a:r>
            <a:r>
              <a:rPr lang="en-US" dirty="0" err="1"/>
              <a:t>verlay</a:t>
            </a:r>
            <a:r>
              <a:rPr lang="en-US" dirty="0"/>
              <a:t> mode </a:t>
            </a:r>
            <a:r>
              <a:rPr lang="en-US" b="1" dirty="0"/>
              <a:t>is turned on</a:t>
            </a:r>
            <a:r>
              <a:rPr lang="cs-CZ" b="1" dirty="0"/>
              <a:t> </a:t>
            </a:r>
            <a:r>
              <a:rPr lang="cs-CZ" b="1" dirty="0" err="1"/>
              <a:t>automatically</a:t>
            </a:r>
            <a:r>
              <a:rPr lang="cs-CZ" b="1" dirty="0"/>
              <a:t>.</a:t>
            </a:r>
            <a:endParaRPr lang="cs-CZ" dirty="0">
              <a:highlight>
                <a:srgbClr val="FFFF00"/>
              </a:highlight>
            </a:endParaRPr>
          </a:p>
          <a:p>
            <a:endParaRPr lang="cs-CZ" b="1" dirty="0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9D2DDFE0-0DC4-41F4-9EBA-07EBEA14C17F}"/>
              </a:ext>
            </a:extLst>
          </p:cNvPr>
          <p:cNvSpPr/>
          <p:nvPr/>
        </p:nvSpPr>
        <p:spPr>
          <a:xfrm>
            <a:off x="2796029" y="1183621"/>
            <a:ext cx="1435580" cy="588935"/>
          </a:xfrm>
          <a:prstGeom prst="ellipse">
            <a:avLst/>
          </a:prstGeom>
          <a:solidFill>
            <a:srgbClr val="FFFCC5">
              <a:alpha val="67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: dolů 8">
            <a:extLst>
              <a:ext uri="{FF2B5EF4-FFF2-40B4-BE49-F238E27FC236}">
                <a16:creationId xmlns:a16="http://schemas.microsoft.com/office/drawing/2014/main" id="{03AD28EF-95CE-401E-9FCD-93A9B0A602A8}"/>
              </a:ext>
            </a:extLst>
          </p:cNvPr>
          <p:cNvSpPr/>
          <p:nvPr/>
        </p:nvSpPr>
        <p:spPr>
          <a:xfrm>
            <a:off x="2898062" y="504924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: dolů 10">
            <a:extLst>
              <a:ext uri="{FF2B5EF4-FFF2-40B4-BE49-F238E27FC236}">
                <a16:creationId xmlns:a16="http://schemas.microsoft.com/office/drawing/2014/main" id="{A24DDC1D-D95E-4A1C-91F8-B9706077F473}"/>
              </a:ext>
            </a:extLst>
          </p:cNvPr>
          <p:cNvSpPr/>
          <p:nvPr/>
        </p:nvSpPr>
        <p:spPr>
          <a:xfrm rot="2711699">
            <a:off x="4293910" y="5685138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8B12A9F6-3520-4808-BBD5-BEFA5132CE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CHROMATOGRAM</a:t>
            </a:r>
            <a:endParaRPr lang="en-US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C0F3B0E-6F9D-4B46-A18A-4B307BC952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02633" y="1143001"/>
            <a:ext cx="3355967" cy="1328569"/>
          </a:xfrm>
        </p:spPr>
        <p:txBody>
          <a:bodyPr/>
          <a:lstStyle/>
          <a:p>
            <a:r>
              <a:rPr lang="cs-CZ" dirty="0"/>
              <a:t>C</a:t>
            </a:r>
            <a:r>
              <a:rPr lang="en-US" dirty="0" err="1"/>
              <a:t>hromatogram</a:t>
            </a:r>
            <a:r>
              <a:rPr lang="en-US" dirty="0"/>
              <a:t> </a:t>
            </a:r>
            <a:r>
              <a:rPr lang="cs-CZ" dirty="0" err="1"/>
              <a:t>opened</a:t>
            </a:r>
            <a:r>
              <a:rPr lang="cs-CZ" dirty="0"/>
              <a:t> </a:t>
            </a:r>
            <a:r>
              <a:rPr lang="en-US" b="1" dirty="0"/>
              <a:t>outside of current project</a:t>
            </a:r>
            <a:r>
              <a:rPr lang="en-US" dirty="0"/>
              <a:t> 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opened</a:t>
            </a:r>
            <a:r>
              <a:rPr lang="cs-CZ" dirty="0"/>
              <a:t> </a:t>
            </a:r>
            <a:r>
              <a:rPr lang="cs-CZ" b="1" dirty="0" err="1"/>
              <a:t>only</a:t>
            </a:r>
            <a:r>
              <a:rPr lang="cs-CZ" b="1" dirty="0"/>
              <a:t> </a:t>
            </a:r>
            <a:r>
              <a:rPr lang="en-US" b="1" dirty="0"/>
              <a:t>with</a:t>
            </a:r>
            <a:r>
              <a:rPr lang="cs-CZ" b="1" dirty="0"/>
              <a:t> </a:t>
            </a:r>
            <a:r>
              <a:rPr lang="cs-CZ" b="1" dirty="0" err="1"/>
              <a:t>stored</a:t>
            </a:r>
            <a:r>
              <a:rPr lang="cs-CZ" b="1" dirty="0"/>
              <a:t> </a:t>
            </a:r>
            <a:r>
              <a:rPr lang="cs-CZ" b="1" dirty="0" err="1"/>
              <a:t>calibration</a:t>
            </a:r>
            <a:r>
              <a:rPr lang="cs-CZ" dirty="0"/>
              <a:t>. </a:t>
            </a:r>
          </a:p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1CAF33B-23DF-450E-A28A-E88A666B5DB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F5889D2-80EE-47D8-A61E-31F2FA13B5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91" y="1157289"/>
            <a:ext cx="7712671" cy="5000845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E7D0F3B4-7431-4FC6-A45F-57EED5CEEDF2}"/>
              </a:ext>
            </a:extLst>
          </p:cNvPr>
          <p:cNvSpPr/>
          <p:nvPr/>
        </p:nvSpPr>
        <p:spPr>
          <a:xfrm>
            <a:off x="3063922" y="3364754"/>
            <a:ext cx="1245113" cy="217784"/>
          </a:xfrm>
          <a:prstGeom prst="rect">
            <a:avLst/>
          </a:prstGeom>
          <a:solidFill>
            <a:srgbClr val="FFFCC5">
              <a:alpha val="57000"/>
            </a:srgbClr>
          </a:solidFill>
          <a:ln w="19050"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: dolů 8">
            <a:extLst>
              <a:ext uri="{FF2B5EF4-FFF2-40B4-BE49-F238E27FC236}">
                <a16:creationId xmlns:a16="http://schemas.microsoft.com/office/drawing/2014/main" id="{5526FB14-3A77-4B63-8F47-A4B05D91A775}"/>
              </a:ext>
            </a:extLst>
          </p:cNvPr>
          <p:cNvSpPr/>
          <p:nvPr/>
        </p:nvSpPr>
        <p:spPr>
          <a:xfrm>
            <a:off x="3534573" y="2626553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02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BFE573CA-61B1-4012-AC69-E3BDA8A468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IMPORT OF AIA FILE</a:t>
            </a:r>
            <a:endParaRPr lang="en-US" dirty="0"/>
          </a:p>
        </p:txBody>
      </p:sp>
      <p:pic>
        <p:nvPicPr>
          <p:cNvPr id="8" name="Zástupný symbol obrázku 7" descr="Obsah obrázku text&#10;&#10;Popis byl vytvořen automaticky">
            <a:extLst>
              <a:ext uri="{FF2B5EF4-FFF2-40B4-BE49-F238E27FC236}">
                <a16:creationId xmlns:a16="http://schemas.microsoft.com/office/drawing/2014/main" id="{79B584CA-3253-43B6-85BC-76BA2FD7AF6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17" y="950423"/>
            <a:ext cx="4870794" cy="5671600"/>
          </a:xfrm>
        </p:spPr>
      </p:pic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699BA0D-E36A-48EF-B847-535B26AE13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14159" y="950423"/>
            <a:ext cx="4556457" cy="3908762"/>
          </a:xfrm>
        </p:spPr>
        <p:txBody>
          <a:bodyPr/>
          <a:lstStyle/>
          <a:p>
            <a:r>
              <a:rPr lang="en-US" b="1" dirty="0"/>
              <a:t>Some </a:t>
            </a:r>
            <a:r>
              <a:rPr lang="cs-CZ" b="1" dirty="0"/>
              <a:t>more </a:t>
            </a:r>
            <a:r>
              <a:rPr lang="en-US" b="1" dirty="0"/>
              <a:t>options </a:t>
            </a:r>
            <a:r>
              <a:rPr lang="en-US" dirty="0"/>
              <a:t>can be </a:t>
            </a:r>
            <a:r>
              <a:rPr lang="cs-CZ" b="1" dirty="0"/>
              <a:t>a</a:t>
            </a:r>
            <a:r>
              <a:rPr lang="en-US" b="1" dirty="0" err="1"/>
              <a:t>dded</a:t>
            </a:r>
            <a:r>
              <a:rPr lang="en-US" b="1" dirty="0"/>
              <a:t> or amended</a:t>
            </a:r>
            <a:r>
              <a:rPr lang="en-US" dirty="0"/>
              <a:t> before AIA file import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/>
          </a:p>
          <a:p>
            <a:pPr lvl="2"/>
            <a:r>
              <a:rPr lang="cs-CZ" dirty="0" err="1"/>
              <a:t>detector_unit</a:t>
            </a:r>
            <a:endParaRPr lang="cs-CZ" dirty="0"/>
          </a:p>
          <a:p>
            <a:pPr lvl="2"/>
            <a:r>
              <a:rPr lang="cs-CZ" dirty="0" err="1"/>
              <a:t>retention_unit</a:t>
            </a:r>
            <a:endParaRPr lang="cs-CZ" dirty="0"/>
          </a:p>
          <a:p>
            <a:pPr lvl="2"/>
            <a:r>
              <a:rPr lang="cs-CZ" dirty="0" err="1"/>
              <a:t>uniform_sampling_flag</a:t>
            </a:r>
            <a:r>
              <a:rPr lang="cs-CZ" dirty="0"/>
              <a:t> </a:t>
            </a:r>
          </a:p>
          <a:p>
            <a:pPr lvl="2"/>
            <a:r>
              <a:rPr lang="cs-CZ" dirty="0" err="1"/>
              <a:t>detector_maximum_value</a:t>
            </a:r>
            <a:endParaRPr lang="cs-CZ" dirty="0"/>
          </a:p>
          <a:p>
            <a:pPr lvl="2"/>
            <a:r>
              <a:rPr lang="cs-CZ" dirty="0" err="1"/>
              <a:t>detector_minimum_value</a:t>
            </a:r>
            <a:endParaRPr lang="cs-CZ" dirty="0"/>
          </a:p>
          <a:p>
            <a:pPr lvl="2"/>
            <a:r>
              <a:rPr lang="cs-CZ" dirty="0"/>
              <a:t>Y </a:t>
            </a:r>
            <a:r>
              <a:rPr lang="cs-CZ" dirty="0" err="1"/>
              <a:t>multiplier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D010175-148C-4659-AC6C-FEF7B9EBE8D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94525DF-11FF-4A4C-8BA7-63816011F38A}"/>
              </a:ext>
            </a:extLst>
          </p:cNvPr>
          <p:cNvSpPr/>
          <p:nvPr/>
        </p:nvSpPr>
        <p:spPr>
          <a:xfrm>
            <a:off x="1132472" y="4879066"/>
            <a:ext cx="4690811" cy="842962"/>
          </a:xfrm>
          <a:prstGeom prst="rect">
            <a:avLst/>
          </a:prstGeom>
          <a:solidFill>
            <a:srgbClr val="FFFCC5">
              <a:alpha val="57000"/>
            </a:srgbClr>
          </a:solidFill>
          <a:ln w="19050"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: dolů 8">
            <a:extLst>
              <a:ext uri="{FF2B5EF4-FFF2-40B4-BE49-F238E27FC236}">
                <a16:creationId xmlns:a16="http://schemas.microsoft.com/office/drawing/2014/main" id="{CD1E67C3-A7C6-4C2F-870E-528C42A09B72}"/>
              </a:ext>
            </a:extLst>
          </p:cNvPr>
          <p:cNvSpPr/>
          <p:nvPr/>
        </p:nvSpPr>
        <p:spPr>
          <a:xfrm rot="16200000">
            <a:off x="570200" y="4959365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27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OTHER IMPROVEMENTS AND FIXED BUGS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D7B0C83F-95C8-4DDA-89E5-7F9DA294A5B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1" name="Zástupný text 3">
            <a:extLst>
              <a:ext uri="{FF2B5EF4-FFF2-40B4-BE49-F238E27FC236}">
                <a16:creationId xmlns:a16="http://schemas.microsoft.com/office/drawing/2014/main" id="{8EE5E2DB-69B3-4BAB-B0A4-34B32F68DEA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731783" y="3528750"/>
            <a:ext cx="10332798" cy="268278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sz="2700" dirty="0"/>
              <a:t> </a:t>
            </a:r>
            <a:r>
              <a:rPr lang="cs-CZ" sz="2700" dirty="0" err="1"/>
              <a:t>Agilent</a:t>
            </a:r>
            <a:r>
              <a:rPr lang="cs-CZ" sz="2700" dirty="0"/>
              <a:t> ICF </a:t>
            </a:r>
            <a:r>
              <a:rPr lang="cs-CZ" sz="2700" dirty="0" err="1"/>
              <a:t>libraries</a:t>
            </a:r>
            <a:r>
              <a:rPr lang="cs-CZ" sz="2700" dirty="0"/>
              <a:t> </a:t>
            </a:r>
            <a:r>
              <a:rPr lang="cs-CZ" sz="2700" dirty="0" err="1"/>
              <a:t>have</a:t>
            </a:r>
            <a:r>
              <a:rPr lang="cs-CZ" sz="2700" dirty="0"/>
              <a:t> </a:t>
            </a:r>
            <a:r>
              <a:rPr lang="cs-CZ" sz="2700" dirty="0" err="1"/>
              <a:t>been</a:t>
            </a:r>
            <a:r>
              <a:rPr lang="cs-CZ" sz="2700" dirty="0"/>
              <a:t> </a:t>
            </a:r>
            <a:r>
              <a:rPr lang="cs-CZ" sz="2700" dirty="0" err="1"/>
              <a:t>updated</a:t>
            </a:r>
            <a:r>
              <a:rPr lang="cs-CZ" sz="2700" dirty="0"/>
              <a:t> to </a:t>
            </a:r>
            <a:r>
              <a:rPr lang="cs-CZ" sz="2700" dirty="0" err="1"/>
              <a:t>version</a:t>
            </a:r>
            <a:r>
              <a:rPr lang="cs-CZ" sz="2700" dirty="0"/>
              <a:t> 3.0</a:t>
            </a:r>
          </a:p>
          <a:p>
            <a:pPr>
              <a:lnSpc>
                <a:spcPct val="100000"/>
              </a:lnSpc>
            </a:pPr>
            <a:r>
              <a:rPr lang="cs-CZ" sz="2700" dirty="0"/>
              <a:t> </a:t>
            </a:r>
            <a:r>
              <a:rPr lang="en-US" sz="2700" dirty="0"/>
              <a:t>Single Analysis window is now resizable</a:t>
            </a:r>
          </a:p>
          <a:p>
            <a:pPr>
              <a:lnSpc>
                <a:spcPct val="100000"/>
              </a:lnSpc>
            </a:pPr>
            <a:r>
              <a:rPr lang="cs-CZ" sz="2700" dirty="0"/>
              <a:t> </a:t>
            </a:r>
            <a:r>
              <a:rPr lang="en-US" sz="2700" dirty="0"/>
              <a:t>System Configuration window is now resizable</a:t>
            </a:r>
            <a:endParaRPr lang="cs-CZ" sz="2700" dirty="0"/>
          </a:p>
          <a:p>
            <a:pPr>
              <a:lnSpc>
                <a:spcPct val="100000"/>
              </a:lnSpc>
            </a:pPr>
            <a:r>
              <a:rPr lang="cs-CZ" sz="2700" dirty="0"/>
              <a:t> A n</a:t>
            </a:r>
            <a:r>
              <a:rPr lang="en-US" sz="2700" dirty="0" err="1"/>
              <a:t>ew</a:t>
            </a:r>
            <a:r>
              <a:rPr lang="en-US" sz="2700" dirty="0"/>
              <a:t> option for com</a:t>
            </a:r>
            <a:r>
              <a:rPr lang="cs-CZ" sz="2700" dirty="0"/>
              <a:t>m</a:t>
            </a:r>
            <a:r>
              <a:rPr lang="en-US" sz="2700" dirty="0"/>
              <a:t>and line parameter </a:t>
            </a:r>
            <a:r>
              <a:rPr lang="en-US" sz="2700" dirty="0" err="1"/>
              <a:t>Enable_asserts</a:t>
            </a:r>
            <a:r>
              <a:rPr lang="en-US" sz="2700" dirty="0"/>
              <a:t> =2</a:t>
            </a:r>
            <a:endParaRPr lang="cs-CZ" sz="2700" b="1" dirty="0"/>
          </a:p>
          <a:p>
            <a:pPr>
              <a:lnSpc>
                <a:spcPct val="100000"/>
              </a:lnSpc>
            </a:pPr>
            <a:r>
              <a:rPr lang="cs-CZ" sz="2700" dirty="0"/>
              <a:t> Many </a:t>
            </a:r>
            <a:r>
              <a:rPr lang="cs-CZ" sz="2700" dirty="0" err="1"/>
              <a:t>other</a:t>
            </a:r>
            <a:r>
              <a:rPr lang="cs-CZ" sz="2700" dirty="0"/>
              <a:t> </a:t>
            </a:r>
            <a:r>
              <a:rPr lang="en-GB" sz="2700" dirty="0"/>
              <a:t>small improvements and fixed bugs</a:t>
            </a:r>
            <a:endParaRPr lang="cs-CZ" sz="2700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CA9937BA-1FBC-43E1-A3F3-59C10C510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7959" y="874455"/>
            <a:ext cx="4096081" cy="229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03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48782" y="1951037"/>
            <a:ext cx="9921834" cy="4818925"/>
          </a:xfrm>
        </p:spPr>
        <p:txBody>
          <a:bodyPr/>
          <a:lstStyle/>
          <a:p>
            <a:r>
              <a:rPr lang="en-US" sz="2400" dirty="0"/>
              <a:t>Runge Mikron 81 </a:t>
            </a:r>
          </a:p>
          <a:p>
            <a:r>
              <a:rPr lang="en-US" sz="2400" dirty="0"/>
              <a:t>Runge Mikron</a:t>
            </a:r>
            <a:r>
              <a:rPr lang="cs-CZ" sz="2400" dirty="0"/>
              <a:t> 31</a:t>
            </a:r>
          </a:p>
          <a:p>
            <a:r>
              <a:rPr lang="cs-CZ" sz="2400" dirty="0" err="1"/>
              <a:t>Separflow</a:t>
            </a:r>
            <a:r>
              <a:rPr lang="cs-CZ" sz="2400" dirty="0"/>
              <a:t> FC </a:t>
            </a:r>
            <a:r>
              <a:rPr lang="cs-CZ" sz="2400" dirty="0" err="1"/>
              <a:t>fraction</a:t>
            </a:r>
            <a:r>
              <a:rPr lang="cs-CZ" sz="2400" dirty="0"/>
              <a:t> </a:t>
            </a:r>
            <a:r>
              <a:rPr lang="cs-CZ" sz="2400" dirty="0" err="1"/>
              <a:t>collector</a:t>
            </a:r>
            <a:endParaRPr lang="cs-CZ" sz="2400" dirty="0"/>
          </a:p>
          <a:p>
            <a:r>
              <a:rPr lang="en-US" sz="2400" dirty="0"/>
              <a:t>Young In </a:t>
            </a:r>
            <a:r>
              <a:rPr lang="en-US" sz="2400" dirty="0" err="1"/>
              <a:t>Chromass</a:t>
            </a:r>
            <a:r>
              <a:rPr lang="en-US" sz="2400" dirty="0"/>
              <a:t> </a:t>
            </a:r>
            <a:r>
              <a:rPr lang="en-US" sz="2400" dirty="0" err="1"/>
              <a:t>YCChroZen</a:t>
            </a:r>
            <a:r>
              <a:rPr lang="en-US" sz="2400" dirty="0"/>
              <a:t> AS</a:t>
            </a:r>
            <a:endParaRPr lang="cs-CZ" sz="2400" dirty="0"/>
          </a:p>
          <a:p>
            <a:r>
              <a:rPr lang="en-US" sz="2400" dirty="0"/>
              <a:t>Young In </a:t>
            </a:r>
            <a:r>
              <a:rPr lang="en-US" sz="2400" dirty="0" err="1"/>
              <a:t>Chromass</a:t>
            </a:r>
            <a:r>
              <a:rPr lang="en-US" sz="2400" dirty="0"/>
              <a:t> </a:t>
            </a:r>
            <a:r>
              <a:rPr lang="en-US" sz="2400" dirty="0" err="1"/>
              <a:t>YCChroZen</a:t>
            </a:r>
            <a:r>
              <a:rPr lang="en-US" sz="2400" dirty="0"/>
              <a:t> </a:t>
            </a:r>
            <a:r>
              <a:rPr lang="cs-CZ" sz="2400" dirty="0" err="1"/>
              <a:t>Column</a:t>
            </a:r>
            <a:endParaRPr lang="cs-CZ" sz="2400" dirty="0"/>
          </a:p>
          <a:p>
            <a:r>
              <a:rPr lang="en-US" sz="2400" dirty="0"/>
              <a:t>Young In </a:t>
            </a:r>
            <a:r>
              <a:rPr lang="en-US" sz="2400" dirty="0" err="1"/>
              <a:t>Chromass</a:t>
            </a:r>
            <a:r>
              <a:rPr lang="en-US" sz="2400" dirty="0"/>
              <a:t> </a:t>
            </a:r>
            <a:r>
              <a:rPr lang="en-US" sz="2400" dirty="0" err="1"/>
              <a:t>YCChroZen</a:t>
            </a:r>
            <a:r>
              <a:rPr lang="en-US" sz="2400" dirty="0"/>
              <a:t> </a:t>
            </a:r>
            <a:r>
              <a:rPr lang="cs-CZ" sz="2400" dirty="0"/>
              <a:t>Pump</a:t>
            </a:r>
          </a:p>
          <a:p>
            <a:r>
              <a:rPr lang="en-US" sz="2400" dirty="0"/>
              <a:t>Young In </a:t>
            </a:r>
            <a:r>
              <a:rPr lang="en-US" sz="2400" dirty="0" err="1"/>
              <a:t>Chromass</a:t>
            </a:r>
            <a:r>
              <a:rPr lang="en-US" sz="2400" dirty="0"/>
              <a:t> </a:t>
            </a:r>
            <a:r>
              <a:rPr lang="en-US" sz="2400" dirty="0" err="1"/>
              <a:t>YCChroZen</a:t>
            </a:r>
            <a:r>
              <a:rPr lang="en-US" sz="2400" dirty="0"/>
              <a:t> </a:t>
            </a:r>
            <a:r>
              <a:rPr lang="cs-CZ" sz="2400" dirty="0"/>
              <a:t>PDA</a:t>
            </a:r>
          </a:p>
          <a:p>
            <a:r>
              <a:rPr lang="en-US" sz="2400" dirty="0"/>
              <a:t>Young In </a:t>
            </a:r>
            <a:r>
              <a:rPr lang="en-US" sz="2400" dirty="0" err="1"/>
              <a:t>Chromass</a:t>
            </a:r>
            <a:r>
              <a:rPr lang="en-US" sz="2400" dirty="0"/>
              <a:t> </a:t>
            </a:r>
            <a:r>
              <a:rPr lang="en-US" sz="2400" dirty="0" err="1"/>
              <a:t>YCChroZen</a:t>
            </a:r>
            <a:r>
              <a:rPr lang="en-US" sz="2400" dirty="0"/>
              <a:t> </a:t>
            </a:r>
            <a:r>
              <a:rPr lang="cs-CZ" sz="2400" dirty="0"/>
              <a:t>UVD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/>
              <a:t>... and many control modules have been updated and improved</a:t>
            </a:r>
          </a:p>
          <a:p>
            <a:pPr marL="0" indent="0">
              <a:buNone/>
            </a:pPr>
            <a:endParaRPr lang="cs-CZ" sz="100" dirty="0"/>
          </a:p>
          <a:p>
            <a:pPr marL="0" indent="0">
              <a:buNone/>
            </a:pPr>
            <a:endParaRPr lang="cs-CZ" sz="1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55016" y="1170000"/>
            <a:ext cx="10515600" cy="674031"/>
          </a:xfrm>
        </p:spPr>
        <p:txBody>
          <a:bodyPr/>
          <a:lstStyle/>
          <a:p>
            <a:r>
              <a:rPr lang="cs-CZ" dirty="0"/>
              <a:t>New control modules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CONTROL MODULES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54789019-42EF-4C76-A4D9-10E6598A0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4118" y="1209327"/>
            <a:ext cx="1165632" cy="45476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781B8DA-72FF-436F-BDBC-9BC6D2C20C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1525" y="2018279"/>
            <a:ext cx="3548576" cy="404860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F9835A14-2180-4AFC-B95C-B7FF67268B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9670" y="1116425"/>
            <a:ext cx="3077619" cy="2051746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496B67E3-86B7-4922-AB07-1DBECA53C4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43218" y="1756882"/>
            <a:ext cx="955621" cy="57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D157B8B-C471-4181-BA32-0655428E94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…THANK YOU FOR YOUR TIME</a:t>
            </a:r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DataApex-09-2019">
      <a:dk1>
        <a:srgbClr val="777777"/>
      </a:dk1>
      <a:lt1>
        <a:srgbClr val="FFFFFF"/>
      </a:lt1>
      <a:dk2>
        <a:srgbClr val="6181A0"/>
      </a:dk2>
      <a:lt2>
        <a:srgbClr val="FFFFFF"/>
      </a:lt2>
      <a:accent1>
        <a:srgbClr val="98B3CE"/>
      </a:accent1>
      <a:accent2>
        <a:srgbClr val="CE4F4F"/>
      </a:accent2>
      <a:accent3>
        <a:srgbClr val="C98225"/>
      </a:accent3>
      <a:accent4>
        <a:srgbClr val="4FCE70"/>
      </a:accent4>
      <a:accent5>
        <a:srgbClr val="FFFFFF"/>
      </a:accent5>
      <a:accent6>
        <a:srgbClr val="FFFFFF"/>
      </a:accent6>
      <a:hlink>
        <a:srgbClr val="6181A0"/>
      </a:hlink>
      <a:folHlink>
        <a:srgbClr val="6181A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39462DD-0CE1-4BEF-86F4-E941035AE426}" vid="{D0160ABC-819C-458F-AC15-AD69BEA66DC5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6991</TotalTime>
  <Words>825</Words>
  <Application>Microsoft Office PowerPoint</Application>
  <PresentationFormat>Widescreen</PresentationFormat>
  <Paragraphs>106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Arial-ItalicMT</vt:lpstr>
      <vt:lpstr>ArialMT</vt:lpstr>
      <vt:lpstr>Calibri</vt:lpstr>
      <vt:lpstr>Motiv Office</vt:lpstr>
      <vt:lpstr>Clarity 8.5</vt:lpstr>
      <vt:lpstr>What is new in Clarity 8.5?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control modules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8.3</dc:title>
  <dc:creator>Pešta Marek</dc:creator>
  <cp:lastModifiedBy>Kočí Kristina</cp:lastModifiedBy>
  <cp:revision>163</cp:revision>
  <dcterms:created xsi:type="dcterms:W3CDTF">2020-03-30T06:33:13Z</dcterms:created>
  <dcterms:modified xsi:type="dcterms:W3CDTF">2021-03-12T12:14:14Z</dcterms:modified>
</cp:coreProperties>
</file>