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3"/>
  </p:notesMasterIdLst>
  <p:sldIdLst>
    <p:sldId id="261" r:id="rId2"/>
    <p:sldId id="272" r:id="rId3"/>
    <p:sldId id="273" r:id="rId4"/>
    <p:sldId id="274" r:id="rId5"/>
    <p:sldId id="290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6" r:id="rId16"/>
    <p:sldId id="284" r:id="rId17"/>
    <p:sldId id="285" r:id="rId18"/>
    <p:sldId id="287" r:id="rId19"/>
    <p:sldId id="288" r:id="rId20"/>
    <p:sldId id="289" r:id="rId21"/>
    <p:sldId id="260" r:id="rId22"/>
  </p:sldIdLst>
  <p:sldSz cx="12192000" cy="6858000"/>
  <p:notesSz cx="6858000" cy="9144000"/>
  <p:embeddedFontLst>
    <p:embeddedFont>
      <p:font typeface="Myriad Pro Light" panose="020B0403030403020204" pitchFamily="34" charset="0"/>
      <p:regular r:id="rId24"/>
      <p:bold r:id="rId25"/>
      <p:italic r:id="rId26"/>
      <p:boldItalic r:id="rId27"/>
    </p:embeddedFont>
    <p:embeddedFont>
      <p:font typeface="Verdana" panose="020B0604030504040204" pitchFamily="34" charset="0"/>
      <p:regular r:id="rId28"/>
      <p:bold r:id="rId29"/>
      <p:italic r:id="rId30"/>
      <p:boldItalic r:id="rId3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7386" autoAdjust="0"/>
  </p:normalViewPr>
  <p:slideViewPr>
    <p:cSldViewPr snapToGrid="0">
      <p:cViewPr varScale="1">
        <p:scale>
          <a:sx n="122" d="100"/>
          <a:sy n="122" d="100"/>
        </p:scale>
        <p:origin x="96" y="20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P019/100B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LEVELS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VALIDATION LEVELS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CD40D01-1291-1F3E-AAB0-91DE4D1B5C2B}"/>
              </a:ext>
            </a:extLst>
          </p:cNvPr>
          <p:cNvSpPr/>
          <p:nvPr/>
        </p:nvSpPr>
        <p:spPr>
          <a:xfrm>
            <a:off x="1495018" y="948692"/>
            <a:ext cx="9201964" cy="4648200"/>
          </a:xfrm>
          <a:prstGeom prst="ellipse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21EBE8A4-8439-B440-A656-08304D4F503F}"/>
              </a:ext>
            </a:extLst>
          </p:cNvPr>
          <p:cNvSpPr/>
          <p:nvPr/>
        </p:nvSpPr>
        <p:spPr>
          <a:xfrm>
            <a:off x="1495018" y="1482092"/>
            <a:ext cx="6034825" cy="3601720"/>
          </a:xfrm>
          <a:prstGeom prst="ellipse">
            <a:avLst/>
          </a:prstGeom>
          <a:noFill/>
          <a:ln>
            <a:solidFill>
              <a:schemeClr val="tx1"/>
            </a:solidFill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F4FEC06-1EA6-833E-98F3-A6CD0DA58068}"/>
              </a:ext>
            </a:extLst>
          </p:cNvPr>
          <p:cNvSpPr/>
          <p:nvPr/>
        </p:nvSpPr>
        <p:spPr>
          <a:xfrm>
            <a:off x="1495018" y="1883412"/>
            <a:ext cx="3520225" cy="2799080"/>
          </a:xfrm>
          <a:prstGeom prst="ellipse">
            <a:avLst/>
          </a:prstGeom>
          <a:noFill/>
          <a:ln>
            <a:solidFill>
              <a:schemeClr val="tx1"/>
            </a:solidFill>
            <a:prstDash val="sysDot"/>
          </a:ln>
          <a:effectLst>
            <a:outerShdw blurRad="40005" dist="38100" dir="5400000" algn="t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74C506B2-478A-7A80-FBD9-2D68AEDC16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014" y="3085704"/>
            <a:ext cx="2084962" cy="1140212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8BFCD6A-FEAF-2982-B4DA-687D17A5E0E7}"/>
              </a:ext>
            </a:extLst>
          </p:cNvPr>
          <p:cNvCxnSpPr>
            <a:stCxn id="51" idx="1"/>
          </p:cNvCxnSpPr>
          <p:nvPr/>
        </p:nvCxnSpPr>
        <p:spPr>
          <a:xfrm flipH="1" flipV="1">
            <a:off x="4081909" y="3903274"/>
            <a:ext cx="761999" cy="396067"/>
          </a:xfrm>
          <a:prstGeom prst="straightConnector1">
            <a:avLst/>
          </a:prstGeom>
          <a:ln w="44450">
            <a:solidFill>
              <a:srgbClr val="E46C0A"/>
            </a:solidFill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710867-B663-2CF0-C863-84F85FED231C}"/>
              </a:ext>
            </a:extLst>
          </p:cNvPr>
          <p:cNvGrpSpPr/>
          <p:nvPr/>
        </p:nvGrpSpPr>
        <p:grpSpPr>
          <a:xfrm>
            <a:off x="1226364" y="4273835"/>
            <a:ext cx="2362200" cy="533399"/>
            <a:chOff x="990600" y="5600700"/>
            <a:chExt cx="2362200" cy="533399"/>
          </a:xfrm>
          <a:solidFill>
            <a:srgbClr val="F4F4F4"/>
          </a:solidFill>
        </p:grpSpPr>
        <p:sp>
          <p:nvSpPr>
            <p:cNvPr id="46" name="Rounded Rectangle 46">
              <a:extLst>
                <a:ext uri="{FF2B5EF4-FFF2-40B4-BE49-F238E27FC236}">
                  <a16:creationId xmlns:a16="http://schemas.microsoft.com/office/drawing/2014/main" id="{BACD2430-8D44-D366-867C-8E1F6BC20D37}"/>
                </a:ext>
              </a:extLst>
            </p:cNvPr>
            <p:cNvSpPr/>
            <p:nvPr/>
          </p:nvSpPr>
          <p:spPr>
            <a:xfrm>
              <a:off x="990600" y="5600700"/>
              <a:ext cx="2362200" cy="533399"/>
            </a:xfrm>
            <a:prstGeom prst="roundRect">
              <a:avLst>
                <a:gd name="adj" fmla="val 10000"/>
              </a:avLst>
            </a:prstGeom>
            <a:grpFill/>
            <a:ln>
              <a:noFill/>
              <a:prstDash val="sysDot"/>
            </a:ln>
            <a:effectLst>
              <a:outerShdw blurRad="40005" dist="381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8640" rtlCol="0" anchor="ctr"/>
            <a:lstStyle/>
            <a:p>
              <a:r>
                <a:rPr lang="en-US" sz="11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Checks version and integrity of </a:t>
              </a:r>
              <a:r>
                <a:rPr lang="en-US" sz="1100" b="1" u="sng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Clarity files</a:t>
              </a:r>
            </a:p>
          </p:txBody>
        </p:sp>
        <p:sp>
          <p:nvSpPr>
            <p:cNvPr id="47" name="Rounded Rectangle 4">
              <a:extLst>
                <a:ext uri="{FF2B5EF4-FFF2-40B4-BE49-F238E27FC236}">
                  <a16:creationId xmlns:a16="http://schemas.microsoft.com/office/drawing/2014/main" id="{F8E774A9-C2DB-61F8-CD15-F7D8BDC16AD7}"/>
                </a:ext>
              </a:extLst>
            </p:cNvPr>
            <p:cNvSpPr/>
            <p:nvPr/>
          </p:nvSpPr>
          <p:spPr>
            <a:xfrm>
              <a:off x="1066800" y="5697159"/>
              <a:ext cx="381000" cy="340480"/>
            </a:xfrm>
            <a:prstGeom prst="ellipse">
              <a:avLst/>
            </a:prstGeom>
            <a:grpFill/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IQ</a:t>
              </a:r>
              <a:endParaRPr lang="en-US" sz="1050" b="1" dirty="0">
                <a:ln w="0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CFBFE11-7AB2-999F-7450-BBFA97BA8188}"/>
              </a:ext>
            </a:extLst>
          </p:cNvPr>
          <p:cNvGrpSpPr/>
          <p:nvPr/>
        </p:nvGrpSpPr>
        <p:grpSpPr>
          <a:xfrm>
            <a:off x="4604005" y="5225296"/>
            <a:ext cx="2362200" cy="533399"/>
            <a:chOff x="990600" y="5600700"/>
            <a:chExt cx="2362200" cy="533399"/>
          </a:xfrm>
        </p:grpSpPr>
        <p:sp>
          <p:nvSpPr>
            <p:cNvPr id="49" name="Rounded Rectangle 49">
              <a:extLst>
                <a:ext uri="{FF2B5EF4-FFF2-40B4-BE49-F238E27FC236}">
                  <a16:creationId xmlns:a16="http://schemas.microsoft.com/office/drawing/2014/main" id="{9E383E46-767A-F88C-D08E-811762E8A078}"/>
                </a:ext>
              </a:extLst>
            </p:cNvPr>
            <p:cNvSpPr/>
            <p:nvPr/>
          </p:nvSpPr>
          <p:spPr>
            <a:xfrm>
              <a:off x="990600" y="5600700"/>
              <a:ext cx="2362200" cy="533399"/>
            </a:xfrm>
            <a:prstGeom prst="roundRect">
              <a:avLst>
                <a:gd name="adj" fmla="val 10000"/>
              </a:avLst>
            </a:prstGeom>
            <a:solidFill>
              <a:srgbClr val="F4F4F4"/>
            </a:solidFill>
            <a:ln>
              <a:solidFill>
                <a:srgbClr val="F4F4F4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48640" rtlCol="0" anchor="ctr"/>
            <a:lstStyle/>
            <a:p>
              <a:r>
                <a:rPr lang="en-US" sz="11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Tests the overall </a:t>
              </a:r>
              <a:r>
                <a:rPr lang="en-US" sz="1100" b="1" u="sng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analytical system performance</a:t>
              </a:r>
            </a:p>
          </p:txBody>
        </p:sp>
        <p:sp>
          <p:nvSpPr>
            <p:cNvPr id="50" name="Rounded Rectangle 4">
              <a:extLst>
                <a:ext uri="{FF2B5EF4-FFF2-40B4-BE49-F238E27FC236}">
                  <a16:creationId xmlns:a16="http://schemas.microsoft.com/office/drawing/2014/main" id="{0E3548E8-E47E-0E26-C686-84DC0A979BDB}"/>
                </a:ext>
              </a:extLst>
            </p:cNvPr>
            <p:cNvSpPr/>
            <p:nvPr/>
          </p:nvSpPr>
          <p:spPr>
            <a:xfrm>
              <a:off x="1066800" y="5697159"/>
              <a:ext cx="381000" cy="340480"/>
            </a:xfrm>
            <a:prstGeom prst="ellipse">
              <a:avLst/>
            </a:prstGeom>
            <a:solidFill>
              <a:srgbClr val="F4F4F4">
                <a:alpha val="55000"/>
              </a:srgbClr>
            </a:solidFill>
            <a:ln>
              <a:solidFill>
                <a:srgbClr val="F4F4F4"/>
              </a:solidFill>
            </a:ln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PQ</a:t>
              </a:r>
            </a:p>
          </p:txBody>
        </p:sp>
      </p:grpSp>
      <p:sp>
        <p:nvSpPr>
          <p:cNvPr id="51" name="Rounded Rectangle 54">
            <a:extLst>
              <a:ext uri="{FF2B5EF4-FFF2-40B4-BE49-F238E27FC236}">
                <a16:creationId xmlns:a16="http://schemas.microsoft.com/office/drawing/2014/main" id="{2B690780-4A04-82C9-ACD5-BA3E18CD5986}"/>
              </a:ext>
            </a:extLst>
          </p:cNvPr>
          <p:cNvSpPr/>
          <p:nvPr/>
        </p:nvSpPr>
        <p:spPr>
          <a:xfrm>
            <a:off x="4843908" y="3957961"/>
            <a:ext cx="1219200" cy="682759"/>
          </a:xfrm>
          <a:prstGeom prst="roundRect">
            <a:avLst>
              <a:gd name="adj" fmla="val 1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 dirty="0"/>
          </a:p>
        </p:txBody>
      </p:sp>
      <p:pic>
        <p:nvPicPr>
          <p:cNvPr id="52" name="Picture 7">
            <a:extLst>
              <a:ext uri="{FF2B5EF4-FFF2-40B4-BE49-F238E27FC236}">
                <a16:creationId xmlns:a16="http://schemas.microsoft.com/office/drawing/2014/main" id="{3FDFC954-9381-09D2-693D-8178BBB15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49132" y="3957962"/>
            <a:ext cx="869573" cy="682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3" name="Rounded Rectangle 4">
            <a:extLst>
              <a:ext uri="{FF2B5EF4-FFF2-40B4-BE49-F238E27FC236}">
                <a16:creationId xmlns:a16="http://schemas.microsoft.com/office/drawing/2014/main" id="{A1644654-BA9B-BB5E-753B-C27EFDF83F4C}"/>
              </a:ext>
            </a:extLst>
          </p:cNvPr>
          <p:cNvSpPr/>
          <p:nvPr/>
        </p:nvSpPr>
        <p:spPr>
          <a:xfrm>
            <a:off x="4965450" y="3636137"/>
            <a:ext cx="945258" cy="381000"/>
          </a:xfrm>
          <a:prstGeom prst="rect">
            <a:avLst/>
          </a:prstGeom>
          <a:noFill/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100" b="1" dirty="0">
                <a:ln w="0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</a:rPr>
              <a:t>A/D Converter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AE907659-5936-37E8-649B-1DD1F03380D9}"/>
              </a:ext>
            </a:extLst>
          </p:cNvPr>
          <p:cNvCxnSpPr>
            <a:cxnSpLocks/>
          </p:cNvCxnSpPr>
          <p:nvPr/>
        </p:nvCxnSpPr>
        <p:spPr>
          <a:xfrm flipH="1">
            <a:off x="5959223" y="4207445"/>
            <a:ext cx="2218727" cy="0"/>
          </a:xfrm>
          <a:prstGeom prst="straightConnector1">
            <a:avLst/>
          </a:prstGeom>
          <a:ln w="44450">
            <a:solidFill>
              <a:srgbClr val="E46C0A"/>
            </a:solidFill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2">
            <a:extLst>
              <a:ext uri="{FF2B5EF4-FFF2-40B4-BE49-F238E27FC236}">
                <a16:creationId xmlns:a16="http://schemas.microsoft.com/office/drawing/2014/main" id="{2B0314A7-9325-7863-03FD-AA068D6DE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73" b="99127" l="4454" r="964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5010" y="3057517"/>
            <a:ext cx="2002946" cy="134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ounded Rectangle 61">
            <a:extLst>
              <a:ext uri="{FF2B5EF4-FFF2-40B4-BE49-F238E27FC236}">
                <a16:creationId xmlns:a16="http://schemas.microsoft.com/office/drawing/2014/main" id="{C100D6F2-7422-62FD-0E1F-5F5B85826DE2}"/>
              </a:ext>
            </a:extLst>
          </p:cNvPr>
          <p:cNvSpPr/>
          <p:nvPr/>
        </p:nvSpPr>
        <p:spPr>
          <a:xfrm>
            <a:off x="5076418" y="2932602"/>
            <a:ext cx="1985640" cy="732039"/>
          </a:xfrm>
          <a:prstGeom prst="roundRect">
            <a:avLst>
              <a:gd name="adj" fmla="val 1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 dirty="0"/>
          </a:p>
        </p:txBody>
      </p:sp>
      <p:pic>
        <p:nvPicPr>
          <p:cNvPr id="57" name="Picture 56" descr="Validator-output.png">
            <a:extLst>
              <a:ext uri="{FF2B5EF4-FFF2-40B4-BE49-F238E27FC236}">
                <a16:creationId xmlns:a16="http://schemas.microsoft.com/office/drawing/2014/main" id="{1AE8818F-A851-EB30-60C1-A26367DC8E0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83476" y="3014682"/>
            <a:ext cx="1203258" cy="536810"/>
          </a:xfrm>
          <a:prstGeom prst="rect">
            <a:avLst/>
          </a:prstGeom>
        </p:spPr>
      </p:pic>
      <p:sp>
        <p:nvSpPr>
          <p:cNvPr id="58" name="Rounded Rectangle 4">
            <a:extLst>
              <a:ext uri="{FF2B5EF4-FFF2-40B4-BE49-F238E27FC236}">
                <a16:creationId xmlns:a16="http://schemas.microsoft.com/office/drawing/2014/main" id="{C09A2521-EEC7-2C86-F5DF-FB0CADB1629B}"/>
              </a:ext>
            </a:extLst>
          </p:cNvPr>
          <p:cNvSpPr/>
          <p:nvPr/>
        </p:nvSpPr>
        <p:spPr>
          <a:xfrm>
            <a:off x="5686018" y="2784331"/>
            <a:ext cx="850122" cy="206280"/>
          </a:xfrm>
          <a:prstGeom prst="rect">
            <a:avLst/>
          </a:prstGeom>
          <a:noFill/>
          <a:effectLst>
            <a:softEdge rad="0"/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100" b="1" dirty="0">
                <a:ln w="0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</a:rPr>
              <a:t>Validator</a:t>
            </a:r>
          </a:p>
        </p:txBody>
      </p:sp>
      <p:pic>
        <p:nvPicPr>
          <p:cNvPr id="59" name="Picture 58" descr="validator.PNG">
            <a:extLst>
              <a:ext uri="{FF2B5EF4-FFF2-40B4-BE49-F238E27FC236}">
                <a16:creationId xmlns:a16="http://schemas.microsoft.com/office/drawing/2014/main" id="{37897DF1-B636-47C1-7E4B-288D53925DD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9418" y="3080188"/>
            <a:ext cx="778368" cy="533400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0" name="Rounded Rectangle 66">
            <a:extLst>
              <a:ext uri="{FF2B5EF4-FFF2-40B4-BE49-F238E27FC236}">
                <a16:creationId xmlns:a16="http://schemas.microsoft.com/office/drawing/2014/main" id="{0E86CC40-BE6C-B8A1-E58E-9BEC16FC8675}"/>
              </a:ext>
            </a:extLst>
          </p:cNvPr>
          <p:cNvSpPr/>
          <p:nvPr/>
        </p:nvSpPr>
        <p:spPr>
          <a:xfrm>
            <a:off x="8183180" y="5772531"/>
            <a:ext cx="3144377" cy="574979"/>
          </a:xfrm>
          <a:prstGeom prst="roundRect">
            <a:avLst>
              <a:gd name="adj" fmla="val 1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US" sz="1050" dirty="0">
                <a:solidFill>
                  <a:schemeClr val="tx1"/>
                </a:solidFill>
              </a:rPr>
              <a:t>OQ types:</a:t>
            </a:r>
          </a:p>
          <a:p>
            <a:r>
              <a:rPr lang="en-US" sz="1050" dirty="0">
                <a:solidFill>
                  <a:schemeClr val="tx1"/>
                </a:solidFill>
              </a:rPr>
              <a:t>H</a:t>
            </a:r>
            <a:r>
              <a:rPr lang="cs-CZ" sz="1050" dirty="0" err="1">
                <a:solidFill>
                  <a:schemeClr val="tx1"/>
                </a:solidFill>
              </a:rPr>
              <a:t>ardware</a:t>
            </a:r>
            <a:r>
              <a:rPr lang="cs-CZ" sz="1050" dirty="0">
                <a:solidFill>
                  <a:schemeClr val="tx1"/>
                </a:solidFill>
              </a:rPr>
              <a:t> (H</a:t>
            </a:r>
            <a:r>
              <a:rPr lang="en-US" sz="1050" dirty="0">
                <a:solidFill>
                  <a:schemeClr val="tx1"/>
                </a:solidFill>
              </a:rPr>
              <a:t>W</a:t>
            </a:r>
            <a:r>
              <a:rPr lang="cs-CZ" sz="1050" dirty="0">
                <a:solidFill>
                  <a:schemeClr val="tx1"/>
                </a:solidFill>
              </a:rPr>
              <a:t>)</a:t>
            </a:r>
            <a:r>
              <a:rPr lang="en-US" sz="1050" dirty="0">
                <a:solidFill>
                  <a:schemeClr val="tx1"/>
                </a:solidFill>
              </a:rPr>
              <a:t> generated data – Validator</a:t>
            </a:r>
          </a:p>
          <a:p>
            <a:r>
              <a:rPr lang="cs-CZ" sz="1050" dirty="0">
                <a:solidFill>
                  <a:schemeClr val="tx1"/>
                </a:solidFill>
              </a:rPr>
              <a:t>Software (</a:t>
            </a:r>
            <a:r>
              <a:rPr lang="en-US" sz="1050" dirty="0">
                <a:solidFill>
                  <a:schemeClr val="tx1"/>
                </a:solidFill>
              </a:rPr>
              <a:t>SW</a:t>
            </a:r>
            <a:r>
              <a:rPr lang="cs-CZ" sz="1050" dirty="0">
                <a:solidFill>
                  <a:schemeClr val="tx1"/>
                </a:solidFill>
              </a:rPr>
              <a:t>)</a:t>
            </a:r>
            <a:r>
              <a:rPr lang="en-US" sz="1050" dirty="0">
                <a:solidFill>
                  <a:schemeClr val="tx1"/>
                </a:solidFill>
              </a:rPr>
              <a:t> generated data – Clarity Virtual Detector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82B83CC-D19C-3729-15BD-62E796256ABD}"/>
              </a:ext>
            </a:extLst>
          </p:cNvPr>
          <p:cNvGrpSpPr/>
          <p:nvPr/>
        </p:nvGrpSpPr>
        <p:grpSpPr>
          <a:xfrm>
            <a:off x="2230618" y="4837999"/>
            <a:ext cx="2362200" cy="533399"/>
            <a:chOff x="990600" y="5829301"/>
            <a:chExt cx="2362200" cy="533399"/>
          </a:xfrm>
          <a:solidFill>
            <a:srgbClr val="F4F4F4"/>
          </a:solidFill>
        </p:grpSpPr>
        <p:sp>
          <p:nvSpPr>
            <p:cNvPr id="62" name="Rounded Rectangle 68">
              <a:extLst>
                <a:ext uri="{FF2B5EF4-FFF2-40B4-BE49-F238E27FC236}">
                  <a16:creationId xmlns:a16="http://schemas.microsoft.com/office/drawing/2014/main" id="{CC01F4C0-42EA-7D3A-BC47-C6AEF8D0B2F9}"/>
                </a:ext>
              </a:extLst>
            </p:cNvPr>
            <p:cNvSpPr/>
            <p:nvPr/>
          </p:nvSpPr>
          <p:spPr>
            <a:xfrm>
              <a:off x="990600" y="5829301"/>
              <a:ext cx="2362200" cy="533399"/>
            </a:xfrm>
            <a:prstGeom prst="roundRect">
              <a:avLst>
                <a:gd name="adj" fmla="val 10000"/>
              </a:avLst>
            </a:prstGeom>
            <a:grpFill/>
            <a:ln>
              <a:noFill/>
              <a:prstDash val="sysDot"/>
            </a:ln>
            <a:effectLst>
              <a:outerShdw blurRad="40005" dist="381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8640" rtlCol="0" anchor="ctr"/>
            <a:lstStyle/>
            <a:p>
              <a:r>
                <a:rPr lang="en-US" sz="11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Tests </a:t>
              </a:r>
              <a:r>
                <a:rPr lang="en-US" sz="1100" b="1" u="sng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data acquisition  and processing</a:t>
              </a:r>
              <a:r>
                <a:rPr lang="en-US" sz="11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 </a:t>
              </a:r>
            </a:p>
          </p:txBody>
        </p:sp>
        <p:sp>
          <p:nvSpPr>
            <p:cNvPr id="63" name="Rounded Rectangle 4">
              <a:extLst>
                <a:ext uri="{FF2B5EF4-FFF2-40B4-BE49-F238E27FC236}">
                  <a16:creationId xmlns:a16="http://schemas.microsoft.com/office/drawing/2014/main" id="{AD74567F-CF15-806E-2AB4-DA0FF46AE490}"/>
                </a:ext>
              </a:extLst>
            </p:cNvPr>
            <p:cNvSpPr/>
            <p:nvPr/>
          </p:nvSpPr>
          <p:spPr>
            <a:xfrm>
              <a:off x="1066800" y="5925760"/>
              <a:ext cx="381000" cy="340480"/>
            </a:xfrm>
            <a:prstGeom prst="ellipse">
              <a:avLst/>
            </a:prstGeom>
            <a:grpFill/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OQ</a:t>
              </a: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D988C121-071B-3A4F-3686-0FD56893407F}"/>
              </a:ext>
            </a:extLst>
          </p:cNvPr>
          <p:cNvSpPr txBox="1"/>
          <p:nvPr/>
        </p:nvSpPr>
        <p:spPr>
          <a:xfrm>
            <a:off x="2565293" y="2353754"/>
            <a:ext cx="1379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/>
              <a:t>I</a:t>
            </a:r>
            <a:r>
              <a:rPr lang="cs-CZ" dirty="0"/>
              <a:t>nstallation</a:t>
            </a:r>
          </a:p>
          <a:p>
            <a:pPr algn="ctr"/>
            <a:r>
              <a:rPr lang="cs-CZ" b="1" dirty="0"/>
              <a:t>Q</a:t>
            </a:r>
            <a:r>
              <a:rPr lang="cs-CZ" dirty="0"/>
              <a:t>ualification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521F05A-AC20-3A34-20BD-0F0647FC2F02}"/>
              </a:ext>
            </a:extLst>
          </p:cNvPr>
          <p:cNvSpPr txBox="1"/>
          <p:nvPr/>
        </p:nvSpPr>
        <p:spPr>
          <a:xfrm>
            <a:off x="5384000" y="2005417"/>
            <a:ext cx="1379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/>
              <a:t>O</a:t>
            </a:r>
            <a:r>
              <a:rPr lang="cs-CZ" dirty="0"/>
              <a:t>perational</a:t>
            </a:r>
          </a:p>
          <a:p>
            <a:pPr algn="ctr"/>
            <a:r>
              <a:rPr lang="cs-CZ" b="1" dirty="0"/>
              <a:t>Q</a:t>
            </a:r>
            <a:r>
              <a:rPr lang="cs-CZ" dirty="0"/>
              <a:t>ualification</a:t>
            </a:r>
            <a:endParaRPr lang="en-US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E028C12-2EF6-60ED-ADE4-2934EDC0550D}"/>
              </a:ext>
            </a:extLst>
          </p:cNvPr>
          <p:cNvSpPr txBox="1"/>
          <p:nvPr/>
        </p:nvSpPr>
        <p:spPr>
          <a:xfrm>
            <a:off x="7570762" y="2223571"/>
            <a:ext cx="1391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/>
              <a:t>P</a:t>
            </a:r>
            <a:r>
              <a:rPr lang="cs-CZ" dirty="0"/>
              <a:t>erformance</a:t>
            </a:r>
          </a:p>
          <a:p>
            <a:pPr algn="ctr"/>
            <a:r>
              <a:rPr lang="cs-CZ" b="1" dirty="0"/>
              <a:t>Q</a:t>
            </a:r>
            <a:r>
              <a:rPr lang="cs-CZ" dirty="0"/>
              <a:t>ualification</a:t>
            </a: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36347BAA-A15B-B0B3-C726-9C496AB60D6B}"/>
              </a:ext>
            </a:extLst>
          </p:cNvPr>
          <p:cNvCxnSpPr>
            <a:cxnSpLocks/>
          </p:cNvCxnSpPr>
          <p:nvPr/>
        </p:nvCxnSpPr>
        <p:spPr>
          <a:xfrm flipH="1">
            <a:off x="5979265" y="3521015"/>
            <a:ext cx="468125" cy="686429"/>
          </a:xfrm>
          <a:prstGeom prst="straightConnector1">
            <a:avLst/>
          </a:prstGeom>
          <a:ln w="44450">
            <a:solidFill>
              <a:srgbClr val="E46C0A"/>
            </a:solidFill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71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Checks version and integrity of  Clarity files</a:t>
            </a:r>
          </a:p>
          <a:p>
            <a:r>
              <a:rPr lang="en-US" dirty="0"/>
              <a:t>Run from 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Clarity</a:t>
            </a:r>
            <a:r>
              <a:rPr lang="cs-CZ" dirty="0"/>
              <a:t> </a:t>
            </a:r>
            <a:r>
              <a:rPr lang="cs-CZ" dirty="0" err="1"/>
              <a:t>window</a:t>
            </a:r>
            <a:r>
              <a:rPr lang="cs-CZ" dirty="0"/>
              <a:t> – </a:t>
            </a:r>
            <a:r>
              <a:rPr lang="cs-CZ" dirty="0" err="1"/>
              <a:t>Help</a:t>
            </a:r>
            <a:r>
              <a:rPr lang="cs-CZ" dirty="0"/>
              <a:t> menu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 QUALIFICATION (IQ)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IQ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74462CB-EC8C-F572-A50A-2E7405400A93}"/>
              </a:ext>
            </a:extLst>
          </p:cNvPr>
          <p:cNvSpPr/>
          <p:nvPr/>
        </p:nvSpPr>
        <p:spPr>
          <a:xfrm>
            <a:off x="2068739" y="4177978"/>
            <a:ext cx="2632599" cy="1884680"/>
          </a:xfrm>
          <a:prstGeom prst="ellipse">
            <a:avLst/>
          </a:prstGeom>
          <a:solidFill>
            <a:srgbClr val="F4F4F4"/>
          </a:solidFill>
          <a:ln>
            <a:solidFill>
              <a:schemeClr val="tx1"/>
            </a:solidFill>
            <a:prstDash val="sysDot"/>
          </a:ln>
          <a:effectLst>
            <a:outerShdw blurRad="40005" dist="38100" dir="5400000" algn="t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26A454-C427-52ED-078F-5B19964F95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57" y="4613425"/>
            <a:ext cx="2084962" cy="1140212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EB1685-4D62-FDAB-0A55-A36C59CB3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6925" y="2767336"/>
            <a:ext cx="3904792" cy="3042443"/>
          </a:xfrm>
          <a:prstGeom prst="rect">
            <a:avLst/>
          </a:prstGeom>
        </p:spPr>
      </p:pic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AC957D08-E8CE-00FE-44D3-CF92D1B61D13}"/>
              </a:ext>
            </a:extLst>
          </p:cNvPr>
          <p:cNvSpPr/>
          <p:nvPr/>
        </p:nvSpPr>
        <p:spPr>
          <a:xfrm>
            <a:off x="6828702" y="5338453"/>
            <a:ext cx="1666621" cy="20265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7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D4ACD0-ABA1-5EBA-E8D0-1D68C9A20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2" y="1093681"/>
            <a:ext cx="5953143" cy="5216400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Iq</a:t>
            </a:r>
            <a:r>
              <a:rPr lang="en-US" dirty="0"/>
              <a:t> report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IQ REPORT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0F76924E-5193-E628-D31C-1FCA7A070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301" y="375366"/>
            <a:ext cx="4887631" cy="4790654"/>
          </a:xfrm>
          <a:prstGeom prst="rect">
            <a:avLst/>
          </a:prstGeom>
        </p:spPr>
      </p:pic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80584" y="2050035"/>
            <a:ext cx="9921834" cy="2133574"/>
          </a:xfrm>
        </p:spPr>
        <p:txBody>
          <a:bodyPr/>
          <a:lstStyle/>
          <a:p>
            <a:r>
              <a:rPr lang="cs-CZ" dirty="0"/>
              <a:t>General </a:t>
            </a:r>
            <a:r>
              <a:rPr lang="cs-CZ" dirty="0" err="1"/>
              <a:t>infromation</a:t>
            </a:r>
            <a:endParaRPr lang="cs-CZ" dirty="0"/>
          </a:p>
          <a:p>
            <a:r>
              <a:rPr lang="cs-CZ" dirty="0" err="1"/>
              <a:t>Overall</a:t>
            </a:r>
            <a:r>
              <a:rPr lang="cs-CZ" dirty="0"/>
              <a:t> IQ status</a:t>
            </a:r>
          </a:p>
          <a:p>
            <a:pPr lvl="1"/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Passed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lvl="1"/>
            <a:r>
              <a:rPr lang="en-US" b="1" dirty="0">
                <a:solidFill>
                  <a:srgbClr val="FFC000"/>
                </a:solidFill>
              </a:rPr>
              <a:t>Passed with warnings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Failed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dirty="0"/>
              <a:t>Status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file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38B20A-BEDC-C094-B655-DCA7C3FAC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5164" y="5745234"/>
            <a:ext cx="3879034" cy="24039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86009A5-ECF4-6CE4-F644-FAAD889F6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8591" y="6031119"/>
            <a:ext cx="5435045" cy="31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13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Iq</a:t>
            </a:r>
            <a:r>
              <a:rPr lang="en-US" dirty="0"/>
              <a:t> </a:t>
            </a:r>
            <a:r>
              <a:rPr lang="en-US" dirty="0" err="1"/>
              <a:t>reporT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IQ REPORT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3629" y="4942289"/>
            <a:ext cx="9921834" cy="861431"/>
          </a:xfrm>
        </p:spPr>
        <p:txBody>
          <a:bodyPr/>
          <a:lstStyle/>
          <a:p>
            <a:r>
              <a:rPr lang="en-US" dirty="0"/>
              <a:t>Run separately</a:t>
            </a:r>
          </a:p>
          <a:p>
            <a:r>
              <a:rPr lang="en-US" dirty="0"/>
              <a:t>Must be enclosed with Clarity IQ</a:t>
            </a:r>
            <a:endParaRPr lang="cs-CZ" dirty="0"/>
          </a:p>
        </p:txBody>
      </p:sp>
      <p:sp>
        <p:nvSpPr>
          <p:cNvPr id="2" name="Zástupný text 23">
            <a:extLst>
              <a:ext uri="{FF2B5EF4-FFF2-40B4-BE49-F238E27FC236}">
                <a16:creationId xmlns:a16="http://schemas.microsoft.com/office/drawing/2014/main" id="{119C491C-6803-151C-388B-895ED48F8E8F}"/>
              </a:ext>
            </a:extLst>
          </p:cNvPr>
          <p:cNvSpPr txBox="1">
            <a:spLocks/>
          </p:cNvSpPr>
          <p:nvPr/>
        </p:nvSpPr>
        <p:spPr>
          <a:xfrm>
            <a:off x="1082248" y="1014186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part</a:t>
            </a:r>
            <a:r>
              <a:rPr lang="cs-CZ" dirty="0"/>
              <a:t>Y</a:t>
            </a:r>
            <a:r>
              <a:rPr lang="en-US" dirty="0"/>
              <a:t> package</a:t>
            </a:r>
            <a:endParaRPr lang="cs-CZ" dirty="0"/>
          </a:p>
        </p:txBody>
      </p:sp>
      <p:pic>
        <p:nvPicPr>
          <p:cNvPr id="7" name="Picture 6" descr="A close-up of a form&#10;&#10;Description automatically generated">
            <a:extLst>
              <a:ext uri="{FF2B5EF4-FFF2-40B4-BE49-F238E27FC236}">
                <a16:creationId xmlns:a16="http://schemas.microsoft.com/office/drawing/2014/main" id="{DBA7997D-5014-5C57-38D5-8661F1A35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47" y="1625303"/>
            <a:ext cx="6102268" cy="3026626"/>
          </a:xfrm>
          <a:prstGeom prst="rect">
            <a:avLst/>
          </a:prstGeom>
        </p:spPr>
      </p:pic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615CE3C3-77E9-5D09-C7D9-77087A247C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769" y="471139"/>
            <a:ext cx="4438797" cy="3070901"/>
          </a:xfrm>
          <a:prstGeom prst="rect">
            <a:avLst/>
          </a:prstGeom>
        </p:spPr>
      </p:pic>
      <p:pic>
        <p:nvPicPr>
          <p:cNvPr id="12" name="Picture 11" descr="A screenshot of a software verification report&#10;&#10;Description automatically generated">
            <a:extLst>
              <a:ext uri="{FF2B5EF4-FFF2-40B4-BE49-F238E27FC236}">
                <a16:creationId xmlns:a16="http://schemas.microsoft.com/office/drawing/2014/main" id="{AA475414-A9F7-6C44-8E70-3FD5AC5381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795" y="2896370"/>
            <a:ext cx="4498857" cy="3360427"/>
          </a:xfrm>
          <a:prstGeom prst="rect">
            <a:avLst/>
          </a:prstGeom>
        </p:spPr>
      </p:pic>
      <p:pic>
        <p:nvPicPr>
          <p:cNvPr id="14" name="Picture 13" descr="A screenshot of a software error&#10;&#10;Description automatically generated">
            <a:extLst>
              <a:ext uri="{FF2B5EF4-FFF2-40B4-BE49-F238E27FC236}">
                <a16:creationId xmlns:a16="http://schemas.microsoft.com/office/drawing/2014/main" id="{5D4FCBA1-24DE-BF76-86C5-9F58CEDB2B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435" y="4119122"/>
            <a:ext cx="2981686" cy="213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5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en-US" dirty="0"/>
              <a:t>Test</a:t>
            </a:r>
            <a:r>
              <a:rPr lang="cs-CZ" dirty="0"/>
              <a:t>s</a:t>
            </a:r>
            <a:r>
              <a:rPr lang="en-US" dirty="0"/>
              <a:t> data acquisition and processing</a:t>
            </a:r>
          </a:p>
          <a:p>
            <a:r>
              <a:rPr lang="en-US" dirty="0"/>
              <a:t>Tool supporting 21 CFR Part 11 Regulations</a:t>
            </a:r>
          </a:p>
          <a:p>
            <a:r>
              <a:rPr lang="en-US" dirty="0"/>
              <a:t>Requires </a:t>
            </a:r>
            <a:r>
              <a:rPr lang="en-US" b="1" dirty="0"/>
              <a:t>System Suitability Test </a:t>
            </a:r>
            <a:r>
              <a:rPr lang="en-US" dirty="0"/>
              <a:t>(SST) extension</a:t>
            </a:r>
          </a:p>
          <a:p>
            <a:r>
              <a:rPr lang="en-US" b="1" dirty="0"/>
              <a:t>Validation kit </a:t>
            </a:r>
            <a:r>
              <a:rPr lang="en-US" dirty="0"/>
              <a:t>required only for stations with A/D converters</a:t>
            </a:r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operational QUALIFICATION (</a:t>
            </a:r>
            <a:r>
              <a:rPr lang="cs-CZ" dirty="0"/>
              <a:t>o</a:t>
            </a:r>
            <a:r>
              <a:rPr lang="en-US" dirty="0"/>
              <a:t>Q)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65317A3C-F565-B595-93EA-DBF0820F8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673" y="3162710"/>
            <a:ext cx="5211960" cy="340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3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977121"/>
          </a:xfrm>
        </p:spPr>
        <p:txBody>
          <a:bodyPr/>
          <a:lstStyle/>
          <a:p>
            <a:r>
              <a:rPr lang="en-US" dirty="0"/>
              <a:t>Validator</a:t>
            </a:r>
          </a:p>
          <a:p>
            <a:r>
              <a:rPr lang="en-US" dirty="0"/>
              <a:t>AC/DC power adapter</a:t>
            </a:r>
          </a:p>
          <a:p>
            <a:r>
              <a:rPr lang="en-US" dirty="0"/>
              <a:t>Cable for A/D converter</a:t>
            </a:r>
          </a:p>
          <a:p>
            <a:r>
              <a:rPr lang="en-US" dirty="0"/>
              <a:t>Terminal board</a:t>
            </a:r>
          </a:p>
          <a:p>
            <a:r>
              <a:rPr lang="en-US" dirty="0"/>
              <a:t>Validator certificate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en-US" dirty="0"/>
              <a:t>validation kit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VALIDATION KIT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2" name="Picture 1" descr="validator.PNG">
            <a:extLst>
              <a:ext uri="{FF2B5EF4-FFF2-40B4-BE49-F238E27FC236}">
                <a16:creationId xmlns:a16="http://schemas.microsoft.com/office/drawing/2014/main" id="{A56601EB-08E8-3432-43DB-FBD3FF36C1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86967" y="1337526"/>
            <a:ext cx="2410410" cy="1651802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 descr="val-conv-cable-lowres.png">
            <a:extLst>
              <a:ext uri="{FF2B5EF4-FFF2-40B4-BE49-F238E27FC236}">
                <a16:creationId xmlns:a16="http://schemas.microsoft.com/office/drawing/2014/main" id="{3AC98E2A-15FB-1AB3-EB02-D3EF4D3D556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89944" y="2826958"/>
            <a:ext cx="2539683" cy="1650756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 descr="terminal-board-lowres.png">
            <a:extLst>
              <a:ext uri="{FF2B5EF4-FFF2-40B4-BE49-F238E27FC236}">
                <a16:creationId xmlns:a16="http://schemas.microsoft.com/office/drawing/2014/main" id="{2128D8FE-9732-C157-C0B7-421FC3EAA54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1505">
            <a:off x="5718569" y="4760240"/>
            <a:ext cx="1295400" cy="1023367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52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461595"/>
          </a:xfrm>
        </p:spPr>
        <p:txBody>
          <a:bodyPr/>
          <a:lstStyle/>
          <a:p>
            <a:r>
              <a:rPr lang="en-US" dirty="0"/>
              <a:t>Validator</a:t>
            </a:r>
          </a:p>
          <a:p>
            <a:pPr lvl="1"/>
            <a:r>
              <a:rPr lang="en-US" dirty="0"/>
              <a:t>Station with A/D converter</a:t>
            </a:r>
          </a:p>
          <a:p>
            <a:r>
              <a:rPr lang="en-US" dirty="0"/>
              <a:t>Virtual detector</a:t>
            </a:r>
          </a:p>
          <a:p>
            <a:pPr lvl="1"/>
            <a:r>
              <a:rPr lang="en-US" dirty="0"/>
              <a:t>Station with only digital acquisition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Generating chromatograms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GENERATING CHROMATOGRAMS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83E6EC6-5A4F-4AE4-F5CD-DC5A85D167E3}"/>
              </a:ext>
            </a:extLst>
          </p:cNvPr>
          <p:cNvGrpSpPr/>
          <p:nvPr/>
        </p:nvGrpSpPr>
        <p:grpSpPr>
          <a:xfrm>
            <a:off x="6409699" y="471139"/>
            <a:ext cx="5060404" cy="3304284"/>
            <a:chOff x="1035596" y="1037964"/>
            <a:chExt cx="6830589" cy="446015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A1A9082-941A-8DB8-598C-11891F4EA991}"/>
                </a:ext>
              </a:extLst>
            </p:cNvPr>
            <p:cNvSpPr/>
            <p:nvPr/>
          </p:nvSpPr>
          <p:spPr>
            <a:xfrm>
              <a:off x="1035596" y="1037964"/>
              <a:ext cx="6830589" cy="4460159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  <a:effectLst>
              <a:outerShdw blurRad="40005" dist="254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C94F3984-A470-D150-9ACD-AAA2345CB75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2837" y="4021659"/>
              <a:ext cx="1372561" cy="0"/>
            </a:xfrm>
            <a:prstGeom prst="straightConnector1">
              <a:avLst/>
            </a:prstGeom>
            <a:ln w="44450">
              <a:solidFill>
                <a:srgbClr val="E46C0A"/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77B4F5F-8FCB-1FFB-83A6-A5FC7B494E99}"/>
                </a:ext>
              </a:extLst>
            </p:cNvPr>
            <p:cNvGrpSpPr/>
            <p:nvPr/>
          </p:nvGrpSpPr>
          <p:grpSpPr>
            <a:xfrm>
              <a:off x="5278339" y="3349592"/>
              <a:ext cx="1826713" cy="1025769"/>
              <a:chOff x="4191669" y="4613031"/>
              <a:chExt cx="1826713" cy="1025769"/>
            </a:xfrm>
          </p:grpSpPr>
          <p:sp>
            <p:nvSpPr>
              <p:cNvPr id="20" name="Rounded Rectangle 22">
                <a:extLst>
                  <a:ext uri="{FF2B5EF4-FFF2-40B4-BE49-F238E27FC236}">
                    <a16:creationId xmlns:a16="http://schemas.microsoft.com/office/drawing/2014/main" id="{8C914375-C8CC-0E2E-E17C-3A1410862455}"/>
                  </a:ext>
                </a:extLst>
              </p:cNvPr>
              <p:cNvSpPr/>
              <p:nvPr/>
            </p:nvSpPr>
            <p:spPr>
              <a:xfrm>
                <a:off x="4495800" y="4956040"/>
                <a:ext cx="1219200" cy="682759"/>
              </a:xfrm>
              <a:prstGeom prst="roundRect">
                <a:avLst>
                  <a:gd name="adj" fmla="val 10000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US" sz="900" dirty="0"/>
              </a:p>
            </p:txBody>
          </p:sp>
          <p:pic>
            <p:nvPicPr>
              <p:cNvPr id="21" name="Picture 7">
                <a:extLst>
                  <a:ext uri="{FF2B5EF4-FFF2-40B4-BE49-F238E27FC236}">
                    <a16:creationId xmlns:a16="http://schemas.microsoft.com/office/drawing/2014/main" id="{78C3B7C5-EC51-8C95-99EE-8D1E104A3E1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 bwMode="auto">
              <a:xfrm>
                <a:off x="4701024" y="4956041"/>
                <a:ext cx="869573" cy="6827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22" name="Rounded Rectangle 4">
                <a:extLst>
                  <a:ext uri="{FF2B5EF4-FFF2-40B4-BE49-F238E27FC236}">
                    <a16:creationId xmlns:a16="http://schemas.microsoft.com/office/drawing/2014/main" id="{ABE16B79-7AE5-69C1-E6AE-0805DC10B9B5}"/>
                  </a:ext>
                </a:extLst>
              </p:cNvPr>
              <p:cNvSpPr/>
              <p:nvPr/>
            </p:nvSpPr>
            <p:spPr>
              <a:xfrm>
                <a:off x="4191669" y="4613031"/>
                <a:ext cx="1826713" cy="381000"/>
              </a:xfrm>
              <a:prstGeom prst="rect">
                <a:avLst/>
              </a:prstGeom>
              <a:noFill/>
              <a:effectLst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dirty="0">
                    <a:ln w="0" cmpd="sng">
                      <a:noFill/>
                      <a:prstDash val="solid"/>
                    </a:ln>
                    <a:solidFill>
                      <a:schemeClr val="tx1"/>
                    </a:solidFill>
                    <a:effectLst>
                      <a:outerShdw blurRad="50800" dist="25400" dir="54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A/D Converter</a:t>
                </a:r>
              </a:p>
            </p:txBody>
          </p:sp>
        </p:grp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B8850CDD-9B19-7313-BFD3-2364103D16FA}"/>
                </a:ext>
              </a:extLst>
            </p:cNvPr>
            <p:cNvCxnSpPr>
              <a:cxnSpLocks/>
              <a:endCxn id="22" idx="0"/>
            </p:cNvCxnSpPr>
            <p:nvPr/>
          </p:nvCxnSpPr>
          <p:spPr>
            <a:xfrm>
              <a:off x="6176641" y="2664081"/>
              <a:ext cx="15054" cy="685511"/>
            </a:xfrm>
            <a:prstGeom prst="straightConnector1">
              <a:avLst/>
            </a:prstGeom>
            <a:ln w="44450">
              <a:solidFill>
                <a:srgbClr val="E46C0A"/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ounded Rectangle 19">
              <a:extLst>
                <a:ext uri="{FF2B5EF4-FFF2-40B4-BE49-F238E27FC236}">
                  <a16:creationId xmlns:a16="http://schemas.microsoft.com/office/drawing/2014/main" id="{677083A4-E9BA-C628-9F81-73EFCD775ED9}"/>
                </a:ext>
              </a:extLst>
            </p:cNvPr>
            <p:cNvSpPr/>
            <p:nvPr/>
          </p:nvSpPr>
          <p:spPr>
            <a:xfrm>
              <a:off x="2832977" y="4418555"/>
              <a:ext cx="807719" cy="271900"/>
            </a:xfrm>
            <a:prstGeom prst="roundRect">
              <a:avLst/>
            </a:prstGeom>
            <a:solidFill>
              <a:srgbClr val="F4F4F4">
                <a:alpha val="49000"/>
              </a:srgbClr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SST</a:t>
              </a:r>
              <a:endParaRPr lang="en-US" sz="1400" b="1" dirty="0">
                <a:ln w="0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F2948770-7E55-9573-C11F-1F6EB02AB0C0}"/>
                </a:ext>
              </a:extLst>
            </p:cNvPr>
            <p:cNvSpPr/>
            <p:nvPr/>
          </p:nvSpPr>
          <p:spPr>
            <a:xfrm>
              <a:off x="2486108" y="4416135"/>
              <a:ext cx="301148" cy="269120"/>
            </a:xfrm>
            <a:prstGeom prst="ellipse">
              <a:avLst/>
            </a:prstGeom>
            <a:solidFill>
              <a:srgbClr val="E46C0A">
                <a:alpha val="49000"/>
              </a:srgbClr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+</a:t>
              </a:r>
              <a:endParaRPr lang="en-US" sz="2400" dirty="0">
                <a:solidFill>
                  <a:schemeClr val="tx1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566B2EC-596A-0042-EA2B-948AD4FF9994}"/>
                </a:ext>
              </a:extLst>
            </p:cNvPr>
            <p:cNvGrpSpPr/>
            <p:nvPr/>
          </p:nvGrpSpPr>
          <p:grpSpPr>
            <a:xfrm>
              <a:off x="4850247" y="1738823"/>
              <a:ext cx="1985640" cy="1001108"/>
              <a:chOff x="4701024" y="3266092"/>
              <a:chExt cx="1985640" cy="1001108"/>
            </a:xfrm>
          </p:grpSpPr>
          <p:sp>
            <p:nvSpPr>
              <p:cNvPr id="14" name="Rounded Rectangle 31">
                <a:extLst>
                  <a:ext uri="{FF2B5EF4-FFF2-40B4-BE49-F238E27FC236}">
                    <a16:creationId xmlns:a16="http://schemas.microsoft.com/office/drawing/2014/main" id="{7614A47F-0548-9A9E-6DFA-D106087AD240}"/>
                  </a:ext>
                </a:extLst>
              </p:cNvPr>
              <p:cNvSpPr/>
              <p:nvPr/>
            </p:nvSpPr>
            <p:spPr>
              <a:xfrm>
                <a:off x="4701024" y="3535161"/>
                <a:ext cx="1985640" cy="732039"/>
              </a:xfrm>
              <a:prstGeom prst="roundRect">
                <a:avLst>
                  <a:gd name="adj" fmla="val 10000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US" sz="900" dirty="0"/>
              </a:p>
            </p:txBody>
          </p:sp>
          <p:pic>
            <p:nvPicPr>
              <p:cNvPr id="15" name="Picture 14" descr="Validator-output.png">
                <a:extLst>
                  <a:ext uri="{FF2B5EF4-FFF2-40B4-BE49-F238E27FC236}">
                    <a16:creationId xmlns:a16="http://schemas.microsoft.com/office/drawing/2014/main" id="{5530D60E-8BA1-3D6C-6571-C82D6D9FB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00600" y="3592445"/>
                <a:ext cx="1203258" cy="536810"/>
              </a:xfrm>
              <a:prstGeom prst="rect">
                <a:avLst/>
              </a:prstGeom>
            </p:spPr>
          </p:pic>
          <p:sp>
            <p:nvSpPr>
              <p:cNvPr id="16" name="Rounded Rectangle 4">
                <a:extLst>
                  <a:ext uri="{FF2B5EF4-FFF2-40B4-BE49-F238E27FC236}">
                    <a16:creationId xmlns:a16="http://schemas.microsoft.com/office/drawing/2014/main" id="{E0FE8708-375C-B9A6-AF4F-5527197799EA}"/>
                  </a:ext>
                </a:extLst>
              </p:cNvPr>
              <p:cNvSpPr/>
              <p:nvPr/>
            </p:nvSpPr>
            <p:spPr>
              <a:xfrm>
                <a:off x="5022467" y="3266092"/>
                <a:ext cx="1203258" cy="266458"/>
              </a:xfrm>
              <a:prstGeom prst="rect">
                <a:avLst/>
              </a:prstGeom>
              <a:noFill/>
              <a:effectLst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dirty="0">
                    <a:ln w="0" cmpd="sng">
                      <a:noFill/>
                      <a:prstDash val="solid"/>
                    </a:ln>
                    <a:solidFill>
                      <a:schemeClr val="tx1"/>
                    </a:solidFill>
                    <a:effectLst>
                      <a:outerShdw blurRad="50800" dist="25400" dir="54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Validator</a:t>
                </a:r>
              </a:p>
            </p:txBody>
          </p:sp>
          <p:pic>
            <p:nvPicPr>
              <p:cNvPr id="17" name="Picture 16" descr="validator.PNG">
                <a:extLst>
                  <a:ext uri="{FF2B5EF4-FFF2-40B4-BE49-F238E27FC236}">
                    <a16:creationId xmlns:a16="http://schemas.microsoft.com/office/drawing/2014/main" id="{8730818C-9902-9935-EAEF-79D8D3D224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836542" y="3657951"/>
                <a:ext cx="778368" cy="533400"/>
              </a:xfrm>
              <a:prstGeom prst="rect">
                <a:avLst/>
              </a:prstGeom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2FF2590-56CE-CB5E-031B-6970DA0E2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2045" y="2902578"/>
              <a:ext cx="2731491" cy="1493784"/>
            </a:xfrm>
            <a:prstGeom prst="rect">
              <a:avLst/>
            </a:prstGeom>
            <a:effectLst>
              <a:outerShdw blurRad="50800" dist="25400" dir="5400000" algn="t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8F4AC35-BE58-B893-E312-1F6049CA6624}"/>
              </a:ext>
            </a:extLst>
          </p:cNvPr>
          <p:cNvGrpSpPr/>
          <p:nvPr/>
        </p:nvGrpSpPr>
        <p:grpSpPr>
          <a:xfrm>
            <a:off x="5065398" y="3563112"/>
            <a:ext cx="3274275" cy="2743200"/>
            <a:chOff x="5732565" y="3429000"/>
            <a:chExt cx="3274275" cy="27432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6D2D239-CA2E-F5E6-F9E1-B82BBEA7B018}"/>
                </a:ext>
              </a:extLst>
            </p:cNvPr>
            <p:cNvSpPr/>
            <p:nvPr/>
          </p:nvSpPr>
          <p:spPr>
            <a:xfrm>
              <a:off x="5732565" y="3429000"/>
              <a:ext cx="3274275" cy="2743200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  <a:effectLst>
              <a:outerShdw blurRad="40005" dist="254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ounded Rectangle 19">
              <a:extLst>
                <a:ext uri="{FF2B5EF4-FFF2-40B4-BE49-F238E27FC236}">
                  <a16:creationId xmlns:a16="http://schemas.microsoft.com/office/drawing/2014/main" id="{AB54FFE0-1B4E-55B3-A3D6-F26711339997}"/>
                </a:ext>
              </a:extLst>
            </p:cNvPr>
            <p:cNvSpPr/>
            <p:nvPr/>
          </p:nvSpPr>
          <p:spPr>
            <a:xfrm>
              <a:off x="7064145" y="5631966"/>
              <a:ext cx="598394" cy="201436"/>
            </a:xfrm>
            <a:prstGeom prst="roundRect">
              <a:avLst/>
            </a:prstGeom>
            <a:solidFill>
              <a:srgbClr val="F4F4F4">
                <a:alpha val="49000"/>
              </a:srgbClr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400" b="1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SST</a:t>
              </a:r>
              <a:endParaRPr lang="en-US" sz="1400" b="1" dirty="0">
                <a:ln w="0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CB333E63-6D97-7A2F-CEC5-F7005FF83FF6}"/>
                </a:ext>
              </a:extLst>
            </p:cNvPr>
            <p:cNvGrpSpPr/>
            <p:nvPr/>
          </p:nvGrpSpPr>
          <p:grpSpPr>
            <a:xfrm>
              <a:off x="6252715" y="3727474"/>
              <a:ext cx="1221241" cy="1110937"/>
              <a:chOff x="4114800" y="5380502"/>
              <a:chExt cx="1219200" cy="1017257"/>
            </a:xfrm>
          </p:grpSpPr>
          <p:sp>
            <p:nvSpPr>
              <p:cNvPr id="34" name="Rounded Rectangle 27">
                <a:extLst>
                  <a:ext uri="{FF2B5EF4-FFF2-40B4-BE49-F238E27FC236}">
                    <a16:creationId xmlns:a16="http://schemas.microsoft.com/office/drawing/2014/main" id="{8AD39CA7-0961-5AE2-83CF-52B8FF7F684E}"/>
                  </a:ext>
                </a:extLst>
              </p:cNvPr>
              <p:cNvSpPr/>
              <p:nvPr/>
            </p:nvSpPr>
            <p:spPr>
              <a:xfrm>
                <a:off x="4114800" y="5715000"/>
                <a:ext cx="1219200" cy="682759"/>
              </a:xfrm>
              <a:prstGeom prst="roundRect">
                <a:avLst>
                  <a:gd name="adj" fmla="val 10000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US" sz="900" dirty="0"/>
              </a:p>
            </p:txBody>
          </p:sp>
          <p:pic>
            <p:nvPicPr>
              <p:cNvPr id="35" name="Picture 2" descr="C:\Users\marekp.DATAAPEX\Downloads\20607150556_c01d092437_m.jpg">
                <a:extLst>
                  <a:ext uri="{FF2B5EF4-FFF2-40B4-BE49-F238E27FC236}">
                    <a16:creationId xmlns:a16="http://schemas.microsoft.com/office/drawing/2014/main" id="{119337BD-9919-1FBD-26B1-4B4E62A3CE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0020" y="5769184"/>
                <a:ext cx="1028760" cy="5743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" name="Rounded Rectangle 4">
                <a:extLst>
                  <a:ext uri="{FF2B5EF4-FFF2-40B4-BE49-F238E27FC236}">
                    <a16:creationId xmlns:a16="http://schemas.microsoft.com/office/drawing/2014/main" id="{B5437149-4573-25E1-35E5-79EC09E7270D}"/>
                  </a:ext>
                </a:extLst>
              </p:cNvPr>
              <p:cNvSpPr/>
              <p:nvPr/>
            </p:nvSpPr>
            <p:spPr>
              <a:xfrm>
                <a:off x="4267200" y="5380502"/>
                <a:ext cx="914400" cy="381000"/>
              </a:xfrm>
              <a:prstGeom prst="rect">
                <a:avLst/>
              </a:prstGeom>
              <a:noFill/>
              <a:effectLst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400" dirty="0">
                    <a:ln w="0" cmpd="sng">
                      <a:noFill/>
                      <a:prstDash val="solid"/>
                    </a:ln>
                    <a:solidFill>
                      <a:schemeClr val="tx1"/>
                    </a:solidFill>
                    <a:effectLst>
                      <a:outerShdw blurRad="50800" dist="25400" dir="54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Virtual Detector</a:t>
                </a:r>
              </a:p>
            </p:txBody>
          </p:sp>
        </p:grpSp>
        <p:sp>
          <p:nvSpPr>
            <p:cNvPr id="32" name="Rounded Rectangle 4">
              <a:extLst>
                <a:ext uri="{FF2B5EF4-FFF2-40B4-BE49-F238E27FC236}">
                  <a16:creationId xmlns:a16="http://schemas.microsoft.com/office/drawing/2014/main" id="{87E7B24C-3323-59DD-0391-0F2B33513D53}"/>
                </a:ext>
              </a:extLst>
            </p:cNvPr>
            <p:cNvSpPr/>
            <p:nvPr/>
          </p:nvSpPr>
          <p:spPr>
            <a:xfrm>
              <a:off x="6807169" y="5630173"/>
              <a:ext cx="223104" cy="199376"/>
            </a:xfrm>
            <a:prstGeom prst="ellipse">
              <a:avLst/>
            </a:prstGeom>
            <a:solidFill>
              <a:srgbClr val="E46C0A">
                <a:alpha val="49000"/>
              </a:srgbClr>
            </a:solidFill>
            <a:effectLst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>
                  <a:ln w="0" cmpd="sng">
                    <a:noFill/>
                    <a:prstDash val="solid"/>
                  </a:ln>
                  <a:solidFill>
                    <a:schemeClr val="tx1"/>
                  </a:solidFill>
                  <a:effectLst>
                    <a:outerShdw blurRad="50800" dist="25400" dir="5400000" algn="tl" rotWithShape="0">
                      <a:srgbClr val="000000">
                        <a:alpha val="40000"/>
                      </a:srgbClr>
                    </a:outerShdw>
                  </a:effectLst>
                </a:rPr>
                <a:t>+</a:t>
              </a:r>
              <a:endParaRPr lang="en-US" sz="2400" dirty="0">
                <a:solidFill>
                  <a:schemeClr val="tx1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AE8593-B5FB-EFC6-F364-B7B4C61E51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8892" y="4508863"/>
              <a:ext cx="2023610" cy="1106662"/>
            </a:xfrm>
            <a:prstGeom prst="rect">
              <a:avLst/>
            </a:prstGeom>
            <a:effectLst>
              <a:outerShdw blurRad="50800" dist="25400" dir="5400000" algn="t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01081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Run from </a:t>
            </a:r>
            <a:r>
              <a:rPr lang="en-US" i="1" dirty="0"/>
              <a:t>…\Clarity\Bin\OQ_VALIDATION\</a:t>
            </a:r>
          </a:p>
          <a:p>
            <a:r>
              <a:rPr lang="en-US" dirty="0"/>
              <a:t>Avoid printers requiring user response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Wizard 1/5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WIZARD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F2FCA723-C968-BDF7-5A84-5D532643A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816" y="2558535"/>
            <a:ext cx="5211960" cy="3404381"/>
          </a:xfrm>
          <a:prstGeom prst="rect">
            <a:avLst/>
          </a:prstGeom>
        </p:spPr>
      </p:pic>
      <p:pic>
        <p:nvPicPr>
          <p:cNvPr id="4" name="Picture 3" descr="A screenshot of a software&#10;&#10;Description automatically generated">
            <a:extLst>
              <a:ext uri="{FF2B5EF4-FFF2-40B4-BE49-F238E27FC236}">
                <a16:creationId xmlns:a16="http://schemas.microsoft.com/office/drawing/2014/main" id="{9E32F889-3D6D-654E-B869-F06061301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882" y="2419904"/>
            <a:ext cx="3955336" cy="3681641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707485E-B34B-62D4-3DAA-170AE6DD284A}"/>
              </a:ext>
            </a:extLst>
          </p:cNvPr>
          <p:cNvCxnSpPr>
            <a:cxnSpLocks/>
          </p:cNvCxnSpPr>
          <p:nvPr/>
        </p:nvCxnSpPr>
        <p:spPr>
          <a:xfrm>
            <a:off x="5676122" y="3987879"/>
            <a:ext cx="1111760" cy="0"/>
          </a:xfrm>
          <a:prstGeom prst="straightConnector1">
            <a:avLst/>
          </a:prstGeom>
          <a:ln w="44450">
            <a:solidFill>
              <a:srgbClr val="E46C0A"/>
            </a:solidFill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581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789617"/>
          </a:xfrm>
        </p:spPr>
        <p:txBody>
          <a:bodyPr/>
          <a:lstStyle/>
          <a:p>
            <a:r>
              <a:rPr lang="en-US" dirty="0"/>
              <a:t>Select validation type</a:t>
            </a:r>
          </a:p>
          <a:p>
            <a:pPr lvl="1"/>
            <a:r>
              <a:rPr lang="en-US" dirty="0"/>
              <a:t>Do you use A/D converter?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Wizard 2/5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WIZARD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B6A3619F-6FEB-8D3E-CF20-99CD1B7EC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371" y="1260587"/>
            <a:ext cx="4960653" cy="461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0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389781"/>
          </a:xfrm>
        </p:spPr>
        <p:txBody>
          <a:bodyPr/>
          <a:lstStyle/>
          <a:p>
            <a:r>
              <a:rPr lang="en-US" dirty="0"/>
              <a:t>Exclusive to A/D converter validation</a:t>
            </a:r>
          </a:p>
          <a:p>
            <a:pPr lvl="1"/>
            <a:r>
              <a:rPr lang="en-US" dirty="0"/>
              <a:t>Select your HW</a:t>
            </a:r>
          </a:p>
          <a:p>
            <a:pPr lvl="1"/>
            <a:r>
              <a:rPr lang="en-US" dirty="0"/>
              <a:t>Let the Validator stabilize</a:t>
            </a:r>
          </a:p>
          <a:p>
            <a:pPr lvl="1"/>
            <a:r>
              <a:rPr lang="en-US" dirty="0"/>
              <a:t>Change Validator data set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Wizard 3/5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WIZARD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FA6AE380-9C56-3E92-870F-C1A1F5E1C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772" y="2214478"/>
            <a:ext cx="3739333" cy="3480585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AF25CE2-2C8A-9B09-FB82-FF40C23E9E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344" y="2666780"/>
            <a:ext cx="3738573" cy="347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70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161513"/>
          </a:xfrm>
        </p:spPr>
        <p:txBody>
          <a:bodyPr/>
          <a:lstStyle/>
          <a:p>
            <a:r>
              <a:rPr lang="en-US" dirty="0"/>
              <a:t>Set project name</a:t>
            </a:r>
          </a:p>
          <a:p>
            <a:pPr lvl="1"/>
            <a:r>
              <a:rPr lang="en-US" dirty="0"/>
              <a:t>All OQ data will be stored into it</a:t>
            </a:r>
          </a:p>
          <a:p>
            <a:r>
              <a:rPr lang="en-US" dirty="0"/>
              <a:t>Check the summary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Wizard 4/5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WIZARD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B4B85AAD-ACCB-E0B1-5BE6-FD7EC3105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514" y="1625303"/>
            <a:ext cx="3675546" cy="3421212"/>
          </a:xfrm>
          <a:prstGeom prst="rect">
            <a:avLst/>
          </a:prstGeom>
        </p:spPr>
      </p:pic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D542075-1B1B-A9E5-F01A-568216C97C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07" y="2208623"/>
            <a:ext cx="3675545" cy="342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1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552272"/>
            <a:ext cx="9921834" cy="1533410"/>
          </a:xfrm>
        </p:spPr>
        <p:txBody>
          <a:bodyPr/>
          <a:lstStyle/>
          <a:p>
            <a:r>
              <a:rPr lang="en-US" dirty="0"/>
              <a:t>Login to Clarity</a:t>
            </a:r>
          </a:p>
          <a:p>
            <a:r>
              <a:rPr lang="cs-CZ" dirty="0" err="1"/>
              <a:t>For</a:t>
            </a:r>
            <a:r>
              <a:rPr lang="cs-CZ" dirty="0"/>
              <a:t> </a:t>
            </a:r>
            <a:r>
              <a:rPr lang="en-US" dirty="0"/>
              <a:t>A/D converter validation</a:t>
            </a:r>
          </a:p>
          <a:p>
            <a:pPr lvl="1"/>
            <a:r>
              <a:rPr lang="en-US" dirty="0"/>
              <a:t>Press the button on Validator</a:t>
            </a:r>
          </a:p>
          <a:p>
            <a:r>
              <a:rPr lang="en-US" dirty="0"/>
              <a:t>Virtual detector validation starts automatically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Wizard 5/5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WIZARD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3" name="Picture 2" descr="A screenshot of a computer error&#10;&#10;Description automatically generated">
            <a:extLst>
              <a:ext uri="{FF2B5EF4-FFF2-40B4-BE49-F238E27FC236}">
                <a16:creationId xmlns:a16="http://schemas.microsoft.com/office/drawing/2014/main" id="{827BFA31-F365-34C9-ED73-BFA443B15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030" y="1822370"/>
            <a:ext cx="4010884" cy="3733346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907A633-EE50-8001-44DF-9ACEF72D68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03" y="3091053"/>
            <a:ext cx="3634391" cy="260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8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2061760"/>
          </a:xfrm>
        </p:spPr>
        <p:txBody>
          <a:bodyPr/>
          <a:lstStyle/>
          <a:p>
            <a:r>
              <a:rPr lang="en-US" dirty="0"/>
              <a:t>3 sets of analyses within 1 sequence</a:t>
            </a:r>
          </a:p>
          <a:p>
            <a:pPr lvl="1"/>
            <a:r>
              <a:rPr lang="en-US" dirty="0"/>
              <a:t>Calibration curve linearity</a:t>
            </a:r>
          </a:p>
          <a:p>
            <a:pPr lvl="1"/>
            <a:r>
              <a:rPr lang="en-US" dirty="0"/>
              <a:t>Repeatability and precision</a:t>
            </a:r>
          </a:p>
          <a:p>
            <a:pPr lvl="1"/>
            <a:r>
              <a:rPr lang="en-US" dirty="0"/>
              <a:t>Acquisition range</a:t>
            </a:r>
          </a:p>
          <a:p>
            <a:r>
              <a:rPr lang="en-US" dirty="0"/>
              <a:t>Each set associated with different method and report style</a:t>
            </a:r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sequence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SEQUENCE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4459F303-547A-4BB7-4216-728ACDEF0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362" y="3290919"/>
            <a:ext cx="8762233" cy="2995986"/>
          </a:xfrm>
          <a:prstGeom prst="rect">
            <a:avLst/>
          </a:prstGeom>
        </p:spPr>
      </p:pic>
      <p:sp>
        <p:nvSpPr>
          <p:cNvPr id="7" name="Left Brace 6">
            <a:extLst>
              <a:ext uri="{FF2B5EF4-FFF2-40B4-BE49-F238E27FC236}">
                <a16:creationId xmlns:a16="http://schemas.microsoft.com/office/drawing/2014/main" id="{CD6AAFD9-D0C6-00C5-1D16-8488A0EE5807}"/>
              </a:ext>
            </a:extLst>
          </p:cNvPr>
          <p:cNvSpPr/>
          <p:nvPr/>
        </p:nvSpPr>
        <p:spPr>
          <a:xfrm flipH="1">
            <a:off x="6913983" y="4107911"/>
            <a:ext cx="171139" cy="520071"/>
          </a:xfrm>
          <a:prstGeom prst="leftBrace">
            <a:avLst>
              <a:gd name="adj1" fmla="val 24201"/>
              <a:gd name="adj2" fmla="val 51102"/>
            </a:avLst>
          </a:prstGeom>
          <a:noFill/>
          <a:ln w="25400">
            <a:solidFill>
              <a:srgbClr val="E46C0A"/>
            </a:solidFill>
          </a:ln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BDD5E52F-CA2C-5DCD-86BF-EA24070F146F}"/>
              </a:ext>
            </a:extLst>
          </p:cNvPr>
          <p:cNvSpPr/>
          <p:nvPr/>
        </p:nvSpPr>
        <p:spPr>
          <a:xfrm flipH="1">
            <a:off x="6946755" y="5289706"/>
            <a:ext cx="171140" cy="663225"/>
          </a:xfrm>
          <a:prstGeom prst="leftBrace">
            <a:avLst>
              <a:gd name="adj1" fmla="val 24201"/>
              <a:gd name="adj2" fmla="val 51102"/>
            </a:avLst>
          </a:prstGeom>
          <a:noFill/>
          <a:ln w="25400">
            <a:solidFill>
              <a:srgbClr val="E46C0A"/>
            </a:solidFill>
          </a:ln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Left Brace 8">
            <a:extLst>
              <a:ext uri="{FF2B5EF4-FFF2-40B4-BE49-F238E27FC236}">
                <a16:creationId xmlns:a16="http://schemas.microsoft.com/office/drawing/2014/main" id="{75A1906E-3080-1B4E-4409-7EBD90C163AC}"/>
              </a:ext>
            </a:extLst>
          </p:cNvPr>
          <p:cNvSpPr/>
          <p:nvPr/>
        </p:nvSpPr>
        <p:spPr>
          <a:xfrm>
            <a:off x="6252795" y="4652132"/>
            <a:ext cx="171140" cy="663225"/>
          </a:xfrm>
          <a:prstGeom prst="leftBrace">
            <a:avLst>
              <a:gd name="adj1" fmla="val 24201"/>
              <a:gd name="adj2" fmla="val 51102"/>
            </a:avLst>
          </a:prstGeom>
          <a:noFill/>
          <a:ln w="25400">
            <a:solidFill>
              <a:srgbClr val="E46C0A"/>
            </a:solidFill>
          </a:ln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67F74DE-8FC9-6556-8E0E-11E92AA78B96}"/>
              </a:ext>
            </a:extLst>
          </p:cNvPr>
          <p:cNvSpPr/>
          <p:nvPr/>
        </p:nvSpPr>
        <p:spPr>
          <a:xfrm>
            <a:off x="7117895" y="4191950"/>
            <a:ext cx="953213" cy="314735"/>
          </a:xfrm>
          <a:prstGeom prst="roundRect">
            <a:avLst/>
          </a:prstGeom>
          <a:solidFill>
            <a:srgbClr val="F4F4F4"/>
          </a:solidFill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tx1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ea typeface="Verdana" pitchFamily="34" charset="0"/>
                <a:cs typeface="Verdana" pitchFamily="34" charset="0"/>
              </a:rPr>
              <a:t>Linearity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45F624EF-2070-DB56-419A-D434CEDE61FE}"/>
              </a:ext>
            </a:extLst>
          </p:cNvPr>
          <p:cNvSpPr/>
          <p:nvPr/>
        </p:nvSpPr>
        <p:spPr>
          <a:xfrm>
            <a:off x="4917233" y="4826376"/>
            <a:ext cx="1291506" cy="314735"/>
          </a:xfrm>
          <a:prstGeom prst="roundRect">
            <a:avLst/>
          </a:prstGeom>
          <a:solidFill>
            <a:srgbClr val="F4F4F4"/>
          </a:solidFill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tx1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ea typeface="Verdana" pitchFamily="34" charset="0"/>
                <a:cs typeface="Verdana" pitchFamily="34" charset="0"/>
              </a:rPr>
              <a:t>Repeatability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0713E6E6-F45D-6C4F-5E0F-104EE01A0A02}"/>
              </a:ext>
            </a:extLst>
          </p:cNvPr>
          <p:cNvSpPr/>
          <p:nvPr/>
        </p:nvSpPr>
        <p:spPr>
          <a:xfrm>
            <a:off x="7187214" y="5463950"/>
            <a:ext cx="734476" cy="314735"/>
          </a:xfrm>
          <a:prstGeom prst="roundRect">
            <a:avLst/>
          </a:prstGeom>
          <a:solidFill>
            <a:srgbClr val="F4F4F4"/>
          </a:solidFill>
          <a:effectLst>
            <a:outerShdw blurRad="63500" dist="50800" dir="5400000" rotWithShape="0">
              <a:srgbClr val="000000">
                <a:alpha val="40000"/>
              </a:srgbClr>
            </a:outerShdw>
          </a:effectLst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tx1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ea typeface="Verdana" pitchFamily="34" charset="0"/>
                <a:cs typeface="Verdana" pitchFamily="34" charset="0"/>
              </a:rPr>
              <a:t>Range</a:t>
            </a:r>
          </a:p>
        </p:txBody>
      </p:sp>
    </p:spTree>
    <p:extLst>
      <p:ext uri="{BB962C8B-B14F-4D97-AF65-F5344CB8AC3E}">
        <p14:creationId xmlns:p14="http://schemas.microsoft.com/office/powerpoint/2010/main" val="44164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1161513"/>
          </a:xfrm>
        </p:spPr>
        <p:txBody>
          <a:bodyPr/>
          <a:lstStyle/>
          <a:p>
            <a:r>
              <a:rPr lang="en-US" dirty="0"/>
              <a:t>Project folder named according to OQ wizard</a:t>
            </a:r>
          </a:p>
          <a:p>
            <a:r>
              <a:rPr lang="en-US" dirty="0"/>
              <a:t>2 PDF in Data, 1 PDF in </a:t>
            </a:r>
            <a:r>
              <a:rPr lang="en-US" dirty="0" err="1"/>
              <a:t>Calib</a:t>
            </a:r>
            <a:endParaRPr lang="cs-CZ" dirty="0"/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Results </a:t>
            </a:r>
            <a:r>
              <a:rPr lang="cs-CZ" dirty="0"/>
              <a:t>1</a:t>
            </a:r>
            <a:r>
              <a:rPr lang="en-US" dirty="0"/>
              <a:t>/3 – DATA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RESULTS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3" name="Picture 2" descr="A screenshot of a dialog box&#10;&#10;Description automatically generated">
            <a:extLst>
              <a:ext uri="{FF2B5EF4-FFF2-40B4-BE49-F238E27FC236}">
                <a16:creationId xmlns:a16="http://schemas.microsoft.com/office/drawing/2014/main" id="{A9C5DBFC-8655-7C7B-7089-128DA8966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999" y="2754426"/>
            <a:ext cx="2718385" cy="2166968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ABCAC5D1-3A80-F59C-0FDD-345916867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029" y="1897685"/>
            <a:ext cx="5519870" cy="450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6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1161513"/>
          </a:xfrm>
        </p:spPr>
        <p:txBody>
          <a:bodyPr/>
          <a:lstStyle/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set must be checked manually</a:t>
            </a:r>
          </a:p>
          <a:p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and 3</a:t>
            </a:r>
            <a:r>
              <a:rPr lang="en-US" baseline="30000" dirty="0"/>
              <a:t>rd</a:t>
            </a:r>
            <a:r>
              <a:rPr lang="en-US" dirty="0"/>
              <a:t> are checked by SST</a:t>
            </a:r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Results </a:t>
            </a:r>
            <a:r>
              <a:rPr lang="cs-CZ" dirty="0"/>
              <a:t>2</a:t>
            </a:r>
            <a:r>
              <a:rPr lang="en-US" dirty="0"/>
              <a:t>/3</a:t>
            </a:r>
            <a:r>
              <a:rPr lang="cs-CZ" dirty="0"/>
              <a:t> - </a:t>
            </a:r>
            <a:r>
              <a:rPr lang="en-US" dirty="0"/>
              <a:t>Evaluation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RESULTS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1DE445-3606-C3BE-22AE-35C1EC7E5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506" y="902644"/>
            <a:ext cx="6528986" cy="540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7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graph&#10;&#10;Description automatically generated">
            <a:extLst>
              <a:ext uri="{FF2B5EF4-FFF2-40B4-BE49-F238E27FC236}">
                <a16:creationId xmlns:a16="http://schemas.microsoft.com/office/drawing/2014/main" id="{DFBB3CC4-6280-787A-BA50-539EA3511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473" y="904478"/>
            <a:ext cx="3227838" cy="4480569"/>
          </a:xfrm>
          <a:prstGeom prst="rect">
            <a:avLst/>
          </a:prstGeom>
        </p:spPr>
      </p:pic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1161513"/>
          </a:xfrm>
        </p:spPr>
        <p:txBody>
          <a:bodyPr/>
          <a:lstStyle/>
          <a:p>
            <a:r>
              <a:rPr lang="en-US" dirty="0"/>
              <a:t>3 PDF files from OQ project folder</a:t>
            </a:r>
            <a:endParaRPr lang="cs-CZ" dirty="0"/>
          </a:p>
          <a:p>
            <a:r>
              <a:rPr lang="en-US" dirty="0"/>
              <a:t>Protocol</a:t>
            </a:r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Results 3/3 – OQ report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RESULTS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4" name="Picture 3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6BE91747-C5C4-CC6A-A7C6-A1628FD3A5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501" y="1472953"/>
            <a:ext cx="3223266" cy="4508001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D1DCD9C-530D-3C4F-67E6-B41DB4176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819" y="2050035"/>
            <a:ext cx="3232410" cy="4480569"/>
          </a:xfrm>
          <a:prstGeom prst="rect">
            <a:avLst/>
          </a:prstGeom>
        </p:spPr>
      </p:pic>
      <p:pic>
        <p:nvPicPr>
          <p:cNvPr id="10" name="Picture 9" descr="A document with a name and text&#10;&#10;Description automatically generated with medium confidence">
            <a:extLst>
              <a:ext uri="{FF2B5EF4-FFF2-40B4-BE49-F238E27FC236}">
                <a16:creationId xmlns:a16="http://schemas.microsoft.com/office/drawing/2014/main" id="{9C3F1841-ACAB-9294-EC17-A926332CBD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443" y="2339006"/>
            <a:ext cx="2781871" cy="390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5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1233328"/>
          </a:xfrm>
        </p:spPr>
        <p:txBody>
          <a:bodyPr/>
          <a:lstStyle/>
          <a:p>
            <a:r>
              <a:rPr lang="en-US" dirty="0"/>
              <a:t>Personnel trained in validation</a:t>
            </a:r>
            <a:endParaRPr lang="cs-CZ" dirty="0"/>
          </a:p>
          <a:p>
            <a:r>
              <a:rPr lang="en-US" dirty="0"/>
              <a:t>Certified by DataApex</a:t>
            </a:r>
            <a:endParaRPr lang="cs-CZ" dirty="0"/>
          </a:p>
          <a:p>
            <a:r>
              <a:rPr lang="en-US" dirty="0"/>
              <a:t>Certification valid for 5 years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Who can perform?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WHO CAN PERFORM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7F405E-3911-BC52-413B-C315D1409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70" y="626861"/>
            <a:ext cx="408979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7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472953"/>
            <a:ext cx="7294002" cy="1689863"/>
          </a:xfrm>
        </p:spPr>
        <p:txBody>
          <a:bodyPr/>
          <a:lstStyle/>
          <a:p>
            <a:r>
              <a:rPr lang="en-US" dirty="0"/>
              <a:t>Validation kit manual</a:t>
            </a:r>
          </a:p>
          <a:p>
            <a:pPr lvl="1"/>
            <a:r>
              <a:rPr lang="en-US" dirty="0"/>
              <a:t>Tested parameters</a:t>
            </a:r>
          </a:p>
          <a:p>
            <a:pPr lvl="1"/>
            <a:r>
              <a:rPr lang="en-US" dirty="0"/>
              <a:t>SST limits</a:t>
            </a:r>
          </a:p>
          <a:p>
            <a:pPr lvl="1"/>
            <a:r>
              <a:rPr lang="en-US" dirty="0"/>
              <a:t>Validator chromatograms</a:t>
            </a:r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Additional info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OQ / ADDITIONAL INFO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2" name="Picture 6" descr="C:\SOURCE_Plastic\Solutions\Validation-kit-[M039]\Content\_obr\chromatography-data-set-2-calibration.png">
            <a:extLst>
              <a:ext uri="{FF2B5EF4-FFF2-40B4-BE49-F238E27FC236}">
                <a16:creationId xmlns:a16="http://schemas.microsoft.com/office/drawing/2014/main" id="{1E652B19-C776-F511-6F24-00A95C54B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1790" y="4652491"/>
            <a:ext cx="4535488" cy="1157288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  <p:pic>
        <p:nvPicPr>
          <p:cNvPr id="4" name="Picture 2" descr="C:\SOURCE_Plastic\Solutions\Validation-kit-[M039]\Content\_obr\chromatography-data-set-2-estd.png">
            <a:extLst>
              <a:ext uri="{FF2B5EF4-FFF2-40B4-BE49-F238E27FC236}">
                <a16:creationId xmlns:a16="http://schemas.microsoft.com/office/drawing/2014/main" id="{C734B2E4-C507-9818-CCE2-B0F3AA7BC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8056" y="3982292"/>
            <a:ext cx="4535488" cy="1157288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  <p:pic>
        <p:nvPicPr>
          <p:cNvPr id="5" name="Picture 3" descr="C:\SOURCE_Plastic\Solutions\Validation-kit-[M039]\Content\_obr\chromatography-data-set-2-istd.png">
            <a:extLst>
              <a:ext uri="{FF2B5EF4-FFF2-40B4-BE49-F238E27FC236}">
                <a16:creationId xmlns:a16="http://schemas.microsoft.com/office/drawing/2014/main" id="{59522619-1D86-3DFB-6D5C-559618BBC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534" y="3493117"/>
            <a:ext cx="4535488" cy="1157288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  <p:pic>
        <p:nvPicPr>
          <p:cNvPr id="6" name="Picture 4" descr="C:\SOURCE_Plastic\Solutions\Validation-kit-[M039]\Content\_obr\chromatography-data-set-3.png">
            <a:extLst>
              <a:ext uri="{FF2B5EF4-FFF2-40B4-BE49-F238E27FC236}">
                <a16:creationId xmlns:a16="http://schemas.microsoft.com/office/drawing/2014/main" id="{F3EF6F51-C5CC-A91B-D7A3-9983DC39D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6813" y="2883346"/>
            <a:ext cx="4535488" cy="1157288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  <p:pic>
        <p:nvPicPr>
          <p:cNvPr id="7" name="Picture 5" descr="C:\SOURCE_Plastic\Solutions\Validation-kit-[M039]\Content\_obr\chromatography-data-set-4.png">
            <a:extLst>
              <a:ext uri="{FF2B5EF4-FFF2-40B4-BE49-F238E27FC236}">
                <a16:creationId xmlns:a16="http://schemas.microsoft.com/office/drawing/2014/main" id="{03F1E61A-47C2-1395-99A4-FC70EA5E5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87278" y="2143152"/>
            <a:ext cx="4535488" cy="1157288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  <p:pic>
        <p:nvPicPr>
          <p:cNvPr id="8" name="Picture 7" descr="OQ-parameters-2.png">
            <a:extLst>
              <a:ext uri="{FF2B5EF4-FFF2-40B4-BE49-F238E27FC236}">
                <a16:creationId xmlns:a16="http://schemas.microsoft.com/office/drawing/2014/main" id="{4ED1D438-AE43-4303-D3DA-9EE5CD8EAB7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22650" y="4979398"/>
            <a:ext cx="4056000" cy="1038000"/>
          </a:xfrm>
          <a:prstGeom prst="rect">
            <a:avLst/>
          </a:prstGeom>
          <a:solidFill>
            <a:srgbClr val="8FAFD5"/>
          </a:solidFill>
          <a:ln>
            <a:noFill/>
            <a:prstDash val="sysDot"/>
          </a:ln>
          <a:effectLst>
            <a:outerShdw blurRad="40005" dist="25400" dir="5400000" algn="t" rotWithShape="0">
              <a:prstClr val="black">
                <a:alpha val="3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887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89" y="1472953"/>
            <a:ext cx="8640887" cy="3785308"/>
          </a:xfrm>
        </p:spPr>
        <p:txBody>
          <a:bodyPr/>
          <a:lstStyle/>
          <a:p>
            <a:r>
              <a:rPr lang="en-US" dirty="0"/>
              <a:t>Compliance with SOPs and workflow of given workplace</a:t>
            </a:r>
          </a:p>
          <a:p>
            <a:r>
              <a:rPr lang="en-US" dirty="0"/>
              <a:t>SST </a:t>
            </a:r>
            <a:r>
              <a:rPr lang="cs-CZ" dirty="0" err="1"/>
              <a:t>extension</a:t>
            </a:r>
            <a:r>
              <a:rPr lang="cs-CZ" dirty="0"/>
              <a:t> </a:t>
            </a:r>
            <a:r>
              <a:rPr lang="en-US" dirty="0"/>
              <a:t>c</a:t>
            </a:r>
            <a:r>
              <a:rPr lang="cs-CZ" dirty="0" err="1"/>
              <a:t>an</a:t>
            </a:r>
            <a:r>
              <a:rPr lang="en-US" dirty="0"/>
              <a:t> be used</a:t>
            </a:r>
          </a:p>
          <a:p>
            <a:r>
              <a:rPr lang="en-US" dirty="0"/>
              <a:t>Must be prepared by the workplace personnel based on:</a:t>
            </a:r>
          </a:p>
          <a:p>
            <a:pPr lvl="1"/>
            <a:r>
              <a:rPr lang="en-US" dirty="0"/>
              <a:t>Used </a:t>
            </a:r>
            <a:r>
              <a:rPr lang="cs-CZ" dirty="0" err="1"/>
              <a:t>instruments</a:t>
            </a:r>
            <a:endParaRPr lang="en-US" dirty="0"/>
          </a:p>
          <a:p>
            <a:pPr lvl="1"/>
            <a:r>
              <a:rPr lang="en-US" dirty="0"/>
              <a:t>SOPs</a:t>
            </a:r>
          </a:p>
          <a:p>
            <a:pPr lvl="1"/>
            <a:r>
              <a:rPr lang="cs-CZ" dirty="0"/>
              <a:t>A</a:t>
            </a:r>
            <a:r>
              <a:rPr lang="en-US" dirty="0" err="1"/>
              <a:t>pplicable</a:t>
            </a:r>
            <a:r>
              <a:rPr lang="en-US" dirty="0"/>
              <a:t> regulations</a:t>
            </a:r>
            <a:endParaRPr lang="cs-CZ" dirty="0"/>
          </a:p>
          <a:p>
            <a:r>
              <a:rPr lang="en-US" dirty="0"/>
              <a:t>IQ and OQ must be successful before doing PQ</a:t>
            </a:r>
          </a:p>
          <a:p>
            <a:r>
              <a:rPr lang="en-US" dirty="0"/>
              <a:t>No certificate for PQ is issued by DataApex</a:t>
            </a:r>
            <a:r>
              <a:rPr lang="cs-CZ" dirty="0"/>
              <a:t>, </a:t>
            </a:r>
            <a:r>
              <a:rPr lang="en-US" dirty="0"/>
              <a:t>, but support is available if required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Performance qualification (</a:t>
            </a:r>
            <a:r>
              <a:rPr lang="en-US" dirty="0" err="1"/>
              <a:t>pq</a:t>
            </a:r>
            <a:r>
              <a:rPr lang="en-US" dirty="0"/>
              <a:t>)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VALIDATION / PQ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44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P019/100B 14/04/2026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5775</TotalTime>
  <Words>641</Words>
  <Application>Microsoft Office PowerPoint</Application>
  <PresentationFormat>Widescreen</PresentationFormat>
  <Paragraphs>190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Calibri</vt:lpstr>
      <vt:lpstr>Verdana</vt:lpstr>
      <vt:lpstr>Arial</vt:lpstr>
      <vt:lpstr>Myriad Pro Light</vt:lpstr>
      <vt:lpstr>Wingdings</vt:lpstr>
      <vt:lpstr>Motiv Office</vt:lpstr>
      <vt:lpstr>validation</vt:lpstr>
      <vt:lpstr>VALIDATION LEVELS</vt:lpstr>
      <vt:lpstr>INSTALLATION QUALIFICATION (IQ)</vt:lpstr>
      <vt:lpstr>Iq report</vt:lpstr>
      <vt:lpstr>Iq reporT</vt:lpstr>
      <vt:lpstr>operational QUALIFICATION (oQ)</vt:lpstr>
      <vt:lpstr>OQ</vt:lpstr>
      <vt:lpstr>OQ</vt:lpstr>
      <vt:lpstr>OQ</vt:lpstr>
      <vt:lpstr>OQ</vt:lpstr>
      <vt:lpstr>OQ</vt:lpstr>
      <vt:lpstr>OQ</vt:lpstr>
      <vt:lpstr>OQ</vt:lpstr>
      <vt:lpstr>OQ</vt:lpstr>
      <vt:lpstr>OQ</vt:lpstr>
      <vt:lpstr>OQ</vt:lpstr>
      <vt:lpstr>OQ</vt:lpstr>
      <vt:lpstr>OQ</vt:lpstr>
      <vt:lpstr>OQ</vt:lpstr>
      <vt:lpstr>Performance qualification (pq)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Validation</dc:title>
  <dc:creator>DataApex</dc:creator>
  <cp:lastModifiedBy>Pospíšilová Eva</cp:lastModifiedBy>
  <cp:revision>24</cp:revision>
  <dcterms:created xsi:type="dcterms:W3CDTF">2023-10-23T10:52:08Z</dcterms:created>
  <dcterms:modified xsi:type="dcterms:W3CDTF">2026-04-14T12:48:54Z</dcterms:modified>
</cp:coreProperties>
</file>