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4"/>
  </p:notesMasterIdLst>
  <p:sldIdLst>
    <p:sldId id="261" r:id="rId2"/>
    <p:sldId id="262" r:id="rId3"/>
    <p:sldId id="303" r:id="rId4"/>
    <p:sldId id="273" r:id="rId5"/>
    <p:sldId id="305" r:id="rId6"/>
    <p:sldId id="306" r:id="rId7"/>
    <p:sldId id="288" r:id="rId8"/>
    <p:sldId id="291" r:id="rId9"/>
    <p:sldId id="307" r:id="rId10"/>
    <p:sldId id="308" r:id="rId11"/>
    <p:sldId id="309" r:id="rId12"/>
    <p:sldId id="289" r:id="rId13"/>
    <p:sldId id="310" r:id="rId14"/>
    <p:sldId id="292" r:id="rId15"/>
    <p:sldId id="293" r:id="rId16"/>
    <p:sldId id="314" r:id="rId17"/>
    <p:sldId id="311" r:id="rId18"/>
    <p:sldId id="312" r:id="rId19"/>
    <p:sldId id="284" r:id="rId20"/>
    <p:sldId id="285" r:id="rId21"/>
    <p:sldId id="286" r:id="rId22"/>
    <p:sldId id="287" r:id="rId23"/>
    <p:sldId id="313" r:id="rId24"/>
    <p:sldId id="280" r:id="rId25"/>
    <p:sldId id="278" r:id="rId26"/>
    <p:sldId id="279" r:id="rId27"/>
    <p:sldId id="272" r:id="rId28"/>
    <p:sldId id="276" r:id="rId29"/>
    <p:sldId id="275" r:id="rId30"/>
    <p:sldId id="282" r:id="rId31"/>
    <p:sldId id="283" r:id="rId32"/>
    <p:sldId id="270" r:id="rId33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Myriad Pro" panose="020B0503030403020204" pitchFamily="34" charset="0"/>
      <p:regular r:id="rId39"/>
      <p:bold r:id="rId40"/>
      <p:italic r:id="rId41"/>
      <p:boldItalic r:id="rId42"/>
    </p:embeddedFont>
    <p:embeddedFont>
      <p:font typeface="Myriad Pro Light" panose="020B0403030403020204" pitchFamily="34" charset="0"/>
      <p:regular r:id="rId43"/>
      <p:bold r:id="rId44"/>
      <p:italic r:id="rId45"/>
      <p:boldItalic r:id="rId4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EC2C51E-1146-1D12-3726-2400DEEB0940}" name="Frei Samuel" initials="FS" userId="S-1-5-21-3239829077-2450116629-1883995281-2162" providerId="AD"/>
  <p188:author id="{DA41E53C-949B-B8AE-4436-42A00DE69F6E}" name="Tučková Lucie" initials="LT" userId="S::Tuckova@dataapex.com::2a7cab78-81b4-4906-ac86-d11e4a9cf01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92389" autoAdjust="0"/>
  </p:normalViewPr>
  <p:slideViewPr>
    <p:cSldViewPr snapToGrid="0">
      <p:cViewPr varScale="1">
        <p:scale>
          <a:sx n="117" d="100"/>
          <a:sy n="117" d="100"/>
        </p:scale>
        <p:origin x="294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8/10/relationships/authors" Target="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30.11.2023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120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training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Advanced – part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906128"/>
          </a:xfrm>
        </p:spPr>
        <p:txBody>
          <a:bodyPr/>
          <a:lstStyle/>
          <a:p>
            <a:r>
              <a:rPr lang="en-US" dirty="0"/>
              <a:t>Chromatogram window</a:t>
            </a:r>
          </a:p>
          <a:p>
            <a:pPr lvl="1"/>
            <a:r>
              <a:rPr lang="cs-CZ" dirty="0"/>
              <a:t>Column setup, </a:t>
            </a:r>
            <a:r>
              <a:rPr lang="en-US" dirty="0"/>
              <a:t>User columns, </a:t>
            </a:r>
            <a:r>
              <a:rPr lang="cs-CZ" dirty="0"/>
              <a:t>Noise </a:t>
            </a:r>
            <a:r>
              <a:rPr lang="en-US" dirty="0"/>
              <a:t>&amp;</a:t>
            </a:r>
            <a:r>
              <a:rPr lang="cs-CZ" dirty="0"/>
              <a:t> </a:t>
            </a:r>
            <a:r>
              <a:rPr lang="en-US" dirty="0"/>
              <a:t>D</a:t>
            </a:r>
            <a:r>
              <a:rPr lang="cs-CZ" dirty="0"/>
              <a:t>rift</a:t>
            </a:r>
          </a:p>
          <a:p>
            <a:pPr lvl="1"/>
            <a:r>
              <a:rPr lang="cs-CZ" dirty="0"/>
              <a:t>Mathematical operations, </a:t>
            </a:r>
            <a:r>
              <a:rPr lang="en-US" dirty="0"/>
              <a:t>Labels</a:t>
            </a:r>
          </a:p>
          <a:p>
            <a:pPr lvl="1"/>
            <a:r>
              <a:rPr lang="cs-CZ" dirty="0"/>
              <a:t>Result table, User variables</a:t>
            </a:r>
          </a:p>
          <a:p>
            <a:pPr lvl="1"/>
            <a:r>
              <a:rPr lang="cs-CZ" dirty="0"/>
              <a:t>Summary table, </a:t>
            </a:r>
            <a:r>
              <a:rPr lang="en-US" dirty="0"/>
              <a:t>Performance table</a:t>
            </a:r>
          </a:p>
          <a:p>
            <a:pPr lvl="1"/>
            <a:r>
              <a:rPr lang="en-US" dirty="0"/>
              <a:t>Force peak name, Peak coloring</a:t>
            </a:r>
            <a:r>
              <a:rPr lang="cs-CZ" dirty="0"/>
              <a:t>, </a:t>
            </a:r>
            <a:r>
              <a:rPr lang="en-US" dirty="0"/>
              <a:t>Graph properties</a:t>
            </a:r>
            <a:endParaRPr lang="cs-CZ" dirty="0"/>
          </a:p>
          <a:p>
            <a:r>
              <a:rPr lang="en-US" dirty="0"/>
              <a:t>Calibration</a:t>
            </a:r>
          </a:p>
          <a:p>
            <a:pPr lvl="1"/>
            <a:r>
              <a:rPr lang="en-US" dirty="0"/>
              <a:t>LOD, LOQ</a:t>
            </a:r>
          </a:p>
          <a:p>
            <a:pPr lvl="1"/>
            <a:r>
              <a:rPr lang="en-US" dirty="0"/>
              <a:t>Calibration Options</a:t>
            </a:r>
            <a:r>
              <a:rPr lang="cs-CZ" dirty="0"/>
              <a:t>, </a:t>
            </a:r>
            <a:r>
              <a:rPr lang="en-US" dirty="0"/>
              <a:t>Manual Calibration</a:t>
            </a:r>
          </a:p>
          <a:p>
            <a:pPr lvl="1"/>
            <a:r>
              <a:rPr lang="en-US" dirty="0"/>
              <a:t>Details of Calibration Point</a:t>
            </a:r>
          </a:p>
          <a:p>
            <a:pPr lvl="1"/>
            <a:r>
              <a:rPr lang="en-US" dirty="0"/>
              <a:t>Bracketing and Standard Addition</a:t>
            </a:r>
            <a:endParaRPr lang="cs-CZ" dirty="0"/>
          </a:p>
          <a:p>
            <a:r>
              <a:rPr lang="en-US" dirty="0"/>
              <a:t>Calculations</a:t>
            </a:r>
          </a:p>
          <a:p>
            <a:pPr lvl="1"/>
            <a:r>
              <a:rPr lang="en-US" dirty="0"/>
              <a:t>ISTD</a:t>
            </a:r>
            <a:r>
              <a:rPr lang="cs-CZ" dirty="0"/>
              <a:t>, </a:t>
            </a:r>
            <a:r>
              <a:rPr lang="en-US" dirty="0"/>
              <a:t>Normalized %</a:t>
            </a:r>
          </a:p>
          <a:p>
            <a:r>
              <a:rPr lang="en-US" dirty="0"/>
              <a:t>Groups</a:t>
            </a:r>
            <a:endParaRPr lang="cs-CZ" dirty="0"/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3111" y="1729214"/>
            <a:ext cx="5022008" cy="358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906128"/>
          </a:xfrm>
        </p:spPr>
        <p:txBody>
          <a:bodyPr/>
          <a:lstStyle/>
          <a:p>
            <a:r>
              <a:rPr lang="en-US" dirty="0"/>
              <a:t>Chromatogram window</a:t>
            </a:r>
          </a:p>
          <a:p>
            <a:pPr lvl="1"/>
            <a:r>
              <a:rPr lang="cs-CZ" dirty="0"/>
              <a:t>Column setup, </a:t>
            </a:r>
            <a:r>
              <a:rPr lang="en-US" dirty="0"/>
              <a:t>User columns, </a:t>
            </a:r>
            <a:r>
              <a:rPr lang="cs-CZ" dirty="0"/>
              <a:t>Noise </a:t>
            </a:r>
            <a:r>
              <a:rPr lang="en-US" dirty="0"/>
              <a:t>&amp;</a:t>
            </a:r>
            <a:r>
              <a:rPr lang="cs-CZ" dirty="0"/>
              <a:t> </a:t>
            </a:r>
            <a:r>
              <a:rPr lang="en-US" dirty="0"/>
              <a:t>D</a:t>
            </a:r>
            <a:r>
              <a:rPr lang="cs-CZ" dirty="0"/>
              <a:t>rift</a:t>
            </a:r>
          </a:p>
          <a:p>
            <a:pPr lvl="1"/>
            <a:r>
              <a:rPr lang="cs-CZ" dirty="0"/>
              <a:t>Mathematical operations, </a:t>
            </a:r>
            <a:r>
              <a:rPr lang="en-US" dirty="0"/>
              <a:t>Labels</a:t>
            </a:r>
          </a:p>
          <a:p>
            <a:pPr lvl="1"/>
            <a:r>
              <a:rPr lang="cs-CZ" dirty="0"/>
              <a:t>Result table, User variables</a:t>
            </a:r>
          </a:p>
          <a:p>
            <a:pPr lvl="1"/>
            <a:r>
              <a:rPr lang="cs-CZ" dirty="0"/>
              <a:t>Summary table, </a:t>
            </a:r>
            <a:r>
              <a:rPr lang="en-US" dirty="0"/>
              <a:t>Performance table</a:t>
            </a:r>
          </a:p>
          <a:p>
            <a:pPr lvl="1"/>
            <a:r>
              <a:rPr lang="en-US" dirty="0"/>
              <a:t>Force peak name, Peak coloring</a:t>
            </a:r>
            <a:r>
              <a:rPr lang="cs-CZ" dirty="0"/>
              <a:t>, </a:t>
            </a:r>
            <a:r>
              <a:rPr lang="en-US" dirty="0"/>
              <a:t>Graph properties</a:t>
            </a:r>
            <a:endParaRPr lang="cs-CZ" dirty="0"/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Calibration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LOD, LOQ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Calibration Options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Manual Calibration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Details of Calibration Point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Bracketing and Standard Addition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Calculations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ISTD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Normalized %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Groups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3111" y="1729214"/>
            <a:ext cx="5022008" cy="358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4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4168936" cy="1877094"/>
          </a:xfrm>
        </p:spPr>
        <p:txBody>
          <a:bodyPr/>
          <a:lstStyle/>
          <a:p>
            <a:r>
              <a:rPr lang="en-US" sz="1600" dirty="0"/>
              <a:t>Comparing multiple chromatograms</a:t>
            </a:r>
            <a:endParaRPr lang="cs-CZ" sz="1600" dirty="0"/>
          </a:p>
          <a:p>
            <a:pPr lvl="1"/>
            <a:r>
              <a:rPr lang="cs-CZ" sz="1600" dirty="0"/>
              <a:t>Max. number is set in User Options</a:t>
            </a:r>
            <a:endParaRPr lang="en-US" sz="1600" dirty="0"/>
          </a:p>
          <a:p>
            <a:r>
              <a:rPr lang="en-US" sz="1600" dirty="0"/>
              <a:t>Summary table</a:t>
            </a:r>
            <a:r>
              <a:rPr lang="cs-CZ" sz="1600" dirty="0"/>
              <a:t> shows results of the displayed chromatograms/signals</a:t>
            </a:r>
            <a:endParaRPr lang="en-US" sz="1600" dirty="0"/>
          </a:p>
          <a:p>
            <a:r>
              <a:rPr lang="en-US" sz="1600" dirty="0"/>
              <a:t>Hide/show signals</a:t>
            </a:r>
            <a:r>
              <a:rPr lang="cs-CZ" sz="1600" dirty="0"/>
              <a:t> via Ctrl+Click on signal color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OVERLAY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OVERLAY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8462B3F-F1CB-1435-BE04-316D4DA0E8EB}"/>
              </a:ext>
            </a:extLst>
          </p:cNvPr>
          <p:cNvGrpSpPr/>
          <p:nvPr/>
        </p:nvGrpSpPr>
        <p:grpSpPr>
          <a:xfrm>
            <a:off x="5292822" y="1696930"/>
            <a:ext cx="6806591" cy="4165227"/>
            <a:chOff x="4964558" y="1625303"/>
            <a:chExt cx="7087009" cy="433682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4F3549C-4184-F6EA-24F7-CF2C5C749921}"/>
                </a:ext>
              </a:extLst>
            </p:cNvPr>
            <p:cNvGrpSpPr/>
            <p:nvPr/>
          </p:nvGrpSpPr>
          <p:grpSpPr>
            <a:xfrm>
              <a:off x="4964558" y="1625303"/>
              <a:ext cx="7087009" cy="4336826"/>
              <a:chOff x="5022851" y="1669067"/>
              <a:chExt cx="7087009" cy="4336826"/>
            </a:xfrm>
          </p:grpSpPr>
          <p:pic>
            <p:nvPicPr>
              <p:cNvPr id="3" name="Picture 2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984CA9AB-067C-AC36-7B97-8A0B87FF81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22851" y="1669067"/>
                <a:ext cx="7087009" cy="4336826"/>
              </a:xfrm>
              <a:prstGeom prst="rect">
                <a:avLst/>
              </a:prstGeom>
            </p:spPr>
          </p:pic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B6CF9D07-6506-A96C-1995-B4F2A53EAED8}"/>
                  </a:ext>
                </a:extLst>
              </p:cNvPr>
              <p:cNvSpPr/>
              <p:nvPr/>
            </p:nvSpPr>
            <p:spPr>
              <a:xfrm>
                <a:off x="9221813" y="2010750"/>
                <a:ext cx="828041" cy="175255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0881349-DB0E-0BC8-2108-AD07644E5CD2}"/>
                  </a:ext>
                </a:extLst>
              </p:cNvPr>
              <p:cNvSpPr/>
              <p:nvPr/>
            </p:nvSpPr>
            <p:spPr>
              <a:xfrm>
                <a:off x="10664009" y="2342608"/>
                <a:ext cx="1189008" cy="46800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DF1B2D5-9E32-FD8C-5C42-FBB72F88B9DB}"/>
                </a:ext>
              </a:extLst>
            </p:cNvPr>
            <p:cNvSpPr/>
            <p:nvPr/>
          </p:nvSpPr>
          <p:spPr>
            <a:xfrm>
              <a:off x="6331394" y="5680663"/>
              <a:ext cx="522333" cy="144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F7ABA18-7952-1BE1-406B-CD4492AD1389}"/>
              </a:ext>
            </a:extLst>
          </p:cNvPr>
          <p:cNvGrpSpPr/>
          <p:nvPr/>
        </p:nvGrpSpPr>
        <p:grpSpPr>
          <a:xfrm>
            <a:off x="910706" y="3183152"/>
            <a:ext cx="3795950" cy="3345584"/>
            <a:chOff x="910706" y="3183152"/>
            <a:chExt cx="3795950" cy="3345584"/>
          </a:xfrm>
        </p:grpSpPr>
        <p:pic>
          <p:nvPicPr>
            <p:cNvPr id="13" name="Picture 1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F950EB5D-0678-6B6F-A62C-45F541CA3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706" y="3183152"/>
              <a:ext cx="3795950" cy="3345584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1734962-EA76-238C-9700-E03649AB6870}"/>
                </a:ext>
              </a:extLst>
            </p:cNvPr>
            <p:cNvSpPr/>
            <p:nvPr/>
          </p:nvSpPr>
          <p:spPr>
            <a:xfrm>
              <a:off x="3749139" y="4868043"/>
              <a:ext cx="900000" cy="126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9C8D77E-F9F2-7CC9-CBBD-DF60C26106BE}"/>
              </a:ext>
            </a:extLst>
          </p:cNvPr>
          <p:cNvSpPr/>
          <p:nvPr/>
        </p:nvSpPr>
        <p:spPr>
          <a:xfrm rot="15453996">
            <a:off x="7134215" y="504464"/>
            <a:ext cx="223075" cy="4141741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24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458757"/>
          </a:xfrm>
        </p:spPr>
        <p:txBody>
          <a:bodyPr/>
          <a:lstStyle/>
          <a:p>
            <a:r>
              <a:rPr lang="en-US" sz="1800" dirty="0"/>
              <a:t>Mathematical operations between signals/chromatograms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Mathematical operations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MATHEMATICS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4E125B4A-4F22-C2A7-6079-7E0AB6D3A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005" y="2655345"/>
            <a:ext cx="5119771" cy="302962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B42BB48-823C-DA51-7772-E75CE3008EA8}"/>
              </a:ext>
            </a:extLst>
          </p:cNvPr>
          <p:cNvGrpSpPr/>
          <p:nvPr/>
        </p:nvGrpSpPr>
        <p:grpSpPr>
          <a:xfrm>
            <a:off x="207667" y="2194415"/>
            <a:ext cx="6457294" cy="3951479"/>
            <a:chOff x="156391" y="2032044"/>
            <a:chExt cx="6457294" cy="3951479"/>
          </a:xfrm>
        </p:grpSpPr>
        <p:pic>
          <p:nvPicPr>
            <p:cNvPr id="3" name="Picture 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BA0B85B4-FE0E-9A66-687B-BCF5D7064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91" y="2032044"/>
              <a:ext cx="6457294" cy="3951479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E06BAF0-705A-5340-F663-64DE46E85198}"/>
                </a:ext>
              </a:extLst>
            </p:cNvPr>
            <p:cNvSpPr/>
            <p:nvPr/>
          </p:nvSpPr>
          <p:spPr>
            <a:xfrm>
              <a:off x="854579" y="3429000"/>
              <a:ext cx="1905713" cy="94644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Arrow: Down 6">
            <a:extLst>
              <a:ext uri="{FF2B5EF4-FFF2-40B4-BE49-F238E27FC236}">
                <a16:creationId xmlns:a16="http://schemas.microsoft.com/office/drawing/2014/main" id="{4E817772-DF36-8A68-8D37-2309DF564918}"/>
              </a:ext>
            </a:extLst>
          </p:cNvPr>
          <p:cNvSpPr/>
          <p:nvPr/>
        </p:nvSpPr>
        <p:spPr>
          <a:xfrm rot="16200000">
            <a:off x="4761659" y="2422667"/>
            <a:ext cx="230834" cy="4038768"/>
          </a:xfrm>
          <a:prstGeom prst="downArrow">
            <a:avLst>
              <a:gd name="adj1" fmla="val 29303"/>
              <a:gd name="adj2" fmla="val 60510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41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458757"/>
          </a:xfrm>
        </p:spPr>
        <p:txBody>
          <a:bodyPr/>
          <a:lstStyle/>
          <a:p>
            <a:r>
              <a:rPr lang="cs-CZ" sz="1800" dirty="0"/>
              <a:t>Add text labels or lines </a:t>
            </a:r>
            <a:endParaRPr lang="en-US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labels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LABELS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18567352-03FD-089C-AF3B-8C515CBF6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12" y="3189247"/>
            <a:ext cx="3065276" cy="212908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8E89F35-F1AF-C7EB-D6D2-3E9A364E517A}"/>
              </a:ext>
            </a:extLst>
          </p:cNvPr>
          <p:cNvGrpSpPr/>
          <p:nvPr/>
        </p:nvGrpSpPr>
        <p:grpSpPr>
          <a:xfrm>
            <a:off x="4023405" y="1437760"/>
            <a:ext cx="7786883" cy="4765107"/>
            <a:chOff x="4023405" y="1437760"/>
            <a:chExt cx="7786883" cy="4765107"/>
          </a:xfrm>
        </p:grpSpPr>
        <p:pic>
          <p:nvPicPr>
            <p:cNvPr id="10" name="Picture 9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5BA4A9C8-430E-137E-3FBB-188A018B06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3405" y="1437760"/>
              <a:ext cx="7786883" cy="4765107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B08C0A7-7A8C-3952-BB6B-B0642A13402C}"/>
                </a:ext>
              </a:extLst>
            </p:cNvPr>
            <p:cNvSpPr/>
            <p:nvPr/>
          </p:nvSpPr>
          <p:spPr>
            <a:xfrm>
              <a:off x="4811282" y="4438727"/>
              <a:ext cx="2025582" cy="23542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Arrow: Down 1">
            <a:extLst>
              <a:ext uri="{FF2B5EF4-FFF2-40B4-BE49-F238E27FC236}">
                <a16:creationId xmlns:a16="http://schemas.microsoft.com/office/drawing/2014/main" id="{E026706A-DE27-1D61-F579-D360FC72ABAE}"/>
              </a:ext>
            </a:extLst>
          </p:cNvPr>
          <p:cNvSpPr/>
          <p:nvPr/>
        </p:nvSpPr>
        <p:spPr>
          <a:xfrm rot="5400000">
            <a:off x="3996624" y="3914725"/>
            <a:ext cx="230834" cy="1278838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17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860529" cy="1102523"/>
          </a:xfrm>
        </p:spPr>
        <p:txBody>
          <a:bodyPr/>
          <a:lstStyle/>
          <a:p>
            <a:r>
              <a:rPr lang="en-US" sz="1800" dirty="0"/>
              <a:t>Axis settings</a:t>
            </a:r>
          </a:p>
          <a:p>
            <a:r>
              <a:rPr lang="en-US" sz="1800" dirty="0"/>
              <a:t>Signal scaling –</a:t>
            </a:r>
            <a:r>
              <a:rPr lang="cs-CZ" sz="1800" dirty="0"/>
              <a:t>general settings</a:t>
            </a:r>
            <a:r>
              <a:rPr lang="en-US" sz="1800" dirty="0"/>
              <a:t>, </a:t>
            </a:r>
            <a:r>
              <a:rPr lang="cs-CZ" sz="1800" dirty="0"/>
              <a:t>settings for </a:t>
            </a:r>
            <a:r>
              <a:rPr lang="en-US" sz="1800" dirty="0"/>
              <a:t>individual signals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GRAPH PROPERTIES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GRAPH PROPERTIES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7327D08-6FF9-7049-0173-19B33AB2E6F7}"/>
              </a:ext>
            </a:extLst>
          </p:cNvPr>
          <p:cNvGrpSpPr/>
          <p:nvPr/>
        </p:nvGrpSpPr>
        <p:grpSpPr>
          <a:xfrm>
            <a:off x="544333" y="3250260"/>
            <a:ext cx="6530106" cy="2797453"/>
            <a:chOff x="144030" y="3205406"/>
            <a:chExt cx="5586660" cy="239328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EA0E5F7-4314-B086-064E-7FBF17CB2BAE}"/>
                </a:ext>
              </a:extLst>
            </p:cNvPr>
            <p:cNvGrpSpPr/>
            <p:nvPr/>
          </p:nvGrpSpPr>
          <p:grpSpPr>
            <a:xfrm>
              <a:off x="144030" y="3205406"/>
              <a:ext cx="5586660" cy="2393287"/>
              <a:chOff x="155153" y="2455951"/>
              <a:chExt cx="5586660" cy="2393287"/>
            </a:xfrm>
          </p:grpSpPr>
          <p:pic>
            <p:nvPicPr>
              <p:cNvPr id="7" name="Picture 6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0EE4A847-E6B8-560F-A6A4-45632AE736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153" y="2455951"/>
                <a:ext cx="5586660" cy="2099579"/>
              </a:xfrm>
              <a:prstGeom prst="rect">
                <a:avLst/>
              </a:prstGeom>
            </p:spPr>
          </p:pic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F583F887-E02F-1121-5384-D5DA927DEB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18483" y="3360974"/>
                <a:ext cx="698035" cy="1488264"/>
              </a:xfrm>
              <a:prstGeom prst="rect">
                <a:avLst/>
              </a:prstGeom>
            </p:spPr>
          </p:pic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64BD7327-9749-E8F5-1DFE-6E3CBF2B3288}"/>
                  </a:ext>
                </a:extLst>
              </p:cNvPr>
              <p:cNvSpPr/>
              <p:nvPr/>
            </p:nvSpPr>
            <p:spPr>
              <a:xfrm>
                <a:off x="1418483" y="4706971"/>
                <a:ext cx="698035" cy="14226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7512662-D1BE-957D-A0DF-FECD980B133F}"/>
                </a:ext>
              </a:extLst>
            </p:cNvPr>
            <p:cNvSpPr/>
            <p:nvPr/>
          </p:nvSpPr>
          <p:spPr>
            <a:xfrm>
              <a:off x="2105395" y="3514707"/>
              <a:ext cx="125057" cy="1154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F17CB05-6A4D-0234-8366-08B49F63093E}"/>
              </a:ext>
            </a:extLst>
          </p:cNvPr>
          <p:cNvGrpSpPr/>
          <p:nvPr/>
        </p:nvGrpSpPr>
        <p:grpSpPr>
          <a:xfrm>
            <a:off x="5759732" y="1077565"/>
            <a:ext cx="4231389" cy="2797454"/>
            <a:chOff x="5829578" y="1016227"/>
            <a:chExt cx="4231389" cy="2797454"/>
          </a:xfrm>
        </p:grpSpPr>
        <p:pic>
          <p:nvPicPr>
            <p:cNvPr id="13" name="Picture 1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9655D0C3-1534-8AF5-8061-0B4BA77D7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9578" y="1016227"/>
              <a:ext cx="4231389" cy="2797454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A7F5761-8EB4-EA6C-8EC2-3BD066BE8618}"/>
                </a:ext>
              </a:extLst>
            </p:cNvPr>
            <p:cNvSpPr/>
            <p:nvPr/>
          </p:nvSpPr>
          <p:spPr>
            <a:xfrm>
              <a:off x="6743535" y="1260587"/>
              <a:ext cx="400750" cy="13237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5E514B0-3063-1AD3-326E-D0B29BD623B5}"/>
              </a:ext>
            </a:extLst>
          </p:cNvPr>
          <p:cNvGrpSpPr/>
          <p:nvPr/>
        </p:nvGrpSpPr>
        <p:grpSpPr>
          <a:xfrm>
            <a:off x="7574223" y="3444823"/>
            <a:ext cx="4231389" cy="2797454"/>
            <a:chOff x="7722577" y="3473317"/>
            <a:chExt cx="4231389" cy="279745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94C6A488-0EF2-B61C-691F-E7D703C562BD}"/>
                </a:ext>
              </a:extLst>
            </p:cNvPr>
            <p:cNvGrpSpPr/>
            <p:nvPr/>
          </p:nvGrpSpPr>
          <p:grpSpPr>
            <a:xfrm>
              <a:off x="7722577" y="3473317"/>
              <a:ext cx="4231389" cy="2797454"/>
              <a:chOff x="7816581" y="3861709"/>
              <a:chExt cx="4231389" cy="2797454"/>
            </a:xfrm>
          </p:grpSpPr>
          <p:pic>
            <p:nvPicPr>
              <p:cNvPr id="16" name="Picture 15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2379B6B2-64F9-F36F-29DF-F1A6291F38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16581" y="3861709"/>
                <a:ext cx="4231389" cy="2797454"/>
              </a:xfrm>
              <a:prstGeom prst="rect">
                <a:avLst/>
              </a:prstGeom>
            </p:spPr>
          </p:pic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BB0D80C-406A-AC5E-761F-D92EDCC28B4B}"/>
                  </a:ext>
                </a:extLst>
              </p:cNvPr>
              <p:cNvSpPr/>
              <p:nvPr/>
            </p:nvSpPr>
            <p:spPr>
              <a:xfrm>
                <a:off x="9520015" y="4106036"/>
                <a:ext cx="297680" cy="13237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65D46BB-92B7-8818-DB09-AB33F97D5E38}"/>
                </a:ext>
              </a:extLst>
            </p:cNvPr>
            <p:cNvSpPr/>
            <p:nvPr/>
          </p:nvSpPr>
          <p:spPr>
            <a:xfrm>
              <a:off x="10279167" y="4183787"/>
              <a:ext cx="1360226" cy="146498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C147370-E7C0-1B48-4A16-8A3683019F3E}"/>
                </a:ext>
              </a:extLst>
            </p:cNvPr>
            <p:cNvSpPr/>
            <p:nvPr/>
          </p:nvSpPr>
          <p:spPr>
            <a:xfrm>
              <a:off x="7875427" y="4388292"/>
              <a:ext cx="1456579" cy="154951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41711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860529" cy="825524"/>
          </a:xfrm>
        </p:spPr>
        <p:txBody>
          <a:bodyPr/>
          <a:lstStyle/>
          <a:p>
            <a:r>
              <a:rPr lang="cs-CZ" sz="1800" dirty="0"/>
              <a:t>Gradient display </a:t>
            </a:r>
            <a:r>
              <a:rPr lang="cs-CZ" sz="1800" dirty="0" err="1"/>
              <a:t>option</a:t>
            </a:r>
            <a:endParaRPr lang="cs-CZ" sz="1800" dirty="0"/>
          </a:p>
          <a:p>
            <a:r>
              <a:rPr lang="cs-CZ" sz="1800" dirty="0"/>
              <a:t>Auxiliary signals options</a:t>
            </a:r>
            <a:endParaRPr lang="en-US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GRAPH PROPERTIES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GRAPH PROPERTIES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7327D08-6FF9-7049-0173-19B33AB2E6F7}"/>
              </a:ext>
            </a:extLst>
          </p:cNvPr>
          <p:cNvGrpSpPr/>
          <p:nvPr/>
        </p:nvGrpSpPr>
        <p:grpSpPr>
          <a:xfrm>
            <a:off x="544333" y="3250260"/>
            <a:ext cx="6530106" cy="2797453"/>
            <a:chOff x="144030" y="3205406"/>
            <a:chExt cx="5586660" cy="239328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EA0E5F7-4314-B086-064E-7FBF17CB2BAE}"/>
                </a:ext>
              </a:extLst>
            </p:cNvPr>
            <p:cNvGrpSpPr/>
            <p:nvPr/>
          </p:nvGrpSpPr>
          <p:grpSpPr>
            <a:xfrm>
              <a:off x="144030" y="3205406"/>
              <a:ext cx="5586660" cy="2393287"/>
              <a:chOff x="155153" y="2455951"/>
              <a:chExt cx="5586660" cy="2393287"/>
            </a:xfrm>
          </p:grpSpPr>
          <p:pic>
            <p:nvPicPr>
              <p:cNvPr id="7" name="Picture 6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0EE4A847-E6B8-560F-A6A4-45632AE736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5153" y="2455951"/>
                <a:ext cx="5586660" cy="2099579"/>
              </a:xfrm>
              <a:prstGeom prst="rect">
                <a:avLst/>
              </a:prstGeom>
            </p:spPr>
          </p:pic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F583F887-E02F-1121-5384-D5DA927DEB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18483" y="3360974"/>
                <a:ext cx="698035" cy="1488264"/>
              </a:xfrm>
              <a:prstGeom prst="rect">
                <a:avLst/>
              </a:prstGeom>
            </p:spPr>
          </p:pic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64BD7327-9749-E8F5-1DFE-6E3CBF2B3288}"/>
                  </a:ext>
                </a:extLst>
              </p:cNvPr>
              <p:cNvSpPr/>
              <p:nvPr/>
            </p:nvSpPr>
            <p:spPr>
              <a:xfrm>
                <a:off x="1418483" y="4706971"/>
                <a:ext cx="698035" cy="14226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7512662-D1BE-957D-A0DF-FECD980B133F}"/>
                </a:ext>
              </a:extLst>
            </p:cNvPr>
            <p:cNvSpPr/>
            <p:nvPr/>
          </p:nvSpPr>
          <p:spPr>
            <a:xfrm>
              <a:off x="2105395" y="3514707"/>
              <a:ext cx="125057" cy="1154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9EC499-BC95-7046-85F0-DE2387AE4351}"/>
              </a:ext>
            </a:extLst>
          </p:cNvPr>
          <p:cNvGrpSpPr/>
          <p:nvPr/>
        </p:nvGrpSpPr>
        <p:grpSpPr>
          <a:xfrm>
            <a:off x="5759732" y="1077565"/>
            <a:ext cx="4231389" cy="2797453"/>
            <a:chOff x="5759732" y="1077565"/>
            <a:chExt cx="4231389" cy="279745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655D0C3-1534-8AF5-8061-0B4BA77D7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59732" y="1077565"/>
              <a:ext cx="4231389" cy="2797453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A7F5761-8EB4-EA6C-8EC2-3BD066BE8618}"/>
                </a:ext>
              </a:extLst>
            </p:cNvPr>
            <p:cNvSpPr/>
            <p:nvPr/>
          </p:nvSpPr>
          <p:spPr>
            <a:xfrm>
              <a:off x="7759006" y="1321925"/>
              <a:ext cx="961132" cy="13237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5537D1E-72A2-189F-7867-D37F9C29D89D}"/>
              </a:ext>
            </a:extLst>
          </p:cNvPr>
          <p:cNvGrpSpPr/>
          <p:nvPr/>
        </p:nvGrpSpPr>
        <p:grpSpPr>
          <a:xfrm>
            <a:off x="7574223" y="3444823"/>
            <a:ext cx="4231389" cy="2797453"/>
            <a:chOff x="7574223" y="3444823"/>
            <a:chExt cx="4231389" cy="279745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379B6B2-64F9-F36F-29DF-F1A6291F3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574223" y="3444823"/>
              <a:ext cx="4231389" cy="2797453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BB0D80C-406A-AC5E-761F-D92EDCC28B4B}"/>
                </a:ext>
              </a:extLst>
            </p:cNvPr>
            <p:cNvSpPr/>
            <p:nvPr/>
          </p:nvSpPr>
          <p:spPr>
            <a:xfrm>
              <a:off x="10493682" y="3689150"/>
              <a:ext cx="764868" cy="13237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762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192291"/>
          </a:xfrm>
        </p:spPr>
        <p:txBody>
          <a:bodyPr/>
          <a:lstStyle/>
          <a:p>
            <a:r>
              <a:rPr lang="en-US" sz="1800" dirty="0"/>
              <a:t>Operable from the context menu of any table</a:t>
            </a:r>
          </a:p>
          <a:p>
            <a:r>
              <a:rPr lang="en-US" sz="1800" dirty="0"/>
              <a:t>Hide/Show columns</a:t>
            </a:r>
          </a:p>
          <a:p>
            <a:r>
              <a:rPr lang="en-US" sz="1800" dirty="0"/>
              <a:t>Change the order of columns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Setup columns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SETUP COLUMNS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33A864F-3948-036A-8712-210504B1BD26}"/>
              </a:ext>
            </a:extLst>
          </p:cNvPr>
          <p:cNvGrpSpPr/>
          <p:nvPr/>
        </p:nvGrpSpPr>
        <p:grpSpPr>
          <a:xfrm>
            <a:off x="6871722" y="1559810"/>
            <a:ext cx="4955658" cy="4710068"/>
            <a:chOff x="6871722" y="1559810"/>
            <a:chExt cx="4955658" cy="4710068"/>
          </a:xfrm>
        </p:grpSpPr>
        <p:pic>
          <p:nvPicPr>
            <p:cNvPr id="17" name="Picture 1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19576B74-6FCF-A025-C44D-ECE0DBCCC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1722" y="1559810"/>
              <a:ext cx="4955658" cy="4710068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EB3C27C-8646-6300-DD86-9359318C359E}"/>
                </a:ext>
              </a:extLst>
            </p:cNvPr>
            <p:cNvSpPr/>
            <p:nvPr/>
          </p:nvSpPr>
          <p:spPr>
            <a:xfrm>
              <a:off x="8664851" y="2924891"/>
              <a:ext cx="1060263" cy="50410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D2A07C2-0D3D-4F55-E266-7AA5B63E10C9}"/>
                </a:ext>
              </a:extLst>
            </p:cNvPr>
            <p:cNvSpPr/>
            <p:nvPr/>
          </p:nvSpPr>
          <p:spPr>
            <a:xfrm>
              <a:off x="11518243" y="2692423"/>
              <a:ext cx="248758" cy="203726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8" name="Arrow: Down 17">
            <a:extLst>
              <a:ext uri="{FF2B5EF4-FFF2-40B4-BE49-F238E27FC236}">
                <a16:creationId xmlns:a16="http://schemas.microsoft.com/office/drawing/2014/main" id="{A70C4CFF-8F17-BAED-2668-0604287DA95B}"/>
              </a:ext>
            </a:extLst>
          </p:cNvPr>
          <p:cNvSpPr/>
          <p:nvPr/>
        </p:nvSpPr>
        <p:spPr>
          <a:xfrm rot="16200000">
            <a:off x="6416527" y="4305103"/>
            <a:ext cx="302099" cy="547075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238DDAD-6376-954A-F2BD-DAAC6B614039}"/>
              </a:ext>
            </a:extLst>
          </p:cNvPr>
          <p:cNvGrpSpPr/>
          <p:nvPr/>
        </p:nvGrpSpPr>
        <p:grpSpPr>
          <a:xfrm>
            <a:off x="506644" y="2926163"/>
            <a:ext cx="5756788" cy="3343715"/>
            <a:chOff x="506644" y="2926163"/>
            <a:chExt cx="5756788" cy="3343715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BD02DBB-FDD1-BBD1-F974-5E7408086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6644" y="2926163"/>
              <a:ext cx="5756788" cy="334371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F2E8C82-E869-1D11-CD14-6FBD365757F8}"/>
                </a:ext>
              </a:extLst>
            </p:cNvPr>
            <p:cNvSpPr/>
            <p:nvPr/>
          </p:nvSpPr>
          <p:spPr>
            <a:xfrm>
              <a:off x="2632105" y="3931064"/>
              <a:ext cx="1709159" cy="146987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69946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559058"/>
          </a:xfrm>
        </p:spPr>
        <p:txBody>
          <a:bodyPr/>
          <a:lstStyle/>
          <a:p>
            <a:r>
              <a:rPr lang="en-US" sz="1800" dirty="0"/>
              <a:t>Access via context menu in Result/Summary table</a:t>
            </a:r>
          </a:p>
          <a:p>
            <a:r>
              <a:rPr lang="en-US" sz="1800" dirty="0"/>
              <a:t>Add custom calculations</a:t>
            </a:r>
          </a:p>
          <a:p>
            <a:r>
              <a:rPr lang="en-US" sz="1800" dirty="0"/>
              <a:t>Special values menu for more options</a:t>
            </a:r>
          </a:p>
          <a:p>
            <a:r>
              <a:rPr lang="en-US" sz="1800" dirty="0"/>
              <a:t>Specify user variables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User columns – RRT</a:t>
            </a:r>
            <a:r>
              <a:rPr lang="cs-CZ" dirty="0"/>
              <a:t> (Relative retention time)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USER COLUMNS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A1609A-83EB-AF2D-50BF-8AD06F223CFB}"/>
              </a:ext>
            </a:extLst>
          </p:cNvPr>
          <p:cNvGrpSpPr/>
          <p:nvPr/>
        </p:nvGrpSpPr>
        <p:grpSpPr>
          <a:xfrm>
            <a:off x="520238" y="3454777"/>
            <a:ext cx="4731208" cy="2345859"/>
            <a:chOff x="388243" y="3312974"/>
            <a:chExt cx="4731208" cy="2345859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4656E99-C443-EC18-28BE-7669E90C2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8243" y="3312974"/>
              <a:ext cx="4731208" cy="2345859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86415BD-BCF1-9571-1669-A815B6AE01BD}"/>
                </a:ext>
              </a:extLst>
            </p:cNvPr>
            <p:cNvSpPr/>
            <p:nvPr/>
          </p:nvSpPr>
          <p:spPr>
            <a:xfrm>
              <a:off x="1882640" y="3948513"/>
              <a:ext cx="2723047" cy="158916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01CC6BC-ADEB-48A3-D67D-72ACCCADB319}"/>
              </a:ext>
            </a:extLst>
          </p:cNvPr>
          <p:cNvGrpSpPr/>
          <p:nvPr/>
        </p:nvGrpSpPr>
        <p:grpSpPr>
          <a:xfrm>
            <a:off x="5959838" y="1472953"/>
            <a:ext cx="4358066" cy="5001266"/>
            <a:chOff x="6752115" y="-33773"/>
            <a:chExt cx="5071190" cy="5819639"/>
          </a:xfrm>
        </p:grpSpPr>
        <p:pic>
          <p:nvPicPr>
            <p:cNvPr id="22" name="Picture 21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49A758A9-4FC0-16A8-25D8-D6DB0A4AE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2115" y="-33773"/>
              <a:ext cx="5071190" cy="5812646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7424334-790C-EA23-17BA-602D5E63AFB0}"/>
                </a:ext>
              </a:extLst>
            </p:cNvPr>
            <p:cNvSpPr/>
            <p:nvPr/>
          </p:nvSpPr>
          <p:spPr>
            <a:xfrm>
              <a:off x="8386909" y="3478723"/>
              <a:ext cx="1527115" cy="230714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</a:t>
              </a:r>
              <a:endParaRPr lang="cs-CZ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6045B4B-60F2-1A94-CCA3-B87C508595AC}"/>
                </a:ext>
              </a:extLst>
            </p:cNvPr>
            <p:cNvSpPr/>
            <p:nvPr/>
          </p:nvSpPr>
          <p:spPr>
            <a:xfrm>
              <a:off x="9967550" y="2641575"/>
              <a:ext cx="962522" cy="78742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</a:t>
              </a:r>
              <a:endParaRPr lang="cs-CZ" dirty="0"/>
            </a:p>
          </p:txBody>
        </p:sp>
      </p:grpSp>
      <p:sp>
        <p:nvSpPr>
          <p:cNvPr id="27" name="Arrow: Down 26">
            <a:extLst>
              <a:ext uri="{FF2B5EF4-FFF2-40B4-BE49-F238E27FC236}">
                <a16:creationId xmlns:a16="http://schemas.microsoft.com/office/drawing/2014/main" id="{BBD14708-A48D-D7D6-B4E1-F210A71684D1}"/>
              </a:ext>
            </a:extLst>
          </p:cNvPr>
          <p:cNvSpPr/>
          <p:nvPr/>
        </p:nvSpPr>
        <p:spPr>
          <a:xfrm rot="19582805">
            <a:off x="10248082" y="2424657"/>
            <a:ext cx="306773" cy="2311601"/>
          </a:xfrm>
          <a:prstGeom prst="downArrow">
            <a:avLst>
              <a:gd name="adj1" fmla="val 22190"/>
              <a:gd name="adj2" fmla="val 82271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Arrow: Down 2">
            <a:extLst>
              <a:ext uri="{FF2B5EF4-FFF2-40B4-BE49-F238E27FC236}">
                <a16:creationId xmlns:a16="http://schemas.microsoft.com/office/drawing/2014/main" id="{0AF7BF80-D903-B9E8-365E-D710A3F8B325}"/>
              </a:ext>
            </a:extLst>
          </p:cNvPr>
          <p:cNvSpPr/>
          <p:nvPr/>
        </p:nvSpPr>
        <p:spPr>
          <a:xfrm rot="13978938">
            <a:off x="5219852" y="2852427"/>
            <a:ext cx="306773" cy="1579093"/>
          </a:xfrm>
          <a:prstGeom prst="downArrow">
            <a:avLst>
              <a:gd name="adj1" fmla="val 22190"/>
              <a:gd name="adj2" fmla="val 82271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B5F5D-98DE-E369-05CC-54F8DD5A2A83}"/>
              </a:ext>
            </a:extLst>
          </p:cNvPr>
          <p:cNvSpPr/>
          <p:nvPr/>
        </p:nvSpPr>
        <p:spPr>
          <a:xfrm>
            <a:off x="6096000" y="2512748"/>
            <a:ext cx="1385156" cy="2064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6" name="Picture 15" descr="A table with numbers and letters&#10;&#10;Description automatically generated">
            <a:extLst>
              <a:ext uri="{FF2B5EF4-FFF2-40B4-BE49-F238E27FC236}">
                <a16:creationId xmlns:a16="http://schemas.microsoft.com/office/drawing/2014/main" id="{10446F85-579E-87E3-1AF9-C1C13AE5D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1938" y="4629168"/>
            <a:ext cx="1900761" cy="175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1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469290"/>
          </a:xfrm>
        </p:spPr>
        <p:txBody>
          <a:bodyPr/>
          <a:lstStyle/>
          <a:p>
            <a:r>
              <a:rPr lang="cs-CZ" sz="1800" dirty="0"/>
              <a:t>Set </a:t>
            </a:r>
            <a:r>
              <a:rPr lang="en-US" sz="1800" dirty="0"/>
              <a:t>noise</a:t>
            </a:r>
            <a:r>
              <a:rPr lang="cs-CZ" sz="1800" dirty="0"/>
              <a:t> interval</a:t>
            </a:r>
            <a:endParaRPr lang="en-US" sz="1800" dirty="0"/>
          </a:p>
          <a:p>
            <a:r>
              <a:rPr lang="en-US" sz="1800" dirty="0"/>
              <a:t>Add Signal/Noise calculation </a:t>
            </a:r>
            <a:br>
              <a:rPr lang="en-US" sz="1800" dirty="0"/>
            </a:br>
            <a:r>
              <a:rPr lang="en-US" sz="1800" dirty="0"/>
              <a:t>to a user column</a:t>
            </a:r>
          </a:p>
          <a:p>
            <a:r>
              <a:rPr lang="en-US" sz="1800" dirty="0"/>
              <a:t>User variables c</a:t>
            </a:r>
            <a:r>
              <a:rPr lang="cs-CZ" sz="1800" dirty="0"/>
              <a:t>an</a:t>
            </a:r>
            <a:r>
              <a:rPr lang="en-US" sz="1800" dirty="0"/>
              <a:t> be used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User columns – noise &amp; drift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USER COLUMNS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56C6CB6-2398-86D8-229C-EB557062BF45}"/>
              </a:ext>
            </a:extLst>
          </p:cNvPr>
          <p:cNvGrpSpPr/>
          <p:nvPr/>
        </p:nvGrpSpPr>
        <p:grpSpPr>
          <a:xfrm>
            <a:off x="875669" y="3166253"/>
            <a:ext cx="4278069" cy="3243301"/>
            <a:chOff x="115093" y="3099718"/>
            <a:chExt cx="4278069" cy="3243301"/>
          </a:xfrm>
        </p:grpSpPr>
        <p:pic>
          <p:nvPicPr>
            <p:cNvPr id="13" name="Picture 1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26025E7-83CC-A5F0-1168-E12EBC19B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093" y="3099718"/>
              <a:ext cx="4278069" cy="324330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359C7DE-FE9A-DC99-1810-C94125B82E2C}"/>
                </a:ext>
              </a:extLst>
            </p:cNvPr>
            <p:cNvSpPr/>
            <p:nvPr/>
          </p:nvSpPr>
          <p:spPr>
            <a:xfrm>
              <a:off x="2855207" y="5386995"/>
              <a:ext cx="716935" cy="60360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</a:t>
              </a:r>
              <a:endParaRPr lang="cs-CZ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56EEDFE-1D11-07C5-6D26-EF171E8EBC54}"/>
                </a:ext>
              </a:extLst>
            </p:cNvPr>
            <p:cNvSpPr/>
            <p:nvPr/>
          </p:nvSpPr>
          <p:spPr>
            <a:xfrm>
              <a:off x="221678" y="4109214"/>
              <a:ext cx="857603" cy="20641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</a:t>
              </a:r>
              <a:endParaRPr lang="cs-CZ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18B3E2C-8CAE-9C83-C4E6-61683E28643A}"/>
              </a:ext>
            </a:extLst>
          </p:cNvPr>
          <p:cNvGrpSpPr/>
          <p:nvPr/>
        </p:nvGrpSpPr>
        <p:grpSpPr>
          <a:xfrm>
            <a:off x="5399209" y="1435788"/>
            <a:ext cx="6616177" cy="5040301"/>
            <a:chOff x="5399209" y="1435788"/>
            <a:chExt cx="6616177" cy="5040301"/>
          </a:xfrm>
        </p:grpSpPr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DBAA5584-8EAF-B9A2-AA8B-B92A818B1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9209" y="1435788"/>
              <a:ext cx="6616177" cy="5040301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A4DAD5B-F194-315E-B005-D21A137C7CA4}"/>
                </a:ext>
              </a:extLst>
            </p:cNvPr>
            <p:cNvSpPr/>
            <p:nvPr/>
          </p:nvSpPr>
          <p:spPr>
            <a:xfrm>
              <a:off x="6096000" y="2801454"/>
              <a:ext cx="2569437" cy="27198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142FB50-250B-ADC0-9F64-75F488D12C19}"/>
                </a:ext>
              </a:extLst>
            </p:cNvPr>
            <p:cNvSpPr/>
            <p:nvPr/>
          </p:nvSpPr>
          <p:spPr>
            <a:xfrm>
              <a:off x="6956573" y="4421471"/>
              <a:ext cx="1149987" cy="11733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9FBE2461-E692-1644-39AC-F27D267B6C45}"/>
                </a:ext>
              </a:extLst>
            </p:cNvPr>
            <p:cNvSpPr/>
            <p:nvPr/>
          </p:nvSpPr>
          <p:spPr>
            <a:xfrm rot="1178504">
              <a:off x="8295000" y="3060190"/>
              <a:ext cx="151355" cy="1329727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Arrow: Down 9">
            <a:extLst>
              <a:ext uri="{FF2B5EF4-FFF2-40B4-BE49-F238E27FC236}">
                <a16:creationId xmlns:a16="http://schemas.microsoft.com/office/drawing/2014/main" id="{C8BC5BC2-8972-C9C0-CAF4-5AC665219ACF}"/>
              </a:ext>
            </a:extLst>
          </p:cNvPr>
          <p:cNvSpPr/>
          <p:nvPr/>
        </p:nvSpPr>
        <p:spPr>
          <a:xfrm rot="16631236">
            <a:off x="6284089" y="1974738"/>
            <a:ext cx="160229" cy="5256761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12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2202824"/>
          </a:xfrm>
        </p:spPr>
        <p:txBody>
          <a:bodyPr/>
          <a:lstStyle/>
          <a:p>
            <a:r>
              <a:rPr lang="en-US" sz="1800" dirty="0"/>
              <a:t>Manually assign response base and factor to </a:t>
            </a:r>
            <a:r>
              <a:rPr lang="en-US" sz="1800" b="1" dirty="0"/>
              <a:t>unidentified peaks </a:t>
            </a:r>
            <a:r>
              <a:rPr lang="en-US" sz="1800" dirty="0"/>
              <a:t>(peaks not present in calibration)</a:t>
            </a:r>
          </a:p>
          <a:p>
            <a:r>
              <a:rPr lang="en-US" sz="1800" dirty="0"/>
              <a:t>C</a:t>
            </a:r>
            <a:r>
              <a:rPr lang="en-US" sz="1800" dirty="0">
                <a:effectLst/>
              </a:rPr>
              <a:t>alculation of amounts of unidentified (uncalibrated) compounds:</a:t>
            </a:r>
          </a:p>
          <a:p>
            <a:pPr marL="0" indent="0" algn="ctr">
              <a:buNone/>
            </a:pPr>
            <a:r>
              <a:rPr lang="en-US" sz="1800" dirty="0"/>
              <a:t>A</a:t>
            </a:r>
            <a:r>
              <a:rPr lang="en-US" sz="1800" dirty="0">
                <a:effectLst/>
              </a:rPr>
              <a:t>mount = [Response Base] × [Response Factor]</a:t>
            </a:r>
          </a:p>
          <a:p>
            <a:r>
              <a:rPr lang="en-US" sz="1800" dirty="0"/>
              <a:t>Provides a “single-point quantification” of unidentified compounds (e.g., for universal response detectors like ELSD, FID, RI</a:t>
            </a:r>
            <a:r>
              <a:rPr lang="cs-CZ" sz="1800" dirty="0"/>
              <a:t>,</a:t>
            </a:r>
            <a:r>
              <a:rPr lang="en-US" sz="1800" dirty="0"/>
              <a:t> etc.)</a:t>
            </a:r>
            <a:endParaRPr lang="cs-CZ" sz="1800" dirty="0"/>
          </a:p>
          <a:p>
            <a:endParaRPr lang="en-US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cap="none" dirty="0"/>
              <a:t>UNIDENTIFIED PEAKS – UNCALIBRATED RESPONSE</a:t>
            </a:r>
            <a:endParaRPr lang="cs-CZ" cap="none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en-US" dirty="0"/>
              <a:t>ADVANCED TRAINING / CHROMATOGRAM WINDOW / </a:t>
            </a:r>
            <a:r>
              <a:rPr lang="en-US" cap="none" dirty="0"/>
              <a:t>UNIDENTIFIED PEAKS – UNCALIBRATED RESPONSE</a:t>
            </a:r>
            <a:endParaRPr lang="cs-CZ" cap="non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43B2290-866D-155F-8617-EF09DB4D204D}"/>
              </a:ext>
            </a:extLst>
          </p:cNvPr>
          <p:cNvGrpSpPr/>
          <p:nvPr/>
        </p:nvGrpSpPr>
        <p:grpSpPr>
          <a:xfrm>
            <a:off x="2896919" y="3429000"/>
            <a:ext cx="6398162" cy="2847533"/>
            <a:chOff x="4509720" y="1493878"/>
            <a:chExt cx="6398162" cy="284753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D53F17D-94BC-F4F6-007F-14780D965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09720" y="1493878"/>
              <a:ext cx="6398162" cy="2847533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22F89C4-287F-C8F2-356C-BF89A3A6EBB5}"/>
                </a:ext>
              </a:extLst>
            </p:cNvPr>
            <p:cNvSpPr/>
            <p:nvPr/>
          </p:nvSpPr>
          <p:spPr>
            <a:xfrm>
              <a:off x="9527131" y="2647370"/>
              <a:ext cx="1238934" cy="62061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58011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2100232"/>
          </a:xfrm>
        </p:spPr>
        <p:txBody>
          <a:bodyPr/>
          <a:lstStyle/>
          <a:p>
            <a:r>
              <a:rPr lang="cs-CZ" sz="1800" b="1" dirty="0"/>
              <a:t>Scale</a:t>
            </a:r>
            <a:r>
              <a:rPr lang="cs-CZ" sz="1800" dirty="0"/>
              <a:t> factor multiplies values in the Amount column and the Sample Amount (the entered units are used in the Amount when scaled, overriding the calibration settings) </a:t>
            </a:r>
          </a:p>
          <a:p>
            <a:pPr lvl="1"/>
            <a:r>
              <a:rPr lang="cs-CZ" sz="1800" dirty="0"/>
              <a:t>Method-specific (can be used only when calibration is set)</a:t>
            </a:r>
          </a:p>
          <a:p>
            <a:r>
              <a:rPr lang="cs-CZ" sz="1800" b="1" dirty="0"/>
              <a:t>Dilution</a:t>
            </a:r>
            <a:r>
              <a:rPr lang="cs-CZ" sz="1800" dirty="0"/>
              <a:t> multiplies values in the Amount column</a:t>
            </a:r>
          </a:p>
          <a:p>
            <a:pPr lvl="1"/>
            <a:r>
              <a:rPr lang="cs-CZ" sz="1800" dirty="0"/>
              <a:t>Sample-specific (can also be entered via Sequence or Single Analysis)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cap="none" dirty="0"/>
              <a:t>SCALE </a:t>
            </a:r>
            <a:r>
              <a:rPr lang="en-US" dirty="0"/>
              <a:t>&amp; DILUTION</a:t>
            </a:r>
            <a:endParaRPr lang="cs-CZ" cap="none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8"/>
            <a:ext cx="6528986" cy="230832"/>
          </a:xfrm>
        </p:spPr>
        <p:txBody>
          <a:bodyPr/>
          <a:lstStyle/>
          <a:p>
            <a:r>
              <a:rPr lang="en-US" dirty="0"/>
              <a:t>ADVANCED TRAINING / CHROMATOGRAM WINDOW / </a:t>
            </a:r>
            <a:r>
              <a:rPr lang="en-US" cap="none" dirty="0"/>
              <a:t>SCALE </a:t>
            </a:r>
            <a:r>
              <a:rPr lang="en-US" dirty="0"/>
              <a:t>&amp; DILUTION</a:t>
            </a:r>
            <a:endParaRPr lang="cs-CZ" cap="non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3F17D-94BC-F4F6-007F-14780D965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6919" y="3429000"/>
            <a:ext cx="6398161" cy="28475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20E47C5-B210-8554-42FB-2C5B267421BB}"/>
              </a:ext>
            </a:extLst>
          </p:cNvPr>
          <p:cNvSpPr/>
          <p:nvPr/>
        </p:nvSpPr>
        <p:spPr>
          <a:xfrm>
            <a:off x="6467192" y="5189163"/>
            <a:ext cx="1078596" cy="5357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DDA1DF6-5D00-C9BC-262A-0DC252BF6A7B}"/>
              </a:ext>
            </a:extLst>
          </p:cNvPr>
          <p:cNvSpPr/>
          <p:nvPr/>
        </p:nvSpPr>
        <p:spPr>
          <a:xfrm>
            <a:off x="8265513" y="5454428"/>
            <a:ext cx="687656" cy="27051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545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10065448" cy="774228"/>
          </a:xfrm>
        </p:spPr>
        <p:txBody>
          <a:bodyPr/>
          <a:lstStyle/>
          <a:p>
            <a:r>
              <a:rPr lang="cs-CZ" sz="1800" b="1" dirty="0"/>
              <a:t>Analysis Variables </a:t>
            </a:r>
            <a:r>
              <a:rPr lang="cs-CZ" sz="1800" dirty="0"/>
              <a:t>are propagated from </a:t>
            </a:r>
            <a:r>
              <a:rPr lang="cs-CZ" sz="1800" b="1" dirty="0"/>
              <a:t>Single Analysis </a:t>
            </a:r>
            <a:r>
              <a:rPr lang="cs-CZ" sz="1800" dirty="0"/>
              <a:t>or Sequence to the measured chromatogram</a:t>
            </a:r>
          </a:p>
          <a:p>
            <a:pPr lvl="1"/>
            <a:r>
              <a:rPr lang="cs-CZ" sz="1800" dirty="0"/>
              <a:t>These can be used for custom calculations in the Result Table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User variables – Analysis variables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CHROMATOGRAM WINDOW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CHROMATOGRAM WINDOW </a:t>
            </a:r>
            <a:r>
              <a:rPr lang="en-US" dirty="0"/>
              <a:t>/ </a:t>
            </a:r>
            <a:r>
              <a:rPr lang="cs-CZ" dirty="0"/>
              <a:t>USER VARIABLES – ANALYSIS VARIABLES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64296DE-2C5C-865B-483B-150B4C8865BB}"/>
              </a:ext>
            </a:extLst>
          </p:cNvPr>
          <p:cNvGrpSpPr/>
          <p:nvPr/>
        </p:nvGrpSpPr>
        <p:grpSpPr>
          <a:xfrm>
            <a:off x="7749319" y="2597909"/>
            <a:ext cx="3763222" cy="3710874"/>
            <a:chOff x="7749319" y="2597909"/>
            <a:chExt cx="3763222" cy="371087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82D2FA3-72FC-A958-B431-7F7552F6A9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49319" y="2597909"/>
              <a:ext cx="3763222" cy="3710874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93282E0-B757-D8CE-3B2C-5F4BBA6ABEB4}"/>
                </a:ext>
              </a:extLst>
            </p:cNvPr>
            <p:cNvSpPr/>
            <p:nvPr/>
          </p:nvSpPr>
          <p:spPr>
            <a:xfrm>
              <a:off x="7851596" y="2885975"/>
              <a:ext cx="2982411" cy="71447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9FD8FB4-CFFD-4650-70E5-4650D9D0EF1F}"/>
              </a:ext>
            </a:extLst>
          </p:cNvPr>
          <p:cNvGrpSpPr/>
          <p:nvPr/>
        </p:nvGrpSpPr>
        <p:grpSpPr>
          <a:xfrm>
            <a:off x="383242" y="2540980"/>
            <a:ext cx="7095716" cy="3824732"/>
            <a:chOff x="383242" y="2540980"/>
            <a:chExt cx="7095716" cy="3824732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233AAD6-6192-4F66-D71C-57F417EFB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3242" y="2540980"/>
              <a:ext cx="7095716" cy="3824732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5C5E7E6-6A49-82E3-E62E-188E397FF03A}"/>
                </a:ext>
              </a:extLst>
            </p:cNvPr>
            <p:cNvSpPr/>
            <p:nvPr/>
          </p:nvSpPr>
          <p:spPr>
            <a:xfrm>
              <a:off x="4395381" y="5252066"/>
              <a:ext cx="1384933" cy="76501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Arrow: Down 13">
            <a:extLst>
              <a:ext uri="{FF2B5EF4-FFF2-40B4-BE49-F238E27FC236}">
                <a16:creationId xmlns:a16="http://schemas.microsoft.com/office/drawing/2014/main" id="{6F5C91C1-D997-C567-9D21-8F427DFE8611}"/>
              </a:ext>
            </a:extLst>
          </p:cNvPr>
          <p:cNvSpPr/>
          <p:nvPr/>
        </p:nvSpPr>
        <p:spPr>
          <a:xfrm rot="3065673">
            <a:off x="6738061" y="3186119"/>
            <a:ext cx="140952" cy="2481231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52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10065448" cy="774228"/>
          </a:xfrm>
        </p:spPr>
        <p:txBody>
          <a:bodyPr/>
          <a:lstStyle/>
          <a:p>
            <a:r>
              <a:rPr lang="cs-CZ" sz="1800" b="1" dirty="0"/>
              <a:t>Analysis Variables </a:t>
            </a:r>
            <a:r>
              <a:rPr lang="cs-CZ" sz="1800" dirty="0"/>
              <a:t>are propagated from Single Analysis or </a:t>
            </a:r>
            <a:r>
              <a:rPr lang="cs-CZ" sz="1800" b="1" dirty="0"/>
              <a:t>Sequence</a:t>
            </a:r>
            <a:r>
              <a:rPr lang="cs-CZ" sz="1800" dirty="0"/>
              <a:t> to the measured chromatogram</a:t>
            </a:r>
          </a:p>
          <a:p>
            <a:pPr lvl="1"/>
            <a:r>
              <a:rPr lang="cs-CZ" sz="1800" dirty="0"/>
              <a:t>These can be used for custom calculations in the Result Table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User variables – Analysis variables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CHROMATOGRAM WINDOW </a:t>
            </a:r>
            <a:r>
              <a:rPr lang="en-US" dirty="0"/>
              <a:t>/ </a:t>
            </a:r>
            <a:r>
              <a:rPr lang="cs-CZ" dirty="0"/>
              <a:t>USER VARIABLES – ANALYSIS VARIABLES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E0AA76A-4A77-1761-AFD0-E245A9805B72}"/>
              </a:ext>
            </a:extLst>
          </p:cNvPr>
          <p:cNvGrpSpPr/>
          <p:nvPr/>
        </p:nvGrpSpPr>
        <p:grpSpPr>
          <a:xfrm>
            <a:off x="383242" y="2540980"/>
            <a:ext cx="7095716" cy="3824732"/>
            <a:chOff x="383242" y="2540980"/>
            <a:chExt cx="7095716" cy="3824732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233AAD6-6192-4F66-D71C-57F417EFB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242" y="2540980"/>
              <a:ext cx="7095716" cy="3824732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5C5E7E6-6A49-82E3-E62E-188E397FF03A}"/>
                </a:ext>
              </a:extLst>
            </p:cNvPr>
            <p:cNvSpPr/>
            <p:nvPr/>
          </p:nvSpPr>
          <p:spPr>
            <a:xfrm>
              <a:off x="4395381" y="5252066"/>
              <a:ext cx="1384933" cy="76501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A2EBF-987E-5393-1FCD-374DE0F1EF54}"/>
              </a:ext>
            </a:extLst>
          </p:cNvPr>
          <p:cNvGrpSpPr/>
          <p:nvPr/>
        </p:nvGrpSpPr>
        <p:grpSpPr>
          <a:xfrm>
            <a:off x="4916068" y="2761891"/>
            <a:ext cx="7126062" cy="2141543"/>
            <a:chOff x="4916068" y="2761891"/>
            <a:chExt cx="7126062" cy="214154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5851C69-9139-E69C-26CD-8DA099D358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16068" y="2761891"/>
              <a:ext cx="7126062" cy="2141543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93282E0-B757-D8CE-3B2C-5F4BBA6ABEB4}"/>
                </a:ext>
              </a:extLst>
            </p:cNvPr>
            <p:cNvSpPr/>
            <p:nvPr/>
          </p:nvSpPr>
          <p:spPr>
            <a:xfrm>
              <a:off x="8438280" y="3235499"/>
              <a:ext cx="1064950" cy="80582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Arrow: Down 13">
            <a:extLst>
              <a:ext uri="{FF2B5EF4-FFF2-40B4-BE49-F238E27FC236}">
                <a16:creationId xmlns:a16="http://schemas.microsoft.com/office/drawing/2014/main" id="{6F5C91C1-D997-C567-9D21-8F427DFE8611}"/>
              </a:ext>
            </a:extLst>
          </p:cNvPr>
          <p:cNvSpPr/>
          <p:nvPr/>
        </p:nvSpPr>
        <p:spPr>
          <a:xfrm rot="3959381">
            <a:off x="7030919" y="3268440"/>
            <a:ext cx="140952" cy="2742721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541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10065448" cy="774228"/>
          </a:xfrm>
        </p:spPr>
        <p:txBody>
          <a:bodyPr/>
          <a:lstStyle/>
          <a:p>
            <a:r>
              <a:rPr lang="cs-CZ" sz="1800" b="1" dirty="0"/>
              <a:t>Method Variables </a:t>
            </a:r>
            <a:r>
              <a:rPr lang="cs-CZ" sz="1800" dirty="0"/>
              <a:t>are propagated from Method Setup – Advanced tab to the measured chromatogram</a:t>
            </a:r>
          </a:p>
          <a:p>
            <a:pPr lvl="1"/>
            <a:r>
              <a:rPr lang="cs-CZ" sz="1800" dirty="0"/>
              <a:t>These can be used for custom calculations in the Result Table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User variables – Method variables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CHROMATOGRAM WINDOW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CHROMATOGRAM WINDOW </a:t>
            </a:r>
            <a:r>
              <a:rPr lang="en-US" dirty="0"/>
              <a:t>/ </a:t>
            </a:r>
            <a:r>
              <a:rPr lang="cs-CZ" dirty="0"/>
              <a:t>USER VARIABLES – METHOD VARIABLES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3D7377B-BFB0-DF9D-B0D4-B13EB7E95F0C}"/>
              </a:ext>
            </a:extLst>
          </p:cNvPr>
          <p:cNvGrpSpPr/>
          <p:nvPr/>
        </p:nvGrpSpPr>
        <p:grpSpPr>
          <a:xfrm>
            <a:off x="383241" y="2538637"/>
            <a:ext cx="7095715" cy="3824731"/>
            <a:chOff x="383241" y="2538637"/>
            <a:chExt cx="7095715" cy="38247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E746ACF-E517-3BF9-B5FD-660DE62972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241" y="2538637"/>
              <a:ext cx="7095715" cy="3824731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A27964E-F034-9563-5733-57344F2CD4D0}"/>
                </a:ext>
              </a:extLst>
            </p:cNvPr>
            <p:cNvSpPr/>
            <p:nvPr/>
          </p:nvSpPr>
          <p:spPr>
            <a:xfrm>
              <a:off x="5824132" y="5252066"/>
              <a:ext cx="1384933" cy="76501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A4BDC0E-268A-7DBA-815C-FE2FBB7F1A96}"/>
              </a:ext>
            </a:extLst>
          </p:cNvPr>
          <p:cNvGrpSpPr/>
          <p:nvPr/>
        </p:nvGrpSpPr>
        <p:grpSpPr>
          <a:xfrm>
            <a:off x="7608206" y="2274026"/>
            <a:ext cx="4065395" cy="3106238"/>
            <a:chOff x="7608206" y="2274026"/>
            <a:chExt cx="4065395" cy="310623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F3AA6B2-DA6F-3624-8966-6293ABCE7D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843" r="845" b="1074"/>
            <a:stretch/>
          </p:blipFill>
          <p:spPr>
            <a:xfrm>
              <a:off x="7608206" y="2274026"/>
              <a:ext cx="4065395" cy="3106238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1558D47-E31C-1303-8AAB-95FFB16BB15B}"/>
                </a:ext>
              </a:extLst>
            </p:cNvPr>
            <p:cNvSpPr/>
            <p:nvPr/>
          </p:nvSpPr>
          <p:spPr>
            <a:xfrm>
              <a:off x="9947516" y="2973428"/>
              <a:ext cx="1446374" cy="172212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" name="Arrow: Down 11">
            <a:extLst>
              <a:ext uri="{FF2B5EF4-FFF2-40B4-BE49-F238E27FC236}">
                <a16:creationId xmlns:a16="http://schemas.microsoft.com/office/drawing/2014/main" id="{E6CA652A-5260-6435-8129-6918ECDF31C3}"/>
              </a:ext>
            </a:extLst>
          </p:cNvPr>
          <p:cNvSpPr/>
          <p:nvPr/>
        </p:nvSpPr>
        <p:spPr>
          <a:xfrm rot="4303583">
            <a:off x="8488114" y="3511984"/>
            <a:ext cx="140952" cy="2742721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62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6830255" cy="735756"/>
          </a:xfrm>
        </p:spPr>
        <p:txBody>
          <a:bodyPr/>
          <a:lstStyle/>
          <a:p>
            <a:r>
              <a:rPr lang="en-US" sz="1800" dirty="0"/>
              <a:t>Results for all signals of selected</a:t>
            </a:r>
            <a:br>
              <a:rPr lang="cs-CZ" sz="1800" dirty="0"/>
            </a:br>
            <a:r>
              <a:rPr lang="en-US" sz="1800" dirty="0"/>
              <a:t>chromatogram in one table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ALL SIGNALS RESULTS TABLE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ALL SIGNALS RESULT TABLE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A20932-B6A8-245E-FCEF-F80F88B254D7}"/>
              </a:ext>
            </a:extLst>
          </p:cNvPr>
          <p:cNvGrpSpPr/>
          <p:nvPr/>
        </p:nvGrpSpPr>
        <p:grpSpPr>
          <a:xfrm>
            <a:off x="4535097" y="1420894"/>
            <a:ext cx="7116053" cy="5206275"/>
            <a:chOff x="4535097" y="1420894"/>
            <a:chExt cx="7116053" cy="5206275"/>
          </a:xfrm>
        </p:grpSpPr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60F6A5EC-F197-9CD7-8121-FA9C2DA787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5097" y="1420894"/>
              <a:ext cx="7116053" cy="5206275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C16D69A-6BAD-F32E-E263-F5405E14B8FE}"/>
                </a:ext>
              </a:extLst>
            </p:cNvPr>
            <p:cNvSpPr/>
            <p:nvPr/>
          </p:nvSpPr>
          <p:spPr>
            <a:xfrm>
              <a:off x="4670016" y="3824149"/>
              <a:ext cx="4166335" cy="268653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4630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646036" cy="1733465"/>
          </a:xfrm>
        </p:spPr>
        <p:txBody>
          <a:bodyPr/>
          <a:lstStyle/>
          <a:p>
            <a:r>
              <a:rPr lang="cs-CZ" sz="1800" dirty="0"/>
              <a:t>Summary of all opened chromatograms and signals based </a:t>
            </a:r>
            <a:r>
              <a:rPr lang="en-US" sz="1800" dirty="0"/>
              <a:t>on calibration</a:t>
            </a:r>
            <a:r>
              <a:rPr lang="cs-CZ" sz="1800" dirty="0"/>
              <a:t> settings</a:t>
            </a:r>
            <a:endParaRPr lang="en-US" sz="1800" dirty="0"/>
          </a:p>
          <a:p>
            <a:r>
              <a:rPr lang="en-US" sz="1800" dirty="0"/>
              <a:t>Setup columns</a:t>
            </a:r>
            <a:r>
              <a:rPr lang="cs-CZ" sz="1800" dirty="0"/>
              <a:t>:</a:t>
            </a:r>
            <a:endParaRPr lang="en-US" sz="1800" dirty="0"/>
          </a:p>
          <a:p>
            <a:pPr lvl="1"/>
            <a:r>
              <a:rPr lang="en-US" sz="1800" dirty="0"/>
              <a:t>Common for all compounds</a:t>
            </a:r>
          </a:p>
          <a:p>
            <a:pPr lvl="1"/>
            <a:r>
              <a:rPr lang="en-US" sz="1800" dirty="0"/>
              <a:t>Compound</a:t>
            </a:r>
            <a:r>
              <a:rPr lang="cs-CZ" sz="1800" dirty="0"/>
              <a:t>-</a:t>
            </a:r>
            <a:r>
              <a:rPr lang="en-US" sz="1800" dirty="0"/>
              <a:t>specific</a:t>
            </a:r>
            <a:r>
              <a:rPr lang="cs-CZ" sz="1800" dirty="0"/>
              <a:t> (Summary)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Summary table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SUMMARY TABLE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C1273DF-6A11-6128-DC5F-EB5171BB1AE9}"/>
              </a:ext>
            </a:extLst>
          </p:cNvPr>
          <p:cNvGrpSpPr/>
          <p:nvPr/>
        </p:nvGrpSpPr>
        <p:grpSpPr>
          <a:xfrm>
            <a:off x="764554" y="3245480"/>
            <a:ext cx="5768736" cy="3237664"/>
            <a:chOff x="681733" y="3035923"/>
            <a:chExt cx="6142114" cy="344722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ED37ECC-436C-80CA-A944-F0E58C59A4B5}"/>
                </a:ext>
              </a:extLst>
            </p:cNvPr>
            <p:cNvGrpSpPr/>
            <p:nvPr/>
          </p:nvGrpSpPr>
          <p:grpSpPr>
            <a:xfrm>
              <a:off x="681733" y="3035923"/>
              <a:ext cx="6142114" cy="3447220"/>
              <a:chOff x="681733" y="3035923"/>
              <a:chExt cx="6142114" cy="3447220"/>
            </a:xfrm>
          </p:grpSpPr>
          <p:pic>
            <p:nvPicPr>
              <p:cNvPr id="3" name="Picture 2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8E7B9953-44A2-01EC-E996-7D4EA0A713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1733" y="3035923"/>
                <a:ext cx="6142114" cy="3447220"/>
              </a:xfrm>
              <a:prstGeom prst="rect">
                <a:avLst/>
              </a:prstGeom>
            </p:spPr>
          </p:pic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5E353774-42FA-17E0-BB00-457D1610C29D}"/>
                  </a:ext>
                </a:extLst>
              </p:cNvPr>
              <p:cNvSpPr/>
              <p:nvPr/>
            </p:nvSpPr>
            <p:spPr>
              <a:xfrm>
                <a:off x="813350" y="5244665"/>
                <a:ext cx="6010497" cy="115928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9DA4E40-B286-E110-309D-27F5BD9EC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9771" y="5304381"/>
              <a:ext cx="921151" cy="1039856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91FEAB7-35CD-DD3C-06D9-1519466F78A5}"/>
              </a:ext>
            </a:extLst>
          </p:cNvPr>
          <p:cNvGrpSpPr/>
          <p:nvPr/>
        </p:nvGrpSpPr>
        <p:grpSpPr>
          <a:xfrm>
            <a:off x="6377357" y="992359"/>
            <a:ext cx="3417533" cy="3237663"/>
            <a:chOff x="6377357" y="992359"/>
            <a:chExt cx="3417533" cy="3237663"/>
          </a:xfrm>
        </p:grpSpPr>
        <p:pic>
          <p:nvPicPr>
            <p:cNvPr id="12" name="Picture 11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BFCA42E8-DBF9-C851-6390-0B496A16F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7357" y="992359"/>
              <a:ext cx="3417533" cy="323766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71BD3B1-1261-35FC-EAAE-E08124C7C135}"/>
                </a:ext>
              </a:extLst>
            </p:cNvPr>
            <p:cNvSpPr/>
            <p:nvPr/>
          </p:nvSpPr>
          <p:spPr>
            <a:xfrm>
              <a:off x="6377357" y="1167755"/>
              <a:ext cx="365276" cy="20736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2936289-C800-64C1-9D64-2432E1E2F8C6}"/>
              </a:ext>
            </a:extLst>
          </p:cNvPr>
          <p:cNvGrpSpPr/>
          <p:nvPr/>
        </p:nvGrpSpPr>
        <p:grpSpPr>
          <a:xfrm>
            <a:off x="8624626" y="3245480"/>
            <a:ext cx="3417533" cy="3237663"/>
            <a:chOff x="8624626" y="3245480"/>
            <a:chExt cx="3417533" cy="3237663"/>
          </a:xfrm>
        </p:grpSpPr>
        <p:pic>
          <p:nvPicPr>
            <p:cNvPr id="14" name="Picture 13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50927834-60B9-835E-1756-4A9222F5D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4626" y="3245480"/>
              <a:ext cx="3417533" cy="3237663"/>
            </a:xfrm>
            <a:prstGeom prst="roundRect">
              <a:avLst>
                <a:gd name="adj" fmla="val 2847"/>
              </a:avLst>
            </a:prstGeom>
            <a:solidFill>
              <a:srgbClr val="FFFFFF"/>
            </a:solidFill>
            <a:ln w="3175" cap="sq">
              <a:solidFill>
                <a:schemeClr val="accent1">
                  <a:lumMod val="75000"/>
                </a:schemeClr>
              </a:solidFill>
              <a:miter lim="800000"/>
            </a:ln>
            <a:effectLst/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9E2A498-823F-A66C-F086-2563EA978586}"/>
                </a:ext>
              </a:extLst>
            </p:cNvPr>
            <p:cNvSpPr/>
            <p:nvPr/>
          </p:nvSpPr>
          <p:spPr>
            <a:xfrm>
              <a:off x="8964538" y="3428276"/>
              <a:ext cx="384287" cy="20736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06508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646037" cy="825524"/>
          </a:xfrm>
        </p:spPr>
        <p:txBody>
          <a:bodyPr/>
          <a:lstStyle/>
          <a:p>
            <a:r>
              <a:rPr lang="cs-CZ" sz="1800" dirty="0"/>
              <a:t>Accessible through the context menu</a:t>
            </a:r>
          </a:p>
          <a:p>
            <a:r>
              <a:rPr lang="cs-CZ" sz="1800" dirty="0"/>
              <a:t>Table inversion</a:t>
            </a:r>
            <a:r>
              <a:rPr lang="en-US" sz="1800" dirty="0"/>
              <a:t>, header organization…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Summary table options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SUMMARY TABLE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9B4FBB1-D1D4-A16D-0849-C458A59E2DC4}"/>
              </a:ext>
            </a:extLst>
          </p:cNvPr>
          <p:cNvGrpSpPr/>
          <p:nvPr/>
        </p:nvGrpSpPr>
        <p:grpSpPr>
          <a:xfrm>
            <a:off x="356742" y="2725690"/>
            <a:ext cx="4207360" cy="2690578"/>
            <a:chOff x="356742" y="2725690"/>
            <a:chExt cx="4207360" cy="2690578"/>
          </a:xfrm>
        </p:grpSpPr>
        <p:pic>
          <p:nvPicPr>
            <p:cNvPr id="7" name="Picture 6" descr="A screenshot of a computer program&#10;&#10;Description automatically generated">
              <a:extLst>
                <a:ext uri="{FF2B5EF4-FFF2-40B4-BE49-F238E27FC236}">
                  <a16:creationId xmlns:a16="http://schemas.microsoft.com/office/drawing/2014/main" id="{FA98016D-937C-BBD1-DF01-1CFAF5824B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5888" y="2725690"/>
              <a:ext cx="2592000" cy="1496094"/>
            </a:xfrm>
            <a:prstGeom prst="rect">
              <a:avLst/>
            </a:prstGeom>
          </p:spPr>
        </p:pic>
        <p:pic>
          <p:nvPicPr>
            <p:cNvPr id="13" name="Picture 12" descr="A screenshot of a table&#10;&#10;Description automatically generated">
              <a:extLst>
                <a:ext uri="{FF2B5EF4-FFF2-40B4-BE49-F238E27FC236}">
                  <a16:creationId xmlns:a16="http://schemas.microsoft.com/office/drawing/2014/main" id="{45D0611E-FCBF-23D6-8451-4565D9243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742" y="3454896"/>
              <a:ext cx="4207360" cy="1961372"/>
            </a:xfrm>
            <a:prstGeom prst="rect">
              <a:avLst/>
            </a:prstGeom>
          </p:spPr>
        </p:pic>
        <p:sp>
          <p:nvSpPr>
            <p:cNvPr id="12" name="Arrow: Down 11">
              <a:extLst>
                <a:ext uri="{FF2B5EF4-FFF2-40B4-BE49-F238E27FC236}">
                  <a16:creationId xmlns:a16="http://schemas.microsoft.com/office/drawing/2014/main" id="{D366999B-5FC9-6380-8A7B-4DFBC278C1CD}"/>
                </a:ext>
              </a:extLst>
            </p:cNvPr>
            <p:cNvSpPr/>
            <p:nvPr/>
          </p:nvSpPr>
          <p:spPr>
            <a:xfrm rot="19425709">
              <a:off x="2063549" y="3198431"/>
              <a:ext cx="233035" cy="725912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01DBEF-C1E4-D2CE-7CE7-36D2C8E30298}"/>
                </a:ext>
              </a:extLst>
            </p:cNvPr>
            <p:cNvSpPr/>
            <p:nvPr/>
          </p:nvSpPr>
          <p:spPr>
            <a:xfrm>
              <a:off x="1168608" y="3060225"/>
              <a:ext cx="737104" cy="20646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A629B9CE-34AE-03B8-C384-A93F77F6AE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59" b="3110"/>
          <a:stretch/>
        </p:blipFill>
        <p:spPr>
          <a:xfrm>
            <a:off x="5109847" y="1157352"/>
            <a:ext cx="6558594" cy="11496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BC8766E-BC37-8EFB-D384-EE7711558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7806" y="1506106"/>
            <a:ext cx="1080266" cy="1211872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95C2C08A-E497-EDCF-D3BA-224EB70EF7B5}"/>
              </a:ext>
            </a:extLst>
          </p:cNvPr>
          <p:cNvGrpSpPr/>
          <p:nvPr/>
        </p:nvGrpSpPr>
        <p:grpSpPr>
          <a:xfrm>
            <a:off x="4777346" y="2386693"/>
            <a:ext cx="7380000" cy="2045365"/>
            <a:chOff x="4777346" y="2386693"/>
            <a:chExt cx="7380000" cy="2045365"/>
          </a:xfrm>
        </p:grpSpPr>
        <p:pic>
          <p:nvPicPr>
            <p:cNvPr id="16" name="Picture 15" descr="A screenshot of a computer program&#10;&#10;Description automatically generated">
              <a:extLst>
                <a:ext uri="{FF2B5EF4-FFF2-40B4-BE49-F238E27FC236}">
                  <a16:creationId xmlns:a16="http://schemas.microsoft.com/office/drawing/2014/main" id="{A39CF7A4-7405-891C-9E32-BDF779413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9285" y="2386693"/>
              <a:ext cx="2592000" cy="1496094"/>
            </a:xfrm>
            <a:prstGeom prst="rect">
              <a:avLst/>
            </a:prstGeom>
          </p:spPr>
        </p:pic>
        <p:pic>
          <p:nvPicPr>
            <p:cNvPr id="20" name="Picture 19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D777A456-510F-CE54-A43A-349E47631F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28"/>
            <a:stretch/>
          </p:blipFill>
          <p:spPr>
            <a:xfrm>
              <a:off x="4777346" y="3536146"/>
              <a:ext cx="7380000" cy="895912"/>
            </a:xfrm>
            <a:prstGeom prst="rect">
              <a:avLst/>
            </a:prstGeom>
          </p:spPr>
        </p:pic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4C497733-A0FF-CC2E-1673-BF987A3834E2}"/>
                </a:ext>
              </a:extLst>
            </p:cNvPr>
            <p:cNvSpPr/>
            <p:nvPr/>
          </p:nvSpPr>
          <p:spPr>
            <a:xfrm rot="17797901">
              <a:off x="9515257" y="3217574"/>
              <a:ext cx="233035" cy="725912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F1B5744-5939-0BCD-8C5D-472E53F2280B}"/>
                </a:ext>
              </a:extLst>
            </p:cNvPr>
            <p:cNvSpPr/>
            <p:nvPr/>
          </p:nvSpPr>
          <p:spPr>
            <a:xfrm>
              <a:off x="8297929" y="3283782"/>
              <a:ext cx="957166" cy="25118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C7A773C-AE13-76F8-578C-463A60B25C9A}"/>
              </a:ext>
            </a:extLst>
          </p:cNvPr>
          <p:cNvGrpSpPr/>
          <p:nvPr/>
        </p:nvGrpSpPr>
        <p:grpSpPr>
          <a:xfrm>
            <a:off x="4777346" y="4484245"/>
            <a:ext cx="7380000" cy="2063515"/>
            <a:chOff x="4777346" y="4484245"/>
            <a:chExt cx="7380000" cy="2063515"/>
          </a:xfrm>
        </p:grpSpPr>
        <p:pic>
          <p:nvPicPr>
            <p:cNvPr id="18" name="Picture 17" descr="A screenshot of a computer program&#10;&#10;Description automatically generated">
              <a:extLst>
                <a:ext uri="{FF2B5EF4-FFF2-40B4-BE49-F238E27FC236}">
                  <a16:creationId xmlns:a16="http://schemas.microsoft.com/office/drawing/2014/main" id="{52CCDFEF-878D-8F7B-544D-AC073C375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9285" y="4484245"/>
              <a:ext cx="2592000" cy="1496094"/>
            </a:xfrm>
            <a:prstGeom prst="rect">
              <a:avLst/>
            </a:prstGeom>
          </p:spPr>
        </p:pic>
        <p:pic>
          <p:nvPicPr>
            <p:cNvPr id="22" name="Picture 21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7C80B4EF-695E-1233-4021-7367EE0C81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18"/>
            <a:stretch/>
          </p:blipFill>
          <p:spPr>
            <a:xfrm>
              <a:off x="4777346" y="5632491"/>
              <a:ext cx="7380000" cy="915269"/>
            </a:xfrm>
            <a:prstGeom prst="rect">
              <a:avLst/>
            </a:prstGeom>
          </p:spPr>
        </p:pic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80A62076-C03F-2537-B6F4-50E44DBB0329}"/>
                </a:ext>
              </a:extLst>
            </p:cNvPr>
            <p:cNvSpPr/>
            <p:nvPr/>
          </p:nvSpPr>
          <p:spPr>
            <a:xfrm rot="17797901">
              <a:off x="9523801" y="5325890"/>
              <a:ext cx="233035" cy="725912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16331E3-B8FA-ED57-CDBF-F2E416038734}"/>
                </a:ext>
              </a:extLst>
            </p:cNvPr>
            <p:cNvSpPr/>
            <p:nvPr/>
          </p:nvSpPr>
          <p:spPr>
            <a:xfrm>
              <a:off x="8306473" y="5392098"/>
              <a:ext cx="957166" cy="25118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161D42D0-3575-1CB5-EB38-5AEF19174FA8}"/>
              </a:ext>
            </a:extLst>
          </p:cNvPr>
          <p:cNvSpPr/>
          <p:nvPr/>
        </p:nvSpPr>
        <p:spPr>
          <a:xfrm>
            <a:off x="9542891" y="1836724"/>
            <a:ext cx="1112572" cy="2064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19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6036447" cy="1102523"/>
          </a:xfrm>
        </p:spPr>
        <p:txBody>
          <a:bodyPr/>
          <a:lstStyle/>
          <a:p>
            <a:r>
              <a:rPr lang="en-US" sz="1800" dirty="0"/>
              <a:t>Set calculation type</a:t>
            </a:r>
          </a:p>
          <a:p>
            <a:r>
              <a:rPr lang="en-US" sz="1800" dirty="0"/>
              <a:t>Values for capacity ratio and efficiency from</a:t>
            </a:r>
            <a:r>
              <a:rPr lang="cs-CZ" sz="1800" dirty="0"/>
              <a:t> the </a:t>
            </a:r>
            <a:r>
              <a:rPr lang="en-US" sz="1800" dirty="0"/>
              <a:t>used method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performance table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PERFORMANCE TABLE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20</a:t>
            </a:fld>
            <a:endParaRPr lang="cs-CZ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C51BD54-9063-FA02-B41F-488A3C64F426}"/>
              </a:ext>
            </a:extLst>
          </p:cNvPr>
          <p:cNvGrpSpPr/>
          <p:nvPr/>
        </p:nvGrpSpPr>
        <p:grpSpPr>
          <a:xfrm>
            <a:off x="1065108" y="1968610"/>
            <a:ext cx="10748899" cy="4490581"/>
            <a:chOff x="1065108" y="1968610"/>
            <a:chExt cx="10748899" cy="4490581"/>
          </a:xfrm>
        </p:grpSpPr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6BB7A207-79D2-7C70-0E3A-24790A6E3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5108" y="2356988"/>
              <a:ext cx="5971419" cy="4102203"/>
            </a:xfrm>
            <a:prstGeom prst="rect">
              <a:avLst/>
            </a:prstGeom>
          </p:spPr>
        </p:pic>
        <p:pic>
          <p:nvPicPr>
            <p:cNvPr id="16" name="Picture 15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79EECF3-B590-0FB1-370A-0B4C991CE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3527" y="1968610"/>
              <a:ext cx="4570480" cy="3496168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260CF2D-DC32-AE7A-3DAA-FBC5C627E194}"/>
                </a:ext>
              </a:extLst>
            </p:cNvPr>
            <p:cNvSpPr/>
            <p:nvPr/>
          </p:nvSpPr>
          <p:spPr>
            <a:xfrm>
              <a:off x="7355763" y="3435412"/>
              <a:ext cx="2429172" cy="84603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Arrow: Down 2">
              <a:extLst>
                <a:ext uri="{FF2B5EF4-FFF2-40B4-BE49-F238E27FC236}">
                  <a16:creationId xmlns:a16="http://schemas.microsoft.com/office/drawing/2014/main" id="{DD369ACC-F8AD-9904-DF6D-C8D5C21E9C4A}"/>
                </a:ext>
              </a:extLst>
            </p:cNvPr>
            <p:cNvSpPr/>
            <p:nvPr/>
          </p:nvSpPr>
          <p:spPr>
            <a:xfrm rot="2618886">
              <a:off x="6779327" y="3908429"/>
              <a:ext cx="233035" cy="846431"/>
            </a:xfrm>
            <a:prstGeom prst="downArrow">
              <a:avLst>
                <a:gd name="adj1" fmla="val 44005"/>
                <a:gd name="adj2" fmla="val 69965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601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646037" cy="825524"/>
          </a:xfrm>
        </p:spPr>
        <p:txBody>
          <a:bodyPr/>
          <a:lstStyle/>
          <a:p>
            <a:r>
              <a:rPr lang="en-US" sz="1800" dirty="0"/>
              <a:t>Set compound from calibration</a:t>
            </a:r>
          </a:p>
          <a:p>
            <a:r>
              <a:rPr lang="en-US" sz="1800" dirty="0"/>
              <a:t>Set custom name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Force peak name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FORCE PEAK NAME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32C34E5F-429D-660D-8B7F-DFF0BF42B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133" y="2669760"/>
            <a:ext cx="2337991" cy="3529612"/>
          </a:xfrm>
          <a:prstGeom prst="rect">
            <a:avLst/>
          </a:prstGeom>
        </p:spPr>
      </p:pic>
      <p:sp>
        <p:nvSpPr>
          <p:cNvPr id="7" name="Arrow: Down 6">
            <a:extLst>
              <a:ext uri="{FF2B5EF4-FFF2-40B4-BE49-F238E27FC236}">
                <a16:creationId xmlns:a16="http://schemas.microsoft.com/office/drawing/2014/main" id="{306D344D-35EA-37E8-013D-2F301F1A4502}"/>
              </a:ext>
            </a:extLst>
          </p:cNvPr>
          <p:cNvSpPr/>
          <p:nvPr/>
        </p:nvSpPr>
        <p:spPr>
          <a:xfrm rot="5400000">
            <a:off x="4245251" y="3244293"/>
            <a:ext cx="233035" cy="495463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36DC655-FF88-E957-422D-4C093CD9985F}"/>
              </a:ext>
            </a:extLst>
          </p:cNvPr>
          <p:cNvGrpSpPr/>
          <p:nvPr/>
        </p:nvGrpSpPr>
        <p:grpSpPr>
          <a:xfrm>
            <a:off x="4686413" y="1325540"/>
            <a:ext cx="7405886" cy="5087642"/>
            <a:chOff x="4686413" y="1325540"/>
            <a:chExt cx="7405886" cy="5087642"/>
          </a:xfrm>
        </p:grpSpPr>
        <p:pic>
          <p:nvPicPr>
            <p:cNvPr id="3" name="Picture 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B454D66C-2B0B-F74C-6E72-8BEC4CA09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6413" y="1325540"/>
              <a:ext cx="7405886" cy="5087642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A5897B9-84D3-50E4-28FF-A3F4FFE0716B}"/>
                </a:ext>
              </a:extLst>
            </p:cNvPr>
            <p:cNvSpPr/>
            <p:nvPr/>
          </p:nvSpPr>
          <p:spPr>
            <a:xfrm>
              <a:off x="4686413" y="3420454"/>
              <a:ext cx="193236" cy="14314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FBBF2F1-D444-EA0D-0A92-8B2F6B629106}"/>
                </a:ext>
              </a:extLst>
            </p:cNvPr>
            <p:cNvSpPr/>
            <p:nvPr/>
          </p:nvSpPr>
          <p:spPr>
            <a:xfrm>
              <a:off x="7620086" y="2144373"/>
              <a:ext cx="1113715" cy="52538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4853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646037" cy="825524"/>
          </a:xfrm>
        </p:spPr>
        <p:txBody>
          <a:bodyPr/>
          <a:lstStyle/>
          <a:p>
            <a:r>
              <a:rPr lang="en-US" sz="1800" dirty="0"/>
              <a:t>Set </a:t>
            </a:r>
            <a:r>
              <a:rPr lang="cs-CZ" sz="1800" dirty="0"/>
              <a:t>via</a:t>
            </a:r>
            <a:r>
              <a:rPr lang="en-US" sz="1800" dirty="0"/>
              <a:t> </a:t>
            </a:r>
            <a:r>
              <a:rPr lang="cs-CZ" sz="1800" dirty="0"/>
              <a:t>C</a:t>
            </a:r>
            <a:r>
              <a:rPr lang="en-US" sz="1800" dirty="0" err="1"/>
              <a:t>alibration</a:t>
            </a:r>
            <a:r>
              <a:rPr lang="cs-CZ" sz="1800" dirty="0"/>
              <a:t>, </a:t>
            </a:r>
          </a:p>
          <a:p>
            <a:r>
              <a:rPr lang="cs-CZ" sz="1800" dirty="0"/>
              <a:t>Set peak area coloring via Graph Properties</a:t>
            </a:r>
            <a:endParaRPr lang="en-US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Peak colors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 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CHROMATOGRAM WINDOW / PEAK COLORS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22</a:t>
            </a:fld>
            <a:endParaRPr lang="cs-CZ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8848959-97DA-EDE6-1DEF-ADF273625FD1}"/>
              </a:ext>
            </a:extLst>
          </p:cNvPr>
          <p:cNvGrpSpPr/>
          <p:nvPr/>
        </p:nvGrpSpPr>
        <p:grpSpPr>
          <a:xfrm>
            <a:off x="6649531" y="1290209"/>
            <a:ext cx="5028389" cy="2227376"/>
            <a:chOff x="531300" y="2014469"/>
            <a:chExt cx="4877566" cy="2044049"/>
          </a:xfrm>
        </p:grpSpPr>
        <p:pic>
          <p:nvPicPr>
            <p:cNvPr id="12" name="Picture 11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5F9E5D12-DCCC-C11C-287D-BCB0DFB33B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300" y="2014469"/>
              <a:ext cx="4877566" cy="2044049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34B49B8-6522-EADE-635F-3728A3B319A0}"/>
                </a:ext>
              </a:extLst>
            </p:cNvPr>
            <p:cNvSpPr/>
            <p:nvPr/>
          </p:nvSpPr>
          <p:spPr>
            <a:xfrm>
              <a:off x="4826370" y="2608540"/>
              <a:ext cx="489113" cy="104906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BA93189-29D7-949A-C6E7-DAF9AD75AAC8}"/>
              </a:ext>
            </a:extLst>
          </p:cNvPr>
          <p:cNvGrpSpPr/>
          <p:nvPr/>
        </p:nvGrpSpPr>
        <p:grpSpPr>
          <a:xfrm>
            <a:off x="392981" y="2371965"/>
            <a:ext cx="5984113" cy="4110923"/>
            <a:chOff x="5814645" y="1048221"/>
            <a:chExt cx="6231989" cy="4281207"/>
          </a:xfrm>
        </p:grpSpPr>
        <p:pic>
          <p:nvPicPr>
            <p:cNvPr id="3" name="Picture 2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B0A74B4D-543E-F303-0F23-5F9C448F9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4645" y="1048221"/>
              <a:ext cx="6231989" cy="428120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9C44B09-D280-E92E-CFC3-A327EDC2A7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25490" y="1995738"/>
              <a:ext cx="726949" cy="1549911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23149A0-7BD0-CE6F-6AFE-00E532869C28}"/>
                </a:ext>
              </a:extLst>
            </p:cNvPr>
            <p:cNvSpPr/>
            <p:nvPr/>
          </p:nvSpPr>
          <p:spPr>
            <a:xfrm>
              <a:off x="7125490" y="3397490"/>
              <a:ext cx="726949" cy="14816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5" name="Arrow: Down 14">
            <a:extLst>
              <a:ext uri="{FF2B5EF4-FFF2-40B4-BE49-F238E27FC236}">
                <a16:creationId xmlns:a16="http://schemas.microsoft.com/office/drawing/2014/main" id="{378C3AAA-E297-EDFC-9280-8D948B745904}"/>
              </a:ext>
            </a:extLst>
          </p:cNvPr>
          <p:cNvSpPr/>
          <p:nvPr/>
        </p:nvSpPr>
        <p:spPr>
          <a:xfrm rot="16200000">
            <a:off x="4624291" y="2349620"/>
            <a:ext cx="148160" cy="4683161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1526752-954C-76D1-A5D3-B7151D65712C}"/>
              </a:ext>
            </a:extLst>
          </p:cNvPr>
          <p:cNvGrpSpPr/>
          <p:nvPr/>
        </p:nvGrpSpPr>
        <p:grpSpPr>
          <a:xfrm>
            <a:off x="7051064" y="3841761"/>
            <a:ext cx="3663382" cy="2532707"/>
            <a:chOff x="2348616" y="4178672"/>
            <a:chExt cx="3340076" cy="2208189"/>
          </a:xfrm>
        </p:grpSpPr>
        <p:pic>
          <p:nvPicPr>
            <p:cNvPr id="14" name="Picture 13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064BCEEF-8A17-1C7C-8225-8EA198D05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8616" y="4178672"/>
              <a:ext cx="3340076" cy="2208189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1C917E9-32F2-34F7-2F32-564895B71AAA}"/>
                </a:ext>
              </a:extLst>
            </p:cNvPr>
            <p:cNvSpPr/>
            <p:nvPr/>
          </p:nvSpPr>
          <p:spPr>
            <a:xfrm>
              <a:off x="3663725" y="5695803"/>
              <a:ext cx="1097675" cy="37781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04084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906128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Chromatogram window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Column setup,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User columns,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Noise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&amp;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D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rift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Mathematical operations,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Labels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Result table, User variables</a:t>
            </a:r>
          </a:p>
          <a:p>
            <a:pPr lvl="1"/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Summary table,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Performance table</a:t>
            </a:r>
          </a:p>
          <a:p>
            <a:pPr lvl="1"/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Force peak name, Peak coloring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Graph properties</a:t>
            </a: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dirty="0"/>
              <a:t>Calibration</a:t>
            </a:r>
          </a:p>
          <a:p>
            <a:pPr lvl="1"/>
            <a:r>
              <a:rPr lang="en-US" dirty="0"/>
              <a:t>LOD, LOQ</a:t>
            </a:r>
          </a:p>
          <a:p>
            <a:pPr lvl="1"/>
            <a:r>
              <a:rPr lang="en-US" dirty="0"/>
              <a:t>Calibration Options</a:t>
            </a:r>
            <a:r>
              <a:rPr lang="cs-CZ" dirty="0"/>
              <a:t>, </a:t>
            </a:r>
            <a:r>
              <a:rPr lang="en-US" dirty="0"/>
              <a:t>Manual Calibration</a:t>
            </a:r>
          </a:p>
          <a:p>
            <a:pPr lvl="1"/>
            <a:r>
              <a:rPr lang="en-US" dirty="0"/>
              <a:t>Details of Calibration Point</a:t>
            </a:r>
          </a:p>
          <a:p>
            <a:pPr lvl="1"/>
            <a:r>
              <a:rPr lang="en-US" dirty="0"/>
              <a:t>Bracketing and Standard Addition</a:t>
            </a:r>
            <a:endParaRPr lang="cs-CZ" dirty="0"/>
          </a:p>
          <a:p>
            <a:r>
              <a:rPr lang="en-US" dirty="0"/>
              <a:t>Calculations</a:t>
            </a:r>
          </a:p>
          <a:p>
            <a:pPr lvl="1"/>
            <a:r>
              <a:rPr lang="en-US" dirty="0"/>
              <a:t>ISTD</a:t>
            </a:r>
            <a:r>
              <a:rPr lang="cs-CZ" dirty="0"/>
              <a:t>, </a:t>
            </a:r>
            <a:r>
              <a:rPr lang="en-US" dirty="0"/>
              <a:t>Normalized %</a:t>
            </a:r>
          </a:p>
          <a:p>
            <a:r>
              <a:rPr lang="en-US" dirty="0"/>
              <a:t>Groups</a:t>
            </a:r>
            <a:endParaRPr lang="cs-CZ" dirty="0"/>
          </a:p>
          <a:p>
            <a:pPr lvl="1"/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D2E8D-A7B1-ED49-1209-FD515CACF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3111" y="1729214"/>
            <a:ext cx="5022008" cy="358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735756"/>
          </a:xfrm>
        </p:spPr>
        <p:txBody>
          <a:bodyPr/>
          <a:lstStyle/>
          <a:p>
            <a:r>
              <a:rPr lang="en-US" sz="1800" dirty="0"/>
              <a:t>Limit of Detection (LOD) and Limit of Quantification (LOQ) – amounts lower than LOD</a:t>
            </a:r>
            <a:r>
              <a:rPr lang="cs-CZ" sz="1800" dirty="0"/>
              <a:t>/LOQ specified in calibration are marked accordingly in chromatogram Peak Type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51791" y="1048221"/>
            <a:ext cx="10202008" cy="424732"/>
          </a:xfrm>
        </p:spPr>
        <p:txBody>
          <a:bodyPr/>
          <a:lstStyle/>
          <a:p>
            <a:r>
              <a:rPr lang="en-US" dirty="0"/>
              <a:t>LOD, LOQ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CALIBRATION / LOD, LOQ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24</a:t>
            </a:fld>
            <a:endParaRPr lang="cs-CZ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7EEE157-379C-51EA-49DE-0FE5EA0FAB15}"/>
              </a:ext>
            </a:extLst>
          </p:cNvPr>
          <p:cNvGrpSpPr/>
          <p:nvPr/>
        </p:nvGrpSpPr>
        <p:grpSpPr>
          <a:xfrm>
            <a:off x="355060" y="2283357"/>
            <a:ext cx="7269121" cy="2291286"/>
            <a:chOff x="134624" y="2283357"/>
            <a:chExt cx="7269121" cy="229128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A565092-E4B2-D448-0DE3-334F1551A4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4624" y="2283357"/>
              <a:ext cx="7269121" cy="2291286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A4DAD5B-F194-315E-B005-D21A137C7CA4}"/>
                </a:ext>
              </a:extLst>
            </p:cNvPr>
            <p:cNvSpPr/>
            <p:nvPr/>
          </p:nvSpPr>
          <p:spPr>
            <a:xfrm>
              <a:off x="4280367" y="2905615"/>
              <a:ext cx="675354" cy="127835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FC443A9-273C-070F-EF0C-48B587F65BD5}"/>
              </a:ext>
            </a:extLst>
          </p:cNvPr>
          <p:cNvGrpSpPr/>
          <p:nvPr/>
        </p:nvGrpSpPr>
        <p:grpSpPr>
          <a:xfrm>
            <a:off x="5091294" y="4208459"/>
            <a:ext cx="6915569" cy="2368693"/>
            <a:chOff x="4870858" y="4208459"/>
            <a:chExt cx="6915569" cy="2368693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98F2928-464C-362A-961E-4358A92D7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70858" y="4208459"/>
              <a:ext cx="6915569" cy="236869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703D77B-6308-4B56-847F-474A21E162F3}"/>
                </a:ext>
              </a:extLst>
            </p:cNvPr>
            <p:cNvSpPr/>
            <p:nvPr/>
          </p:nvSpPr>
          <p:spPr>
            <a:xfrm>
              <a:off x="7215155" y="4887246"/>
              <a:ext cx="482133" cy="131849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8" name="Arrow: Down 17">
            <a:extLst>
              <a:ext uri="{FF2B5EF4-FFF2-40B4-BE49-F238E27FC236}">
                <a16:creationId xmlns:a16="http://schemas.microsoft.com/office/drawing/2014/main" id="{9FBE2461-E692-1644-39AC-F27D267B6C45}"/>
              </a:ext>
            </a:extLst>
          </p:cNvPr>
          <p:cNvSpPr/>
          <p:nvPr/>
        </p:nvSpPr>
        <p:spPr>
          <a:xfrm rot="17353449">
            <a:off x="6257369" y="3439576"/>
            <a:ext cx="151355" cy="2221461"/>
          </a:xfrm>
          <a:prstGeom prst="downArrow">
            <a:avLst>
              <a:gd name="adj1" fmla="val 44005"/>
              <a:gd name="adj2" fmla="val 6996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17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4576871" cy="2390055"/>
          </a:xfrm>
        </p:spPr>
        <p:txBody>
          <a:bodyPr/>
          <a:lstStyle/>
          <a:p>
            <a:r>
              <a:rPr lang="en-US" sz="1800" dirty="0"/>
              <a:t>Open via </a:t>
            </a:r>
            <a:r>
              <a:rPr lang="en-US" sz="1800" i="1" dirty="0"/>
              <a:t>Calibration – Options </a:t>
            </a:r>
            <a:r>
              <a:rPr lang="en-US" sz="1800" dirty="0"/>
              <a:t>or Calibration Options button</a:t>
            </a:r>
          </a:p>
          <a:p>
            <a:r>
              <a:rPr lang="en-US" sz="1800" dirty="0"/>
              <a:t>Display Mode – related to c</a:t>
            </a:r>
            <a:r>
              <a:rPr lang="cs-CZ" sz="1800" dirty="0"/>
              <a:t>alculation types: ESTD, ISTD, NORM, STDADD</a:t>
            </a:r>
          </a:p>
          <a:p>
            <a:r>
              <a:rPr lang="cs-CZ" sz="1800" dirty="0"/>
              <a:t>Calibration curve check – threshold used for the </a:t>
            </a:r>
            <a:r>
              <a:rPr lang="cs-CZ" sz="1800" b="1" dirty="0"/>
              <a:t>Failure</a:t>
            </a:r>
            <a:r>
              <a:rPr lang="cs-CZ" sz="1800" dirty="0"/>
              <a:t> message in </a:t>
            </a:r>
            <a:r>
              <a:rPr lang="cs-CZ" sz="1800" i="1" dirty="0"/>
              <a:t>Result Table </a:t>
            </a:r>
            <a:r>
              <a:rPr lang="en-US" sz="1800" i="1" dirty="0"/>
              <a:t>– Peak Type</a:t>
            </a:r>
            <a:endParaRPr lang="cs-CZ" sz="1800" i="1" dirty="0"/>
          </a:p>
          <a:p>
            <a:r>
              <a:rPr lang="cs-CZ" sz="1800" dirty="0"/>
              <a:t>Automatic/Manual calibration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Calibration options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Calibration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CALIBRATION</a:t>
            </a:r>
            <a:r>
              <a:rPr lang="en-US" dirty="0"/>
              <a:t> / </a:t>
            </a:r>
            <a:r>
              <a:rPr lang="cs-CZ" dirty="0"/>
              <a:t>CALIBRATION OPTIONS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25</a:t>
            </a:fld>
            <a:endParaRPr lang="cs-CZ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E1D4A82-B92A-5294-16B8-5749089D7737}"/>
              </a:ext>
            </a:extLst>
          </p:cNvPr>
          <p:cNvGrpSpPr/>
          <p:nvPr/>
        </p:nvGrpSpPr>
        <p:grpSpPr>
          <a:xfrm>
            <a:off x="6446522" y="2276828"/>
            <a:ext cx="3640818" cy="4126925"/>
            <a:chOff x="4433207" y="2429450"/>
            <a:chExt cx="3640818" cy="412692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9AFEC3F-92FA-5966-7EFD-A5FACE4041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39" t="-1" r="1321" b="1241"/>
            <a:stretch/>
          </p:blipFill>
          <p:spPr>
            <a:xfrm>
              <a:off x="4433207" y="2429450"/>
              <a:ext cx="3640818" cy="4126925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F2E8C82-E869-1D11-CD14-6FBD365757F8}"/>
                </a:ext>
              </a:extLst>
            </p:cNvPr>
            <p:cNvSpPr/>
            <p:nvPr/>
          </p:nvSpPr>
          <p:spPr>
            <a:xfrm>
              <a:off x="4552045" y="3488591"/>
              <a:ext cx="1117236" cy="53476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EB3C27C-8646-6300-DD86-9359318C359E}"/>
                </a:ext>
              </a:extLst>
            </p:cNvPr>
            <p:cNvSpPr/>
            <p:nvPr/>
          </p:nvSpPr>
          <p:spPr>
            <a:xfrm>
              <a:off x="6841114" y="2913687"/>
              <a:ext cx="1117236" cy="45572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FAA2FEF-D1D8-9C3C-C4F4-D40A78D2E2D2}"/>
                </a:ext>
              </a:extLst>
            </p:cNvPr>
            <p:cNvSpPr/>
            <p:nvPr/>
          </p:nvSpPr>
          <p:spPr>
            <a:xfrm>
              <a:off x="6863975" y="3488590"/>
              <a:ext cx="1117236" cy="9390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A62DE17-5BED-9D98-405D-99705DDBEE1C}"/>
              </a:ext>
            </a:extLst>
          </p:cNvPr>
          <p:cNvGrpSpPr/>
          <p:nvPr/>
        </p:nvGrpSpPr>
        <p:grpSpPr>
          <a:xfrm>
            <a:off x="5435625" y="1396652"/>
            <a:ext cx="6046161" cy="638057"/>
            <a:chOff x="5435625" y="1396652"/>
            <a:chExt cx="6046161" cy="638057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E12881C2-2021-0F25-DFCB-A82567E32244}"/>
                </a:ext>
              </a:extLst>
            </p:cNvPr>
            <p:cNvGrpSpPr/>
            <p:nvPr/>
          </p:nvGrpSpPr>
          <p:grpSpPr>
            <a:xfrm>
              <a:off x="5887035" y="1396652"/>
              <a:ext cx="5594751" cy="638057"/>
              <a:chOff x="5887035" y="1396652"/>
              <a:chExt cx="5594751" cy="638057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992109E6-6688-57DA-51E1-924E41A813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87035" y="1396652"/>
                <a:ext cx="5594751" cy="638057"/>
              </a:xfrm>
              <a:prstGeom prst="rect">
                <a:avLst/>
              </a:prstGeom>
            </p:spPr>
          </p:pic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38AFA020-3B2F-35CE-0591-B6B35F4AE0E4}"/>
                  </a:ext>
                </a:extLst>
              </p:cNvPr>
              <p:cNvSpPr/>
              <p:nvPr/>
            </p:nvSpPr>
            <p:spPr>
              <a:xfrm>
                <a:off x="9725302" y="1470663"/>
                <a:ext cx="214594" cy="17175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31C215E1-0A12-F30F-983F-2DCA4DB419E2}"/>
                </a:ext>
              </a:extLst>
            </p:cNvPr>
            <p:cNvSpPr/>
            <p:nvPr/>
          </p:nvSpPr>
          <p:spPr>
            <a:xfrm rot="15810577">
              <a:off x="7509175" y="-324119"/>
              <a:ext cx="117290" cy="4264389"/>
            </a:xfrm>
            <a:prstGeom prst="downArrow">
              <a:avLst>
                <a:gd name="adj1" fmla="val 29303"/>
                <a:gd name="adj2" fmla="val 73116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26618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2454175"/>
          </a:xfrm>
        </p:spPr>
        <p:txBody>
          <a:bodyPr/>
          <a:lstStyle/>
          <a:p>
            <a:r>
              <a:rPr lang="cs-CZ" sz="1800" dirty="0"/>
              <a:t>Accessible when</a:t>
            </a:r>
            <a:r>
              <a:rPr lang="en-US" sz="1800" dirty="0"/>
              <a:t> adding points to calibration </a:t>
            </a:r>
            <a:r>
              <a:rPr lang="cs-CZ" sz="1800" dirty="0" err="1"/>
              <a:t>if</a:t>
            </a:r>
            <a:r>
              <a:rPr lang="cs-CZ" sz="1800" dirty="0"/>
              <a:t> Manu</a:t>
            </a:r>
            <a:r>
              <a:rPr lang="en-US" sz="1800" dirty="0"/>
              <a:t>a</a:t>
            </a:r>
            <a:r>
              <a:rPr lang="cs-CZ" sz="1800" dirty="0"/>
              <a:t>l calibration is selected</a:t>
            </a:r>
            <a:r>
              <a:rPr lang="en-US" sz="1800" dirty="0"/>
              <a:t> in Calibration Options</a:t>
            </a:r>
          </a:p>
          <a:p>
            <a:r>
              <a:rPr lang="en-US" sz="1800" dirty="0"/>
              <a:t>You can edit:</a:t>
            </a:r>
          </a:p>
          <a:p>
            <a:pPr lvl="1"/>
            <a:r>
              <a:rPr lang="en-US" sz="1800" dirty="0"/>
              <a:t>Calibration level</a:t>
            </a:r>
          </a:p>
          <a:p>
            <a:pPr lvl="1"/>
            <a:r>
              <a:rPr lang="en-US" sz="1800" dirty="0"/>
              <a:t>Identification criteria</a:t>
            </a:r>
          </a:p>
          <a:p>
            <a:pPr lvl="1"/>
            <a:r>
              <a:rPr lang="en-US" sz="1800" dirty="0"/>
              <a:t>Compound information</a:t>
            </a:r>
          </a:p>
          <a:p>
            <a:pPr lvl="1"/>
            <a:r>
              <a:rPr lang="en-US" sz="1800" dirty="0"/>
              <a:t>Response options (Area, Height, or Area %)</a:t>
            </a:r>
          </a:p>
          <a:p>
            <a:r>
              <a:rPr lang="en-US" sz="1800" dirty="0"/>
              <a:t>Manual response adjustment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Manual calibration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Calibration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CALIBRATION</a:t>
            </a:r>
            <a:r>
              <a:rPr lang="en-US" dirty="0"/>
              <a:t> / </a:t>
            </a:r>
            <a:r>
              <a:rPr lang="cs-CZ" dirty="0"/>
              <a:t>MANUAL CALIBRATION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26</a:t>
            </a:fld>
            <a:endParaRPr lang="cs-CZ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BCED3B3-458B-5AED-CD51-0D58C69B6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7498" y="2254826"/>
            <a:ext cx="5186393" cy="39288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4B5F5D-98DE-E369-05CC-54F8DD5A2A83}"/>
              </a:ext>
            </a:extLst>
          </p:cNvPr>
          <p:cNvSpPr/>
          <p:nvPr/>
        </p:nvSpPr>
        <p:spPr>
          <a:xfrm>
            <a:off x="10577007" y="4651898"/>
            <a:ext cx="216178" cy="2064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9DDF8EE-138A-CEAE-0391-BA726D35F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346" y="4211085"/>
            <a:ext cx="2092448" cy="1788092"/>
          </a:xfrm>
          <a:prstGeom prst="rect">
            <a:avLst/>
          </a:prstGeom>
        </p:spPr>
      </p:pic>
      <p:sp>
        <p:nvSpPr>
          <p:cNvPr id="18" name="Arrow: Down 17">
            <a:extLst>
              <a:ext uri="{FF2B5EF4-FFF2-40B4-BE49-F238E27FC236}">
                <a16:creationId xmlns:a16="http://schemas.microsoft.com/office/drawing/2014/main" id="{66ACE259-DF91-9D32-2CF3-87F4135D224D}"/>
              </a:ext>
            </a:extLst>
          </p:cNvPr>
          <p:cNvSpPr/>
          <p:nvPr/>
        </p:nvSpPr>
        <p:spPr>
          <a:xfrm rot="5400000">
            <a:off x="7635451" y="2044018"/>
            <a:ext cx="206413" cy="5676698"/>
          </a:xfrm>
          <a:prstGeom prst="downArrow">
            <a:avLst>
              <a:gd name="adj1" fmla="val 29303"/>
              <a:gd name="adj2" fmla="val 7311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25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3663912" cy="1836057"/>
          </a:xfrm>
        </p:spPr>
        <p:txBody>
          <a:bodyPr/>
          <a:lstStyle/>
          <a:p>
            <a:r>
              <a:rPr lang="cs-CZ" sz="1800" dirty="0"/>
              <a:t>When recalibrating a level using more points, you can view calibration point details for selected level (accessible also via </a:t>
            </a:r>
            <a:r>
              <a:rPr lang="cs-CZ" sz="1800" i="1" dirty="0"/>
              <a:t>Calibration – Show Details</a:t>
            </a:r>
            <a:r>
              <a:rPr lang="cs-CZ" sz="1800" dirty="0"/>
              <a:t>)</a:t>
            </a:r>
          </a:p>
          <a:p>
            <a:r>
              <a:rPr lang="cs-CZ" sz="1800" dirty="0"/>
              <a:t>Checkbox state – include/omit from calibration</a:t>
            </a:r>
          </a:p>
          <a:p>
            <a:endParaRPr lang="cs-CZ" sz="1800" dirty="0"/>
          </a:p>
          <a:p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details OF Calibration point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CALIBRATION / DETAILS OF CALIBRATION POINT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27</a:t>
            </a:fld>
            <a:endParaRPr lang="cs-CZ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344A128-A2C7-843F-9248-E020546EE892}"/>
              </a:ext>
            </a:extLst>
          </p:cNvPr>
          <p:cNvGrpSpPr/>
          <p:nvPr/>
        </p:nvGrpSpPr>
        <p:grpSpPr>
          <a:xfrm>
            <a:off x="5106842" y="1598410"/>
            <a:ext cx="6904271" cy="4902871"/>
            <a:chOff x="1411327" y="2366184"/>
            <a:chExt cx="5646431" cy="400965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7D3A102-4318-9CDB-5DA4-4BFA3ED5A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11327" y="2366184"/>
              <a:ext cx="5646431" cy="400965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9915B83-0FF3-7D98-C2A1-4AF2917C91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alphaModFix/>
            </a:blip>
            <a:srcRect l="741" t="611" r="745" b="31760"/>
            <a:stretch/>
          </p:blipFill>
          <p:spPr>
            <a:xfrm>
              <a:off x="1991945" y="3679032"/>
              <a:ext cx="4260850" cy="816292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3175" cap="sq">
              <a:solidFill>
                <a:schemeClr val="accent1">
                  <a:lumMod val="50000"/>
                </a:schemeClr>
              </a:solidFill>
              <a:miter lim="800000"/>
            </a:ln>
            <a:effectLst/>
          </p:spPr>
        </p:pic>
        <p:sp>
          <p:nvSpPr>
            <p:cNvPr id="7" name="Arrow: Down 6">
              <a:extLst>
                <a:ext uri="{FF2B5EF4-FFF2-40B4-BE49-F238E27FC236}">
                  <a16:creationId xmlns:a16="http://schemas.microsoft.com/office/drawing/2014/main" id="{64C15AC5-9947-CB9A-49B1-BF2698E7E1B4}"/>
                </a:ext>
              </a:extLst>
            </p:cNvPr>
            <p:cNvSpPr/>
            <p:nvPr/>
          </p:nvSpPr>
          <p:spPr>
            <a:xfrm rot="1110451">
              <a:off x="2339258" y="2995824"/>
              <a:ext cx="118948" cy="756734"/>
            </a:xfrm>
            <a:prstGeom prst="downArrow">
              <a:avLst>
                <a:gd name="adj1" fmla="val 29303"/>
                <a:gd name="adj2" fmla="val 73116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56711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8"/>
            <a:ext cx="5754706" cy="4680425"/>
          </a:xfrm>
        </p:spPr>
        <p:txBody>
          <a:bodyPr/>
          <a:lstStyle/>
          <a:p>
            <a:r>
              <a:rPr lang="cs-CZ" sz="1800" dirty="0"/>
              <a:t>Calibration in Method is used according to the </a:t>
            </a:r>
            <a:r>
              <a:rPr lang="cs-CZ" sz="1800" i="1" dirty="0"/>
              <a:t>Sequence Options – Calibration and sequence usage </a:t>
            </a:r>
            <a:r>
              <a:rPr lang="cs-CZ" sz="1800" dirty="0"/>
              <a:t>option</a:t>
            </a:r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endParaRPr lang="cs-CZ" sz="1800" dirty="0"/>
          </a:p>
          <a:p>
            <a:r>
              <a:rPr lang="cs-CZ" sz="1800" dirty="0"/>
              <a:t>Name of calibration clone used if the method selected in </a:t>
            </a:r>
            <a:r>
              <a:rPr lang="cs-CZ" sz="1800" i="1" dirty="0"/>
              <a:t>Calibration and sequence usage </a:t>
            </a:r>
            <a:r>
              <a:rPr lang="cs-CZ" sz="1800" dirty="0"/>
              <a:t>supports cloning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BRACKETING AND STANDARD ADDITION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CALIBRATION </a:t>
            </a:r>
            <a:r>
              <a:rPr lang="en-US" dirty="0"/>
              <a:t>/ </a:t>
            </a:r>
            <a:r>
              <a:rPr lang="cs-CZ" dirty="0"/>
              <a:t>BRACKETING AND STANDARD ADDITION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28</a:t>
            </a:fld>
            <a:endParaRPr lang="cs-CZ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B248788-05DF-53A4-D97B-9E8F5C9669F8}"/>
              </a:ext>
            </a:extLst>
          </p:cNvPr>
          <p:cNvGrpSpPr/>
          <p:nvPr/>
        </p:nvGrpSpPr>
        <p:grpSpPr>
          <a:xfrm>
            <a:off x="7085348" y="905929"/>
            <a:ext cx="3839940" cy="5404924"/>
            <a:chOff x="7298871" y="905929"/>
            <a:chExt cx="3839940" cy="5404924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8E8025F-681C-22A8-3D1A-1D58D9ACE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98871" y="905929"/>
              <a:ext cx="3839940" cy="5404924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E06BAF0-705A-5340-F663-64DE46E85198}"/>
                </a:ext>
              </a:extLst>
            </p:cNvPr>
            <p:cNvSpPr/>
            <p:nvPr/>
          </p:nvSpPr>
          <p:spPr>
            <a:xfrm>
              <a:off x="7313128" y="4024993"/>
              <a:ext cx="2157443" cy="832758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81B4DA8-C906-B7CC-05F7-B9CC05684EFF}"/>
              </a:ext>
            </a:extLst>
          </p:cNvPr>
          <p:cNvGrpSpPr/>
          <p:nvPr/>
        </p:nvGrpSpPr>
        <p:grpSpPr>
          <a:xfrm>
            <a:off x="1616025" y="2300313"/>
            <a:ext cx="4270425" cy="3262984"/>
            <a:chOff x="1616025" y="2300313"/>
            <a:chExt cx="4270425" cy="326298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5A9BAA7-ED63-D7BF-3C1A-F8EF7849E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16025" y="2300313"/>
              <a:ext cx="4270425" cy="3262984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C459DC3-F1B8-71EA-4AC7-0AB5D7B185CA}"/>
                </a:ext>
              </a:extLst>
            </p:cNvPr>
            <p:cNvSpPr/>
            <p:nvPr/>
          </p:nvSpPr>
          <p:spPr>
            <a:xfrm>
              <a:off x="1690007" y="3012621"/>
              <a:ext cx="2392136" cy="101237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A8417AA-9C5E-A8D3-B052-3AB32294EB40}"/>
                </a:ext>
              </a:extLst>
            </p:cNvPr>
            <p:cNvSpPr/>
            <p:nvPr/>
          </p:nvSpPr>
          <p:spPr>
            <a:xfrm>
              <a:off x="4041320" y="4357587"/>
              <a:ext cx="1619895" cy="37971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Arrow: Down 6">
            <a:extLst>
              <a:ext uri="{FF2B5EF4-FFF2-40B4-BE49-F238E27FC236}">
                <a16:creationId xmlns:a16="http://schemas.microsoft.com/office/drawing/2014/main" id="{4E817772-DF36-8A68-8D37-2309DF564918}"/>
              </a:ext>
            </a:extLst>
          </p:cNvPr>
          <p:cNvSpPr/>
          <p:nvPr/>
        </p:nvSpPr>
        <p:spPr>
          <a:xfrm rot="1630876">
            <a:off x="4109913" y="4661351"/>
            <a:ext cx="230834" cy="1065534"/>
          </a:xfrm>
          <a:prstGeom prst="downArrow">
            <a:avLst>
              <a:gd name="adj1" fmla="val 29303"/>
              <a:gd name="adj2" fmla="val 60510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59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8"/>
            <a:ext cx="10185191" cy="1456466"/>
          </a:xfrm>
        </p:spPr>
        <p:txBody>
          <a:bodyPr/>
          <a:lstStyle/>
          <a:p>
            <a:r>
              <a:rPr lang="en-US" sz="1800" dirty="0"/>
              <a:t>Up to ten ISTD compounds can be present in the calibration/sample</a:t>
            </a:r>
          </a:p>
          <a:p>
            <a:r>
              <a:rPr lang="en-US" sz="1800" dirty="0"/>
              <a:t>2 types of ISTD calculations available:</a:t>
            </a:r>
          </a:p>
          <a:p>
            <a:pPr lvl="1"/>
            <a:r>
              <a:rPr lang="en-US" sz="1800" dirty="0"/>
              <a:t>Any amount of ISTD (both calibration and sample chromatogram contain the used ISTD amount)</a:t>
            </a:r>
          </a:p>
          <a:p>
            <a:pPr lvl="1"/>
            <a:r>
              <a:rPr lang="en-US" sz="1800" dirty="0"/>
              <a:t>Same amount of ISTD in samples and standards (ISTD amount = 0 in </a:t>
            </a:r>
            <a:r>
              <a:rPr lang="en-US" sz="1800" b="1" dirty="0"/>
              <a:t>both</a:t>
            </a:r>
            <a:r>
              <a:rPr lang="en-US" sz="1800" dirty="0"/>
              <a:t> locations)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ISTD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Calculations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CALCULATIONS / ISTD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29</a:t>
            </a:fld>
            <a:endParaRPr lang="cs-CZ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76E0A40-57EF-DE37-1B3E-83C1634C0168}"/>
              </a:ext>
            </a:extLst>
          </p:cNvPr>
          <p:cNvGrpSpPr/>
          <p:nvPr/>
        </p:nvGrpSpPr>
        <p:grpSpPr>
          <a:xfrm>
            <a:off x="106426" y="3086894"/>
            <a:ext cx="5318067" cy="3309755"/>
            <a:chOff x="318047" y="3086894"/>
            <a:chExt cx="5318067" cy="330975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ACA1DE8-3C69-CE20-0E0B-FA40845A3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8047" y="3086894"/>
              <a:ext cx="5318067" cy="3309755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B08C0A7-7A8C-3952-BB6B-B0642A13402C}"/>
                </a:ext>
              </a:extLst>
            </p:cNvPr>
            <p:cNvSpPr/>
            <p:nvPr/>
          </p:nvSpPr>
          <p:spPr>
            <a:xfrm>
              <a:off x="873579" y="3633107"/>
              <a:ext cx="351064" cy="70212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E547229-9BD9-D6D5-A72D-4309AED29AC8}"/>
                </a:ext>
              </a:extLst>
            </p:cNvPr>
            <p:cNvSpPr/>
            <p:nvPr/>
          </p:nvSpPr>
          <p:spPr>
            <a:xfrm>
              <a:off x="4775952" y="6106886"/>
              <a:ext cx="351064" cy="149403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856FDE3-9EA7-8BCE-B0E6-8852980A92BD}"/>
              </a:ext>
            </a:extLst>
          </p:cNvPr>
          <p:cNvGrpSpPr/>
          <p:nvPr/>
        </p:nvGrpSpPr>
        <p:grpSpPr>
          <a:xfrm>
            <a:off x="5519912" y="3205662"/>
            <a:ext cx="6606231" cy="3072218"/>
            <a:chOff x="5519912" y="3205662"/>
            <a:chExt cx="6606231" cy="3072218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0EE6EC5-AB05-A0F9-37BB-E989A62EB6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19912" y="3205662"/>
              <a:ext cx="6606231" cy="3072218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91677B9-B4C8-B358-8155-281C192D93DF}"/>
                </a:ext>
              </a:extLst>
            </p:cNvPr>
            <p:cNvSpPr/>
            <p:nvPr/>
          </p:nvSpPr>
          <p:spPr>
            <a:xfrm>
              <a:off x="11093193" y="5107650"/>
              <a:ext cx="943396" cy="35425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944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9" y="1630427"/>
            <a:ext cx="3893248" cy="4860180"/>
          </a:xfrm>
        </p:spPr>
        <p:txBody>
          <a:bodyPr/>
          <a:lstStyle/>
          <a:p>
            <a:r>
              <a:rPr lang="en-US" sz="1800" dirty="0"/>
              <a:t>Amount % column contains the normalized percentage </a:t>
            </a:r>
            <a:r>
              <a:rPr lang="en-US" sz="1800" b="1" dirty="0"/>
              <a:t>if all integrated peaks are calibrated</a:t>
            </a:r>
          </a:p>
          <a:p>
            <a:r>
              <a:rPr lang="en-US" sz="1800" dirty="0"/>
              <a:t>If the Sample Amount is 0, compounds in the Amount % column add up to a total of 100%	</a:t>
            </a:r>
          </a:p>
          <a:p>
            <a:r>
              <a:rPr lang="en-US" sz="1800" dirty="0"/>
              <a:t>Otherwise, the value serves as the total sum of Amount %, and values in the Amount % column are normalized to the Amount set</a:t>
            </a:r>
          </a:p>
          <a:p>
            <a:r>
              <a:rPr lang="en-US" sz="1800" dirty="0"/>
              <a:t>NORM is the same as ESTD, except it additionally checks that both all identified peaks are calibrated, </a:t>
            </a:r>
            <a:r>
              <a:rPr lang="en-US" sz="1800" b="1" dirty="0"/>
              <a:t>and</a:t>
            </a:r>
            <a:r>
              <a:rPr lang="en-US" sz="1800" dirty="0"/>
              <a:t> all peaks from calibration are identified in the sample chromatogram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Normalized %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Calculations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</a:t>
            </a:r>
            <a:r>
              <a:rPr lang="cs-CZ" dirty="0"/>
              <a:t>CALIBRATION </a:t>
            </a:r>
            <a:r>
              <a:rPr lang="en-US" dirty="0"/>
              <a:t>/ </a:t>
            </a:r>
            <a:r>
              <a:rPr lang="cs-CZ" dirty="0"/>
              <a:t>NORMALIZED </a:t>
            </a:r>
            <a:r>
              <a:rPr lang="en-US" dirty="0"/>
              <a:t>%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30</a:t>
            </a:fld>
            <a:endParaRPr lang="cs-CZ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6DEDAE9-88C8-21E7-C336-66D87DFEE202}"/>
              </a:ext>
            </a:extLst>
          </p:cNvPr>
          <p:cNvGrpSpPr/>
          <p:nvPr/>
        </p:nvGrpSpPr>
        <p:grpSpPr>
          <a:xfrm>
            <a:off x="5127758" y="841256"/>
            <a:ext cx="6849696" cy="5361181"/>
            <a:chOff x="5217565" y="841256"/>
            <a:chExt cx="6849696" cy="536118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8CBCE7-1048-2951-DA8C-0884877E5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17565" y="841256"/>
              <a:ext cx="6849696" cy="5361181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EAE861AB-AF2E-33D4-E3A2-13DB24168A6A}"/>
                </a:ext>
              </a:extLst>
            </p:cNvPr>
            <p:cNvGrpSpPr/>
            <p:nvPr/>
          </p:nvGrpSpPr>
          <p:grpSpPr>
            <a:xfrm>
              <a:off x="7150598" y="3704405"/>
              <a:ext cx="4892171" cy="1561002"/>
              <a:chOff x="7150598" y="3704405"/>
              <a:chExt cx="4892171" cy="1561002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1C16D69A-6BAD-F32E-E263-F5405E14B8FE}"/>
                  </a:ext>
                </a:extLst>
              </p:cNvPr>
              <p:cNvSpPr/>
              <p:nvPr/>
            </p:nvSpPr>
            <p:spPr>
              <a:xfrm>
                <a:off x="7150598" y="3728056"/>
                <a:ext cx="466681" cy="113785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4CFEEFB9-D9A5-3FDA-B5EC-5302944C2F4D}"/>
                  </a:ext>
                </a:extLst>
              </p:cNvPr>
              <p:cNvSpPr/>
              <p:nvPr/>
            </p:nvSpPr>
            <p:spPr>
              <a:xfrm>
                <a:off x="10250305" y="4947559"/>
                <a:ext cx="844959" cy="31784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9645C5A-59B1-24DA-7FCF-A32D208D6057}"/>
                  </a:ext>
                </a:extLst>
              </p:cNvPr>
              <p:cNvSpPr/>
              <p:nvPr/>
            </p:nvSpPr>
            <p:spPr>
              <a:xfrm>
                <a:off x="11031555" y="3704405"/>
                <a:ext cx="1011214" cy="317848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5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608" y="1630427"/>
            <a:ext cx="4539127" cy="458757"/>
          </a:xfrm>
        </p:spPr>
        <p:txBody>
          <a:bodyPr/>
          <a:lstStyle/>
          <a:p>
            <a:r>
              <a:rPr lang="en-US" sz="1800" dirty="0"/>
              <a:t>Set group ID and add peaks to the group</a:t>
            </a:r>
            <a:endParaRPr lang="cs-CZ" sz="18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CREATING A GROUP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ADVANCED TRAINING / GROUPS / CREATING A GROUP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31</a:t>
            </a:fld>
            <a:endParaRPr lang="cs-CZ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0F9EF18-228F-B13B-D62B-34BD3F125B7A}"/>
              </a:ext>
            </a:extLst>
          </p:cNvPr>
          <p:cNvGrpSpPr/>
          <p:nvPr/>
        </p:nvGrpSpPr>
        <p:grpSpPr>
          <a:xfrm>
            <a:off x="456999" y="2050036"/>
            <a:ext cx="5763823" cy="4336826"/>
            <a:chOff x="701927" y="2067238"/>
            <a:chExt cx="5947604" cy="447510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6230EAA-50EC-EF6C-809C-B192E4AB8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9657" y="2067238"/>
              <a:ext cx="5919874" cy="4475107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E2C06AF-85D9-B951-BC92-AC7816566423}"/>
                </a:ext>
              </a:extLst>
            </p:cNvPr>
            <p:cNvSpPr/>
            <p:nvPr/>
          </p:nvSpPr>
          <p:spPr>
            <a:xfrm>
              <a:off x="701927" y="3481132"/>
              <a:ext cx="220637" cy="2304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1FB9BA88-5D85-B135-C7A8-4FCA686E742A}"/>
                </a:ext>
              </a:extLst>
            </p:cNvPr>
            <p:cNvSpPr/>
            <p:nvPr/>
          </p:nvSpPr>
          <p:spPr>
            <a:xfrm rot="15829223">
              <a:off x="1703324" y="2603094"/>
              <a:ext cx="145446" cy="1582114"/>
            </a:xfrm>
            <a:prstGeom prst="downArrow">
              <a:avLst>
                <a:gd name="adj1" fmla="val 29303"/>
                <a:gd name="adj2" fmla="val 73116"/>
              </a:avLst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9" name="Zástupný text 8">
            <a:extLst>
              <a:ext uri="{FF2B5EF4-FFF2-40B4-BE49-F238E27FC236}">
                <a16:creationId xmlns:a16="http://schemas.microsoft.com/office/drawing/2014/main" id="{3DF5BB76-1DA8-3503-2CE7-4DF7A2F88DAE}"/>
              </a:ext>
            </a:extLst>
          </p:cNvPr>
          <p:cNvSpPr txBox="1">
            <a:spLocks/>
          </p:cNvSpPr>
          <p:nvPr/>
        </p:nvSpPr>
        <p:spPr>
          <a:xfrm>
            <a:off x="6377355" y="1647734"/>
            <a:ext cx="4976444" cy="735756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Add group in Calibration – set name and amount as for an ordinary peak</a:t>
            </a:r>
            <a:endParaRPr lang="cs-CZ" sz="18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143C6AE-FED1-C241-CE1B-94902E30A0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6222" y="2474768"/>
            <a:ext cx="6290615" cy="366659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E39215D-5986-D344-4FFF-B21C4BAF4ACD}"/>
              </a:ext>
            </a:extLst>
          </p:cNvPr>
          <p:cNvSpPr/>
          <p:nvPr/>
        </p:nvSpPr>
        <p:spPr>
          <a:xfrm>
            <a:off x="5707735" y="3959679"/>
            <a:ext cx="6114151" cy="2449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A2B3F5-B213-83CA-04E2-D0EAB5E234E3}"/>
              </a:ext>
            </a:extLst>
          </p:cNvPr>
          <p:cNvSpPr/>
          <p:nvPr/>
        </p:nvSpPr>
        <p:spPr>
          <a:xfrm>
            <a:off x="8417379" y="2777239"/>
            <a:ext cx="194567" cy="1887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59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E7EB40F-D2ED-FD4D-0F3A-ECBCB4B28E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Short break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186F69E-409E-9EFB-8D4C-C82AE0B94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</a:t>
            </a:r>
            <a:r>
              <a:rPr lang="en-US" dirty="0"/>
              <a:t>8</a:t>
            </a:r>
            <a:r>
              <a:rPr lang="cs-CZ" dirty="0"/>
              <a:t>/</a:t>
            </a:r>
            <a:r>
              <a:rPr lang="en-US" dirty="0"/>
              <a:t>9</a:t>
            </a:r>
            <a:r>
              <a:rPr lang="cs-CZ" dirty="0"/>
              <a:t>0</a:t>
            </a:r>
            <a:r>
              <a:rPr lang="en-US" dirty="0"/>
              <a:t>A</a:t>
            </a:r>
            <a:r>
              <a:rPr lang="cs-CZ" dirty="0"/>
              <a:t> 3</a:t>
            </a:r>
            <a:r>
              <a:rPr lang="en-US" dirty="0"/>
              <a:t>0</a:t>
            </a:r>
            <a:r>
              <a:rPr lang="cs-CZ" dirty="0"/>
              <a:t>/</a:t>
            </a:r>
            <a:r>
              <a:rPr lang="en-US" dirty="0"/>
              <a:t>11</a:t>
            </a:r>
            <a:r>
              <a:rPr lang="cs-CZ" dirty="0"/>
              <a:t>/202</a:t>
            </a:r>
            <a:r>
              <a:rPr lang="en-US" dirty="0"/>
              <a:t>3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DF91FF8-4C4D-C034-B7B6-00DC97734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60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10882</TotalTime>
  <Words>1728</Words>
  <Application>Microsoft Office PowerPoint</Application>
  <PresentationFormat>Widescreen</PresentationFormat>
  <Paragraphs>284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Myriad Pro</vt:lpstr>
      <vt:lpstr>Myriad Pro Light</vt:lpstr>
      <vt:lpstr>Wingdings</vt:lpstr>
      <vt:lpstr>Calibri</vt:lpstr>
      <vt:lpstr>Arial</vt:lpstr>
      <vt:lpstr>Motiv Office</vt:lpstr>
      <vt:lpstr>Clarity training</vt:lpstr>
      <vt:lpstr>agenda</vt:lpstr>
      <vt:lpstr>agenda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Chromatogram window</vt:lpstr>
      <vt:lpstr>agenda</vt:lpstr>
      <vt:lpstr>CALIBRATION</vt:lpstr>
      <vt:lpstr>Calibration</vt:lpstr>
      <vt:lpstr>Calibration</vt:lpstr>
      <vt:lpstr>Calibration</vt:lpstr>
      <vt:lpstr>Calibration</vt:lpstr>
      <vt:lpstr>Calculations</vt:lpstr>
      <vt:lpstr>Calculations</vt:lpstr>
      <vt:lpstr>GROUPS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DataApex</dc:creator>
  <cp:lastModifiedBy>Tučková Lucie</cp:lastModifiedBy>
  <cp:revision>35</cp:revision>
  <dcterms:created xsi:type="dcterms:W3CDTF">2023-11-06T12:01:14Z</dcterms:created>
  <dcterms:modified xsi:type="dcterms:W3CDTF">2023-11-30T16:27:45Z</dcterms:modified>
</cp:coreProperties>
</file>