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2"/>
  </p:notesMasterIdLst>
  <p:sldIdLst>
    <p:sldId id="261" r:id="rId2"/>
    <p:sldId id="262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60" r:id="rId11"/>
  </p:sldIdLst>
  <p:sldSz cx="12192000" cy="6858000"/>
  <p:notesSz cx="6858000" cy="9144000"/>
  <p:embeddedFontLst>
    <p:embeddedFont>
      <p:font typeface="Myriad Pro Light" panose="020B0403030403020204" pitchFamily="34" charset="0"/>
      <p:regular r:id="rId13"/>
      <p:bold r:id="rId14"/>
      <p:italic r:id="rId15"/>
      <p:boldItalic r:id="rId1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21" d="100"/>
          <a:sy n="121" d="100"/>
        </p:scale>
        <p:origin x="108" y="15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29.05.2025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P017/100A 14/05/2025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P017/100A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NGA – NATURAL GAS ANALYSIS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CLARITY EXTENSION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177450"/>
          </a:xfrm>
        </p:spPr>
        <p:txBody>
          <a:bodyPr/>
          <a:lstStyle/>
          <a:p>
            <a:r>
              <a:rPr lang="en-US" dirty="0"/>
              <a:t>Natural or LPG Gas Analysis</a:t>
            </a:r>
          </a:p>
          <a:p>
            <a:r>
              <a:rPr lang="en-US" dirty="0"/>
              <a:t>Calculates the Calorific values according to</a:t>
            </a:r>
          </a:p>
          <a:p>
            <a:pPr lvl="1"/>
            <a:r>
              <a:rPr lang="en-US" dirty="0"/>
              <a:t>Natural Gas ISO 6976-</a:t>
            </a:r>
            <a:r>
              <a:rPr lang="cs-CZ" dirty="0"/>
              <a:t>16 (and 95)</a:t>
            </a:r>
            <a:endParaRPr lang="en-US" dirty="0"/>
          </a:p>
          <a:p>
            <a:pPr lvl="1"/>
            <a:r>
              <a:rPr lang="en-US" dirty="0"/>
              <a:t>Natural Gas ASTM D 3588-98 and GPA 2172-09 </a:t>
            </a:r>
          </a:p>
          <a:p>
            <a:pPr lvl="1"/>
            <a:r>
              <a:rPr lang="en-US" dirty="0"/>
              <a:t>LPG ASTM D 2598-02 / 2421-02</a:t>
            </a:r>
          </a:p>
          <a:p>
            <a:pPr lvl="1"/>
            <a:r>
              <a:rPr lang="en-US" dirty="0"/>
              <a:t>LPG ISO 8973-97 / EN589-04 </a:t>
            </a:r>
          </a:p>
          <a:p>
            <a:r>
              <a:rPr lang="en-US" dirty="0"/>
              <a:t>Multiple detectors supported</a:t>
            </a:r>
          </a:p>
          <a:p>
            <a:r>
              <a:rPr lang="en-US" dirty="0"/>
              <a:t>Individual or Summary results</a:t>
            </a:r>
          </a:p>
          <a:p>
            <a:r>
              <a:rPr lang="en-US" dirty="0"/>
              <a:t>Export of results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/>
              <a:t>Overview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Overview</a:t>
            </a:r>
            <a:endParaRPr lang="cs-CZ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6DE3348-F41F-EBE8-5C80-90F252E0FCD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/>
              <a:t>https://www.dataapex.com/product/extensions-NGA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P017/100A 14/05/2025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Configuration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Configuration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707087" y="1295512"/>
            <a:ext cx="4059798" cy="1502632"/>
          </a:xfrm>
        </p:spPr>
        <p:txBody>
          <a:bodyPr/>
          <a:lstStyle/>
          <a:p>
            <a:r>
              <a:rPr lang="cs-CZ" sz="2000" dirty="0"/>
              <a:t>NGA</a:t>
            </a:r>
            <a:r>
              <a:rPr lang="en-US" sz="2000" dirty="0"/>
              <a:t> Instrument is configured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en-US" sz="2000" dirty="0"/>
              <a:t>System Configuration window</a:t>
            </a:r>
          </a:p>
          <a:p>
            <a:r>
              <a:rPr lang="cs-CZ" sz="2000" dirty="0"/>
              <a:t>NGA</a:t>
            </a:r>
            <a:r>
              <a:rPr lang="en-US" sz="2000" dirty="0"/>
              <a:t> can be enabled on </a:t>
            </a:r>
            <a:r>
              <a:rPr lang="cs-CZ" sz="2000" dirty="0"/>
              <a:t>a </a:t>
            </a:r>
            <a:r>
              <a:rPr lang="en-US" sz="2000" dirty="0"/>
              <a:t>station where </a:t>
            </a:r>
            <a:r>
              <a:rPr lang="en-US" sz="2000" dirty="0" err="1"/>
              <a:t>p/n</a:t>
            </a:r>
            <a:r>
              <a:rPr lang="en-US" sz="2000" dirty="0"/>
              <a:t> A</a:t>
            </a:r>
            <a:r>
              <a:rPr lang="cs-CZ" sz="2000" dirty="0"/>
              <a:t>32</a:t>
            </a:r>
            <a:r>
              <a:rPr lang="en-US" sz="2000" dirty="0"/>
              <a:t> is purchased </a:t>
            </a:r>
          </a:p>
        </p:txBody>
      </p:sp>
      <p:pic>
        <p:nvPicPr>
          <p:cNvPr id="7" name="Obrázek 6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72045CE2-2481-01AE-77C8-40FC53DDC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90" y="1295511"/>
            <a:ext cx="6925598" cy="492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0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Settings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NGA </a:t>
            </a:r>
            <a:r>
              <a:rPr lang="cs-CZ" dirty="0" err="1"/>
              <a:t>tab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Settings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NGA </a:t>
            </a:r>
            <a:r>
              <a:rPr lang="cs-CZ" dirty="0" err="1"/>
              <a:t>tab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P017/100A 14/05/2025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064188" y="1295512"/>
            <a:ext cx="4702697" cy="1989945"/>
          </a:xfrm>
        </p:spPr>
        <p:txBody>
          <a:bodyPr/>
          <a:lstStyle/>
          <a:p>
            <a:r>
              <a:rPr lang="en-US" sz="2000" dirty="0"/>
              <a:t>NGA Result tab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en-US" sz="2000" dirty="0"/>
              <a:t>chromatogram window</a:t>
            </a:r>
          </a:p>
          <a:p>
            <a:r>
              <a:rPr lang="en-US" sz="2000" dirty="0"/>
              <a:t>Select </a:t>
            </a:r>
            <a:r>
              <a:rPr lang="cs-CZ" sz="2000" dirty="0" err="1"/>
              <a:t>the</a:t>
            </a:r>
            <a:r>
              <a:rPr lang="cs-CZ" sz="2000" dirty="0"/>
              <a:t> NGA </a:t>
            </a:r>
            <a:r>
              <a:rPr lang="en-US" sz="2000" dirty="0"/>
              <a:t>method</a:t>
            </a:r>
          </a:p>
          <a:p>
            <a:r>
              <a:rPr lang="en-US" sz="2000" dirty="0"/>
              <a:t>Edit Link Table...</a:t>
            </a:r>
          </a:p>
          <a:p>
            <a:r>
              <a:rPr lang="en-US" sz="2000" dirty="0"/>
              <a:t>Choose a Norm and set preferences</a:t>
            </a:r>
            <a:endParaRPr lang="cs-CZ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9DC42F-45ED-C580-354A-C224985833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3046" y="1453949"/>
            <a:ext cx="4412954" cy="421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89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amounts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r>
              <a:rPr lang="cs-CZ" dirty="0"/>
              <a:t> / NGA </a:t>
            </a:r>
            <a:r>
              <a:rPr lang="cs-CZ" dirty="0" err="1"/>
              <a:t>Amounts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064188" y="1295512"/>
            <a:ext cx="4702697" cy="2095102"/>
          </a:xfrm>
        </p:spPr>
        <p:txBody>
          <a:bodyPr/>
          <a:lstStyle/>
          <a:p>
            <a:r>
              <a:rPr lang="en-US" sz="2000" dirty="0"/>
              <a:t>Display the amounts and Amount% calculated over all signals</a:t>
            </a:r>
          </a:p>
          <a:p>
            <a:r>
              <a:rPr lang="en-US" sz="2000" dirty="0"/>
              <a:t>Shows warnings for individual compounds:</a:t>
            </a:r>
          </a:p>
          <a:p>
            <a:pPr lvl="1"/>
            <a:r>
              <a:rPr lang="en-US" sz="1700" dirty="0"/>
              <a:t>Compound name not found in NGA table</a:t>
            </a:r>
          </a:p>
          <a:p>
            <a:pPr lvl="1"/>
            <a:r>
              <a:rPr lang="en-US" sz="1700" dirty="0"/>
              <a:t>Compound not used in selected norm</a:t>
            </a:r>
          </a:p>
          <a:p>
            <a:pPr lvl="1"/>
            <a:r>
              <a:rPr lang="cs-CZ" sz="1700" dirty="0" err="1"/>
              <a:t>The</a:t>
            </a:r>
            <a:r>
              <a:rPr lang="cs-CZ" sz="1700" dirty="0"/>
              <a:t> </a:t>
            </a:r>
            <a:r>
              <a:rPr lang="en-US" sz="1700" dirty="0"/>
              <a:t>same compound used on several signals</a:t>
            </a:r>
          </a:p>
        </p:txBody>
      </p:sp>
      <p:pic>
        <p:nvPicPr>
          <p:cNvPr id="7" name="Obrázek 6" descr="Obsah obrázku text, snímek obrazovky, číslo, displej&#10;&#10;Popis byl vytvořen automaticky">
            <a:extLst>
              <a:ext uri="{FF2B5EF4-FFF2-40B4-BE49-F238E27FC236}">
                <a16:creationId xmlns:a16="http://schemas.microsoft.com/office/drawing/2014/main" id="{80BD1343-843E-956F-3051-CFEDD0919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23" y="1295512"/>
            <a:ext cx="5804835" cy="410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38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Results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r>
              <a:rPr lang="cs-CZ" dirty="0"/>
              <a:t> / NGA </a:t>
            </a:r>
            <a:r>
              <a:rPr lang="cs-CZ" dirty="0" err="1"/>
              <a:t>Results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49531" y="1307709"/>
            <a:ext cx="4546278" cy="887079"/>
          </a:xfrm>
        </p:spPr>
        <p:txBody>
          <a:bodyPr/>
          <a:lstStyle/>
          <a:p>
            <a:r>
              <a:rPr lang="en-US" sz="2000" dirty="0"/>
              <a:t>Shows the calculated results</a:t>
            </a:r>
          </a:p>
          <a:p>
            <a:r>
              <a:rPr lang="en-US" sz="2000" dirty="0"/>
              <a:t>Shows the method and norm info</a:t>
            </a:r>
          </a:p>
        </p:txBody>
      </p:sp>
      <p:pic>
        <p:nvPicPr>
          <p:cNvPr id="3" name="Obrázek 2" descr="Obsah obrázku text, snímek obrazovky, displej, číslo&#10;&#10;Popis byl vytvořen automaticky">
            <a:extLst>
              <a:ext uri="{FF2B5EF4-FFF2-40B4-BE49-F238E27FC236}">
                <a16:creationId xmlns:a16="http://schemas.microsoft.com/office/drawing/2014/main" id="{4310BBDE-3490-3512-A322-F089E2842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18" y="1307709"/>
            <a:ext cx="5478178" cy="4242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50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9CD06699-B665-061D-3E91-F20519D056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537829"/>
            <a:ext cx="9921834" cy="1233328"/>
          </a:xfrm>
        </p:spPr>
        <p:txBody>
          <a:bodyPr/>
          <a:lstStyle/>
          <a:p>
            <a:r>
              <a:rPr lang="en-US" dirty="0"/>
              <a:t>Compound names from the NGA Norm table are offered in calibration</a:t>
            </a:r>
          </a:p>
          <a:p>
            <a:pPr rtl="0"/>
            <a:r>
              <a:rPr lang="cs-CZ" dirty="0"/>
              <a:t>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en-US" dirty="0"/>
              <a:t>Link Table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link </a:t>
            </a:r>
            <a:r>
              <a:rPr lang="en-US" dirty="0">
                <a:effectLst/>
              </a:rPr>
              <a:t>different names to the compounds listed in the norm</a:t>
            </a:r>
            <a:endParaRPr lang="en-US" dirty="0"/>
          </a:p>
          <a:p>
            <a:r>
              <a:rPr lang="en-US" dirty="0"/>
              <a:t>In </a:t>
            </a:r>
            <a:r>
              <a:rPr lang="en-US" dirty="0" err="1"/>
              <a:t>multisignal</a:t>
            </a:r>
            <a:r>
              <a:rPr lang="en-US" dirty="0"/>
              <a:t> chromatograms each compound could be used on one signal only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E04C8472-64DD-1110-2A6A-78AB10DDB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Nga</a:t>
            </a:r>
            <a:r>
              <a:rPr lang="cs-CZ" dirty="0"/>
              <a:t> </a:t>
            </a:r>
            <a:r>
              <a:rPr lang="cs-CZ" dirty="0" err="1"/>
              <a:t>Calibration</a:t>
            </a:r>
            <a:r>
              <a:rPr lang="cs-CZ" dirty="0"/>
              <a:t> </a:t>
            </a:r>
            <a:endParaRPr lang="en-US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2C8603F-CE67-F389-B930-8B2487A4016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r>
              <a:rPr lang="cs-CZ" dirty="0"/>
              <a:t> / NGA </a:t>
            </a:r>
            <a:r>
              <a:rPr lang="cs-CZ" dirty="0" err="1"/>
              <a:t>Calibration</a:t>
            </a:r>
            <a:endParaRPr lang="en-US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FA43D64-B7C3-1CEC-019A-C9058115941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8D4BF3C-3A83-F7B3-01DE-AF461F51BDA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P017/100A 14/05/2025</a:t>
            </a:r>
            <a:endParaRPr lang="cs-CZ" dirty="0"/>
          </a:p>
        </p:txBody>
      </p:sp>
      <p:pic>
        <p:nvPicPr>
          <p:cNvPr id="14" name="Obrázek 13" descr="Obsah obrázku text, snímek obrazovky, software, číslo&#10;&#10;Popis byl vytvořen automaticky">
            <a:extLst>
              <a:ext uri="{FF2B5EF4-FFF2-40B4-BE49-F238E27FC236}">
                <a16:creationId xmlns:a16="http://schemas.microsoft.com/office/drawing/2014/main" id="{7064AC2A-5CF6-0E22-29D8-64F1C497E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34" y="2883859"/>
            <a:ext cx="10103942" cy="3186073"/>
          </a:xfrm>
          <a:prstGeom prst="rect">
            <a:avLst/>
          </a:prstGeom>
        </p:spPr>
      </p:pic>
      <p:pic>
        <p:nvPicPr>
          <p:cNvPr id="12" name="Obrázek 11" descr="Obsah obrázku text, elektronika, snímek obrazovky, displej&#10;&#10;Popis byl vytvořen automaticky">
            <a:extLst>
              <a:ext uri="{FF2B5EF4-FFF2-40B4-BE49-F238E27FC236}">
                <a16:creationId xmlns:a16="http://schemas.microsoft.com/office/drawing/2014/main" id="{9D5AB375-1BFD-197A-190C-D889AE0BC1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815" y="2771157"/>
            <a:ext cx="3756820" cy="362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5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Summary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r>
              <a:rPr lang="cs-CZ" dirty="0"/>
              <a:t> / NGA </a:t>
            </a:r>
            <a:r>
              <a:rPr lang="cs-CZ" dirty="0" err="1"/>
              <a:t>Summary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772399" y="1307709"/>
            <a:ext cx="3775842" cy="797311"/>
          </a:xfrm>
        </p:spPr>
        <p:txBody>
          <a:bodyPr/>
          <a:lstStyle/>
          <a:p>
            <a:r>
              <a:rPr lang="en-US" sz="2000" dirty="0"/>
              <a:t>NGA results </a:t>
            </a:r>
            <a:r>
              <a:rPr lang="cs-CZ" sz="2000" dirty="0"/>
              <a:t>are </a:t>
            </a:r>
            <a:r>
              <a:rPr lang="en-US" sz="2000" dirty="0"/>
              <a:t>shown for all chromatograms in overlay</a:t>
            </a:r>
          </a:p>
        </p:txBody>
      </p:sp>
      <p:pic>
        <p:nvPicPr>
          <p:cNvPr id="7" name="Obrázek 6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9EC1F27F-4537-A098-5AC5-0A65F32D5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75" y="1307709"/>
            <a:ext cx="6725624" cy="491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0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Reports</a:t>
            </a:r>
            <a:r>
              <a:rPr lang="cs-CZ" dirty="0"/>
              <a:t> &amp; </a:t>
            </a:r>
            <a:r>
              <a:rPr lang="cs-CZ" dirty="0" err="1"/>
              <a:t>Exports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NGA </a:t>
            </a:r>
            <a:r>
              <a:rPr lang="cs-CZ" dirty="0" err="1"/>
              <a:t>Extension</a:t>
            </a:r>
            <a:r>
              <a:rPr lang="cs-CZ" dirty="0"/>
              <a:t> / NGA </a:t>
            </a:r>
            <a:r>
              <a:rPr lang="cs-CZ" dirty="0" err="1"/>
              <a:t>Reports</a:t>
            </a:r>
            <a:r>
              <a:rPr lang="cs-CZ" dirty="0"/>
              <a:t> &amp; </a:t>
            </a:r>
            <a:r>
              <a:rPr lang="cs-CZ" dirty="0" err="1"/>
              <a:t>Exports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P017/100A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46233" y="1307709"/>
            <a:ext cx="10202008" cy="489534"/>
          </a:xfrm>
        </p:spPr>
        <p:txBody>
          <a:bodyPr/>
          <a:lstStyle/>
          <a:p>
            <a:r>
              <a:rPr lang="en-US" sz="2000" dirty="0"/>
              <a:t>Options for NGA in the Report Setup and in the Export Data windows</a:t>
            </a:r>
          </a:p>
        </p:txBody>
      </p:sp>
      <p:pic>
        <p:nvPicPr>
          <p:cNvPr id="10" name="Obrázek 9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13252CB2-2E10-FDD1-98CA-4D1459114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92" y="1955445"/>
            <a:ext cx="6907833" cy="3347245"/>
          </a:xfrm>
          <a:prstGeom prst="rect">
            <a:avLst/>
          </a:prstGeom>
        </p:spPr>
      </p:pic>
      <p:pic>
        <p:nvPicPr>
          <p:cNvPr id="3" name="Obrázek 2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25D47497-5804-0526-0EDC-DC68DE3DA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237" y="2247342"/>
            <a:ext cx="4434581" cy="404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2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P017/100A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6047</TotalTime>
  <Words>327</Words>
  <Application>Microsoft Office PowerPoint</Application>
  <PresentationFormat>Širokoúhlá obrazovka</PresentationFormat>
  <Paragraphs>66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Myriad Pro Light</vt:lpstr>
      <vt:lpstr>Wingdings</vt:lpstr>
      <vt:lpstr>Motiv Office</vt:lpstr>
      <vt:lpstr>NGA – NATURAL GAS ANALYSIS</vt:lpstr>
      <vt:lpstr>NGA Extension</vt:lpstr>
      <vt:lpstr>System Configuration</vt:lpstr>
      <vt:lpstr>Settings on the NGA tab</vt:lpstr>
      <vt:lpstr>NGA amounts</vt:lpstr>
      <vt:lpstr>NGA Results</vt:lpstr>
      <vt:lpstr>Nga Calibration </vt:lpstr>
      <vt:lpstr>NGA Summary</vt:lpstr>
      <vt:lpstr>NGA Reports &amp; Exports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P017 NGA Extension</dc:title>
  <dc:creator>Vladimír Páťal</dc:creator>
  <cp:lastModifiedBy>Sůvová Marie</cp:lastModifiedBy>
  <cp:revision>106</cp:revision>
  <dcterms:created xsi:type="dcterms:W3CDTF">2023-03-31T10:12:27Z</dcterms:created>
  <dcterms:modified xsi:type="dcterms:W3CDTF">2025-05-29T11:39:30Z</dcterms:modified>
</cp:coreProperties>
</file>