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0"/>
  </p:notesMasterIdLst>
  <p:sldIdLst>
    <p:sldId id="261" r:id="rId2"/>
    <p:sldId id="262" r:id="rId3"/>
    <p:sldId id="271" r:id="rId4"/>
    <p:sldId id="287" r:id="rId5"/>
    <p:sldId id="272" r:id="rId6"/>
    <p:sldId id="274" r:id="rId7"/>
    <p:sldId id="276" r:id="rId8"/>
    <p:sldId id="277" r:id="rId9"/>
    <p:sldId id="275" r:id="rId10"/>
    <p:sldId id="278" r:id="rId11"/>
    <p:sldId id="279" r:id="rId12"/>
    <p:sldId id="280" r:id="rId13"/>
    <p:sldId id="281" r:id="rId14"/>
    <p:sldId id="288" r:id="rId15"/>
    <p:sldId id="289" r:id="rId16"/>
    <p:sldId id="285" r:id="rId17"/>
    <p:sldId id="286" r:id="rId18"/>
    <p:sldId id="260" r:id="rId19"/>
  </p:sldIdLst>
  <p:sldSz cx="12192000" cy="6858000"/>
  <p:notesSz cx="6858000" cy="9144000"/>
  <p:embeddedFontLst>
    <p:embeddedFont>
      <p:font typeface="Myriad Pro Light" panose="020B040303040302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7386" autoAdjust="0"/>
  </p:normalViewPr>
  <p:slideViewPr>
    <p:cSldViewPr snapToGrid="0">
      <p:cViewPr varScale="1">
        <p:scale>
          <a:sx n="119" d="100"/>
          <a:sy n="119" d="100"/>
        </p:scale>
        <p:origin x="132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29.05.2025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P012/100A 25/03/2025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P012/100A 25/03/2025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dataapex.com" TargetMode="External"/><Relationship Id="rId2" Type="http://schemas.openxmlformats.org/officeDocument/2006/relationships/hyperlink" Target="https://www.dataapex.com/document/suppor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get.teamviewer.com/dataapexq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troubleshooting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89534"/>
          </a:xfrm>
        </p:spPr>
        <p:txBody>
          <a:bodyPr/>
          <a:lstStyle/>
          <a:p>
            <a:r>
              <a:rPr lang="en-US" dirty="0"/>
              <a:t>F1 = help with related topic</a:t>
            </a:r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help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CONTEXT HELP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</a:t>
            </a:r>
            <a:r>
              <a:rPr lang="en-US" dirty="0"/>
              <a:t>12</a:t>
            </a:r>
            <a:r>
              <a:rPr lang="cs-CZ" dirty="0"/>
              <a:t>/100A</a:t>
            </a:r>
            <a:r>
              <a:rPr lang="en-US" dirty="0"/>
              <a:t> 25/03/202</a:t>
            </a:r>
            <a:r>
              <a:rPr lang="cs-CZ" dirty="0"/>
              <a:t>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9BA53-325F-B82D-DB92-6154C4F03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791" y="2582744"/>
            <a:ext cx="7801117" cy="2530528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4179C418-F697-E81C-E3FC-4F15F647F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705" y="1625303"/>
            <a:ext cx="6956864" cy="398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cs-CZ" dirty="0"/>
              <a:t>Many helpful detailed video tutorials</a:t>
            </a:r>
          </a:p>
          <a:p>
            <a:r>
              <a:rPr lang="cs-CZ" dirty="0"/>
              <a:t>Direct demonstration of how to efficiently perform complex tasks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Youtube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</a:t>
            </a:r>
            <a:r>
              <a:rPr lang="cs-CZ" dirty="0"/>
              <a:t>YOUTUBE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AFE2E-958E-D8E6-8EB4-14600A6AD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2225" y="2649334"/>
            <a:ext cx="5925626" cy="34318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CA7C12-35F2-D4DE-E1D9-25ACE5A6B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6289" y="2836060"/>
            <a:ext cx="5238279" cy="30601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8414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605224"/>
          </a:xfrm>
        </p:spPr>
        <p:txBody>
          <a:bodyPr/>
          <a:lstStyle/>
          <a:p>
            <a:r>
              <a:rPr lang="en-US" dirty="0"/>
              <a:t>FAQ</a:t>
            </a:r>
          </a:p>
          <a:p>
            <a:r>
              <a:rPr lang="en-US" dirty="0"/>
              <a:t>Manuals</a:t>
            </a:r>
          </a:p>
          <a:p>
            <a:r>
              <a:rPr lang="en-US" dirty="0"/>
              <a:t>Video Tutorials</a:t>
            </a:r>
          </a:p>
          <a:p>
            <a:r>
              <a:rPr lang="en-US" dirty="0"/>
              <a:t>Online documentation</a:t>
            </a:r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on our website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INFORMATION ON WEB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AE2183-20F0-3E1D-4FA1-7E055CA35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8664" y="3335105"/>
            <a:ext cx="7994673" cy="2870310"/>
          </a:xfrm>
          <a:prstGeom prst="rect">
            <a:avLst/>
          </a:prstGeom>
          <a:ln>
            <a:solidFill>
              <a:schemeClr val="tx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9888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052094"/>
            <a:ext cx="9921834" cy="2133574"/>
          </a:xfrm>
        </p:spPr>
        <p:txBody>
          <a:bodyPr/>
          <a:lstStyle/>
          <a:p>
            <a:r>
              <a:rPr lang="en-US" dirty="0"/>
              <a:t>Only the</a:t>
            </a:r>
            <a:r>
              <a:rPr lang="cs-CZ" dirty="0"/>
              <a:t> </a:t>
            </a:r>
            <a:r>
              <a:rPr lang="cs-CZ" b="1" dirty="0"/>
              <a:t>last </a:t>
            </a:r>
            <a:r>
              <a:rPr lang="cs-CZ" b="1" dirty="0" err="1"/>
              <a:t>two</a:t>
            </a:r>
            <a:r>
              <a:rPr lang="cs-CZ" b="1" dirty="0"/>
              <a:t> major</a:t>
            </a:r>
            <a:r>
              <a:rPr lang="en-US" b="1" dirty="0"/>
              <a:t> </a:t>
            </a:r>
            <a:r>
              <a:rPr lang="en-US" dirty="0"/>
              <a:t>version</a:t>
            </a:r>
            <a:r>
              <a:rPr lang="cs-CZ" dirty="0"/>
              <a:t>s</a:t>
            </a:r>
            <a:r>
              <a:rPr lang="en-US" dirty="0"/>
              <a:t> </a:t>
            </a:r>
            <a:r>
              <a:rPr lang="cs-CZ" dirty="0"/>
              <a:t>are</a:t>
            </a:r>
            <a:r>
              <a:rPr lang="en-US" dirty="0"/>
              <a:t> supported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free (station </a:t>
            </a:r>
            <a:r>
              <a:rPr lang="cs-CZ" dirty="0" err="1"/>
              <a:t>registration</a:t>
            </a:r>
            <a:r>
              <a:rPr lang="cs-CZ" dirty="0"/>
              <a:t> </a:t>
            </a:r>
            <a:r>
              <a:rPr lang="cs-CZ" dirty="0" err="1"/>
              <a:t>required</a:t>
            </a:r>
            <a:r>
              <a:rPr lang="cs-CZ" dirty="0"/>
              <a:t>)</a:t>
            </a:r>
            <a:endParaRPr lang="en-US" dirty="0"/>
          </a:p>
          <a:p>
            <a:r>
              <a:rPr lang="en-US" dirty="0"/>
              <a:t>Form</a:t>
            </a:r>
            <a:r>
              <a:rPr lang="cs-CZ" dirty="0"/>
              <a:t> </a:t>
            </a:r>
            <a:r>
              <a:rPr lang="en-US" dirty="0"/>
              <a:t>on the website</a:t>
            </a:r>
            <a:r>
              <a:rPr lang="cs-CZ" dirty="0"/>
              <a:t> </a:t>
            </a:r>
            <a:r>
              <a:rPr lang="cs-CZ" dirty="0">
                <a:hlinkClick r:id="rId2"/>
              </a:rPr>
              <a:t>https://www.dataapex.com/document/support</a:t>
            </a:r>
            <a:endParaRPr lang="cs-CZ" dirty="0"/>
          </a:p>
          <a:p>
            <a:r>
              <a:rPr lang="cs-CZ" dirty="0"/>
              <a:t>D</a:t>
            </a:r>
            <a:r>
              <a:rPr lang="en-US" dirty="0" err="1"/>
              <a:t>irectly</a:t>
            </a:r>
            <a:r>
              <a:rPr lang="en-US" dirty="0"/>
              <a:t> to </a:t>
            </a:r>
            <a:r>
              <a:rPr lang="en-US" i="1" dirty="0">
                <a:hlinkClick r:id="rId3"/>
              </a:rPr>
              <a:t>support@dataapex.com</a:t>
            </a:r>
            <a:endParaRPr lang="en-US" i="1" dirty="0"/>
          </a:p>
          <a:p>
            <a:pPr lvl="1"/>
            <a:r>
              <a:rPr lang="en-US" dirty="0"/>
              <a:t>Station serial number</a:t>
            </a:r>
          </a:p>
          <a:p>
            <a:pPr lvl="1"/>
            <a:r>
              <a:rPr lang="en-US" dirty="0"/>
              <a:t>Files according to </a:t>
            </a:r>
            <a:r>
              <a:rPr lang="en-US" i="1" dirty="0"/>
              <a:t>D013 Clarity Support Note</a:t>
            </a:r>
            <a:r>
              <a:rPr lang="en-US" dirty="0"/>
              <a:t> datasheet</a:t>
            </a:r>
          </a:p>
          <a:p>
            <a:pPr lvl="1"/>
            <a:r>
              <a:rPr lang="en-US" dirty="0"/>
              <a:t>Detailed description: What is the goal? What were </a:t>
            </a:r>
            <a:r>
              <a:rPr lang="cs-CZ" dirty="0"/>
              <a:t>the </a:t>
            </a:r>
            <a:r>
              <a:rPr lang="en-US" dirty="0"/>
              <a:t>last performed steps?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request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SUPPORT REQUEST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9107824-F27C-1F32-D5B3-442B9AA189D8}"/>
              </a:ext>
            </a:extLst>
          </p:cNvPr>
          <p:cNvSpPr txBox="1">
            <a:spLocks/>
          </p:cNvSpPr>
          <p:nvPr/>
        </p:nvSpPr>
        <p:spPr>
          <a:xfrm>
            <a:off x="1431925" y="5900003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4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D013 - https://www.dataapex.com/downloads/26026/view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265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updates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request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SUPPORT REQUEST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en-US" dirty="0"/>
              <a:t>Check for the updates</a:t>
            </a:r>
          </a:p>
          <a:p>
            <a:r>
              <a:rPr lang="en-US" dirty="0"/>
              <a:t>Send report by e-mail (Outlook)</a:t>
            </a:r>
            <a:endParaRPr lang="cs-CZ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F5B3CD-C9AE-D740-BB92-80CAEA6D9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009" y="3057535"/>
            <a:ext cx="8068354" cy="261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40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5B3A9B-AB20-3744-BAF1-871BC7720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601" y="3429000"/>
            <a:ext cx="6990222" cy="2267490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about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request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SUPPORT REQUEST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389781"/>
          </a:xfrm>
        </p:spPr>
        <p:txBody>
          <a:bodyPr/>
          <a:lstStyle/>
          <a:p>
            <a:r>
              <a:rPr lang="en-US" dirty="0"/>
              <a:t>Information about station</a:t>
            </a:r>
          </a:p>
          <a:p>
            <a:pPr lvl="1"/>
            <a:r>
              <a:rPr lang="en-US" dirty="0"/>
              <a:t>Serial number (s/n)</a:t>
            </a:r>
          </a:p>
          <a:p>
            <a:pPr lvl="1"/>
            <a:r>
              <a:rPr lang="en-US" dirty="0"/>
              <a:t>Version</a:t>
            </a:r>
          </a:p>
          <a:p>
            <a:pPr lvl="1"/>
            <a:r>
              <a:rPr lang="en-US" dirty="0"/>
              <a:t>Installed files</a:t>
            </a:r>
            <a:endParaRPr lang="cs-CZ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BEE55F-812B-8FC4-CCEE-29EE70800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712" y="1048221"/>
            <a:ext cx="5522848" cy="507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5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About – system files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request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SUPPORT REQUEST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89534"/>
          </a:xfrm>
        </p:spPr>
        <p:txBody>
          <a:bodyPr/>
          <a:lstStyle/>
          <a:p>
            <a:r>
              <a:rPr lang="cs-CZ" dirty="0"/>
              <a:t>≈</a:t>
            </a:r>
            <a:r>
              <a:rPr lang="en-US" dirty="0"/>
              <a:t> Systeminfo.txt</a:t>
            </a:r>
            <a:endParaRPr lang="cs-CZ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8DE21EF7-0631-18A1-DCA8-CA3F33D83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917511"/>
            <a:ext cx="5884216" cy="54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1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Diagnostic files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request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SUPPORT REQUEST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2842E43-B55E-CCD7-F243-023E6E2A7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99908"/>
              </p:ext>
            </p:extLst>
          </p:nvPr>
        </p:nvGraphicFramePr>
        <p:xfrm>
          <a:off x="506209" y="1583357"/>
          <a:ext cx="11011714" cy="42062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568">
                  <a:extLst>
                    <a:ext uri="{9D8B030D-6E8A-4147-A177-3AD203B41FA5}">
                      <a16:colId xmlns:a16="http://schemas.microsoft.com/office/drawing/2014/main" val="3855511368"/>
                    </a:ext>
                  </a:extLst>
                </a:gridCol>
                <a:gridCol w="2983020">
                  <a:extLst>
                    <a:ext uri="{9D8B030D-6E8A-4147-A177-3AD203B41FA5}">
                      <a16:colId xmlns:a16="http://schemas.microsoft.com/office/drawing/2014/main" val="376402678"/>
                    </a:ext>
                  </a:extLst>
                </a:gridCol>
                <a:gridCol w="5107126">
                  <a:extLst>
                    <a:ext uri="{9D8B030D-6E8A-4147-A177-3AD203B41FA5}">
                      <a16:colId xmlns:a16="http://schemas.microsoft.com/office/drawing/2014/main" val="1926444113"/>
                    </a:ext>
                  </a:extLst>
                </a:gridCol>
              </a:tblGrid>
              <a:tr h="482034">
                <a:tc>
                  <a:txBody>
                    <a:bodyPr/>
                    <a:lstStyle/>
                    <a:p>
                      <a:r>
                        <a:rPr lang="en-US" dirty="0"/>
                        <a:t>Folder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727236"/>
                  </a:ext>
                </a:extLst>
              </a:tr>
              <a:tr h="482034">
                <a:tc>
                  <a:txBody>
                    <a:bodyPr/>
                    <a:lstStyle/>
                    <a:p>
                      <a:r>
                        <a:rPr lang="en-US" dirty="0" err="1"/>
                        <a:t>Cfg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Systeminfo.txt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Installed Clarity version and components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1836479"/>
                  </a:ext>
                </a:extLst>
              </a:tr>
              <a:tr h="4820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Cfg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Clarity.cfg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Configuration and system settings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591176"/>
                  </a:ext>
                </a:extLst>
              </a:tr>
              <a:tr h="482034">
                <a:tc>
                  <a:txBody>
                    <a:bodyPr/>
                    <a:lstStyle/>
                    <a:p>
                      <a:r>
                        <a:rPr lang="en-US" dirty="0" err="1"/>
                        <a:t>Cfg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Clarity.dsk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User preferences and settings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6765967"/>
                  </a:ext>
                </a:extLst>
              </a:tr>
              <a:tr h="482034">
                <a:tc>
                  <a:txBody>
                    <a:bodyPr/>
                    <a:lstStyle/>
                    <a:p>
                      <a:r>
                        <a:rPr lang="en-US" dirty="0" err="1"/>
                        <a:t>Cfg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Clarity.psw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User accounts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7531822"/>
                  </a:ext>
                </a:extLst>
              </a:tr>
              <a:tr h="482034">
                <a:tc>
                  <a:txBody>
                    <a:bodyPr/>
                    <a:lstStyle/>
                    <a:p>
                      <a:r>
                        <a:rPr lang="en-US" dirty="0" err="1"/>
                        <a:t>Cfg</a:t>
                      </a:r>
                      <a:r>
                        <a:rPr lang="en-US" dirty="0"/>
                        <a:t>\</a:t>
                      </a:r>
                      <a:r>
                        <a:rPr lang="en-US" dirty="0" err="1"/>
                        <a:t>Debug_Logs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BadTrace.txt + *.</a:t>
                      </a:r>
                      <a:r>
                        <a:rPr lang="en-US" dirty="0" err="1"/>
                        <a:t>dmp</a:t>
                      </a:r>
                      <a:r>
                        <a:rPr lang="en-US" dirty="0"/>
                        <a:t> files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Diagnostic files – only present after some problems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6276041"/>
                  </a:ext>
                </a:extLst>
              </a:tr>
              <a:tr h="832003">
                <a:tc>
                  <a:txBody>
                    <a:bodyPr/>
                    <a:lstStyle/>
                    <a:p>
                      <a:r>
                        <a:rPr lang="en-US" dirty="0" err="1"/>
                        <a:t>Cfg</a:t>
                      </a:r>
                      <a:r>
                        <a:rPr lang="en-US" dirty="0"/>
                        <a:t>\</a:t>
                      </a:r>
                      <a:r>
                        <a:rPr lang="en-US" dirty="0" err="1"/>
                        <a:t>Debug_Logs</a:t>
                      </a:r>
                      <a:r>
                        <a:rPr lang="en-US" dirty="0"/>
                        <a:t>\</a:t>
                      </a:r>
                      <a:r>
                        <a:rPr lang="en-US" dirty="0" err="1"/>
                        <a:t>PgmLog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*.log files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 was performed on/by station (more detailed than audit trail)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5680789"/>
                  </a:ext>
                </a:extLst>
              </a:tr>
              <a:tr h="482034">
                <a:tc>
                  <a:txBody>
                    <a:bodyPr/>
                    <a:lstStyle/>
                    <a:p>
                      <a:r>
                        <a:rPr lang="en-US" dirty="0" err="1"/>
                        <a:t>Cfg</a:t>
                      </a:r>
                      <a:r>
                        <a:rPr lang="en-US" dirty="0"/>
                        <a:t>\</a:t>
                      </a:r>
                      <a:r>
                        <a:rPr lang="en-US" dirty="0" err="1"/>
                        <a:t>Audit_Trails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yyyy_mm_dd.audit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Created daily – what was performed on/by station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953219"/>
                  </a:ext>
                </a:extLst>
              </a:tr>
            </a:tbl>
          </a:graphicData>
        </a:graphic>
      </p:graphicFrame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93FAE6D1-5477-300B-1A3D-06CABB329A84}"/>
              </a:ext>
            </a:extLst>
          </p:cNvPr>
          <p:cNvSpPr txBox="1">
            <a:spLocks/>
          </p:cNvSpPr>
          <p:nvPr/>
        </p:nvSpPr>
        <p:spPr>
          <a:xfrm>
            <a:off x="1431925" y="5900003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2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D013 - https://www.dataapex.com/downloads/26026/view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004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Missing </a:t>
            </a:r>
            <a:r>
              <a:rPr lang="en-US" dirty="0" err="1"/>
              <a:t>hw</a:t>
            </a:r>
            <a:r>
              <a:rPr lang="en-US" dirty="0"/>
              <a:t> key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Problems related to </a:t>
            </a:r>
            <a:r>
              <a:rPr lang="en-US" dirty="0" err="1"/>
              <a:t>hw</a:t>
            </a:r>
            <a:r>
              <a:rPr lang="en-US" dirty="0"/>
              <a:t> key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PROBLEMS WITH HW KEY / MISSING HW KEY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605224"/>
          </a:xfrm>
        </p:spPr>
        <p:txBody>
          <a:bodyPr/>
          <a:lstStyle/>
          <a:p>
            <a:r>
              <a:rPr lang="en-US" dirty="0"/>
              <a:t>HW key missing – Check if it is properly inserted in USB port</a:t>
            </a:r>
          </a:p>
          <a:p>
            <a:r>
              <a:rPr lang="en-US" dirty="0"/>
              <a:t>USB port faulty – Check with another USB device</a:t>
            </a:r>
          </a:p>
          <a:p>
            <a:r>
              <a:rPr lang="en-US" dirty="0"/>
              <a:t>HW key faulty – Check the diode (blinking/lit/dim?)</a:t>
            </a:r>
          </a:p>
          <a:p>
            <a:r>
              <a:rPr lang="en-US" dirty="0"/>
              <a:t>HW key driver not installed properly – Check Device manager (only older </a:t>
            </a:r>
            <a:r>
              <a:rPr lang="en-US" dirty="0" err="1"/>
              <a:t>RkUSB</a:t>
            </a:r>
            <a:r>
              <a:rPr lang="en-US" dirty="0"/>
              <a:t> keys)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D9417B2-87FD-CD52-21BC-46229ACB0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619" y="3724662"/>
            <a:ext cx="3300763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Clarity is unable to find </a:t>
            </a:r>
            <a:r>
              <a:rPr lang="en-US" dirty="0" err="1"/>
              <a:t>Hw</a:t>
            </a:r>
            <a:r>
              <a:rPr lang="en-US" dirty="0"/>
              <a:t> key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Problems related to </a:t>
            </a:r>
            <a:r>
              <a:rPr lang="en-US" dirty="0" err="1"/>
              <a:t>hw</a:t>
            </a:r>
            <a:r>
              <a:rPr lang="en-US" dirty="0"/>
              <a:t> key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PROBLEMS WITH HW KEY / UNABLE TO FIND HW KEY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en-US" dirty="0"/>
              <a:t>HW key unplugged while Clarity is running</a:t>
            </a:r>
          </a:p>
          <a:p>
            <a:r>
              <a:rPr lang="en-US" dirty="0"/>
              <a:t>USB port entering sleep mode</a:t>
            </a:r>
          </a:p>
        </p:txBody>
      </p:sp>
      <p:pic>
        <p:nvPicPr>
          <p:cNvPr id="5" name="Picture 4" descr="A screenshot of a computer error&#10;&#10;Description automatically generated">
            <a:extLst>
              <a:ext uri="{FF2B5EF4-FFF2-40B4-BE49-F238E27FC236}">
                <a16:creationId xmlns:a16="http://schemas.microsoft.com/office/drawing/2014/main" id="{2BA3DF82-F861-30DD-2D87-B34C5D092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206" y="3336062"/>
            <a:ext cx="3953588" cy="155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71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Trial expired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Problems related to user code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PROBLEMS WITH USER CODE / </a:t>
            </a:r>
            <a:r>
              <a:rPr lang="cs-CZ" dirty="0"/>
              <a:t>TRIAL EXPIRED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en-US" dirty="0"/>
              <a:t>Trial code period has expired – Ask for prolongation or enter user code</a:t>
            </a:r>
          </a:p>
          <a:p>
            <a:r>
              <a:rPr lang="en-US" dirty="0"/>
              <a:t>User code was not entered during installation and HW key does not have trial enabled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52A611CF-E42E-9CFC-4D56-BC6A39175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619" y="3305100"/>
            <a:ext cx="3300763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1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/>
              <a:t>Wrong user code</a:t>
            </a:r>
            <a:r>
              <a:rPr lang="cs-CZ" dirty="0"/>
              <a:t>/</a:t>
            </a:r>
            <a:r>
              <a:rPr lang="cs-CZ" dirty="0" err="1"/>
              <a:t>Version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Problems related to user code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PROBLEMS WITH USER CODE / </a:t>
            </a:r>
            <a:r>
              <a:rPr lang="cs-CZ" dirty="0"/>
              <a:t>WRONG USER CODE/VERSION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349018"/>
          </a:xfrm>
        </p:spPr>
        <p:txBody>
          <a:bodyPr/>
          <a:lstStyle/>
          <a:p>
            <a:r>
              <a:rPr lang="en-US" dirty="0"/>
              <a:t>User code was mistyped</a:t>
            </a:r>
          </a:p>
          <a:p>
            <a:r>
              <a:rPr lang="en-US" dirty="0"/>
              <a:t>User code belongs to another station (HW key)</a:t>
            </a:r>
            <a:endParaRPr lang="cs-CZ" dirty="0"/>
          </a:p>
          <a:p>
            <a:r>
              <a:rPr lang="en-US" dirty="0"/>
              <a:t>User code belongs to the station (HW key) but isn’t valid for installed version (8.x, 9.x, …)</a:t>
            </a:r>
            <a:endParaRPr lang="cs-CZ" dirty="0"/>
          </a:p>
          <a:p>
            <a:r>
              <a:rPr lang="en-US" dirty="0"/>
              <a:t>User code isn’t valid for installed SW version (Clarity vs Clarity Lite etc.)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 descr="A screenshot of a computer error&#10;&#10;Description automatically generated">
            <a:extLst>
              <a:ext uri="{FF2B5EF4-FFF2-40B4-BE49-F238E27FC236}">
                <a16:creationId xmlns:a16="http://schemas.microsoft.com/office/drawing/2014/main" id="{AB82D464-1348-124D-EDDB-66645E937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889" y="3364476"/>
            <a:ext cx="3300763" cy="1371600"/>
          </a:xfrm>
          <a:prstGeom prst="rect">
            <a:avLst/>
          </a:prstGeom>
        </p:spPr>
      </p:pic>
      <p:pic>
        <p:nvPicPr>
          <p:cNvPr id="3" name="Picture 2" descr="A screenshot of a computer error message&#10;&#10;Description automatically generated">
            <a:extLst>
              <a:ext uri="{FF2B5EF4-FFF2-40B4-BE49-F238E27FC236}">
                <a16:creationId xmlns:a16="http://schemas.microsoft.com/office/drawing/2014/main" id="{19C6D339-689D-6634-62B0-FBFCDBB7A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219" y="3364046"/>
            <a:ext cx="3300762" cy="1371600"/>
          </a:xfrm>
          <a:prstGeom prst="rect">
            <a:avLst/>
          </a:prstGeom>
        </p:spPr>
      </p:pic>
      <p:pic>
        <p:nvPicPr>
          <p:cNvPr id="4" name="Picture 3" descr="A screenshot of a software version&#10;&#10;Description automatically generated">
            <a:extLst>
              <a:ext uri="{FF2B5EF4-FFF2-40B4-BE49-F238E27FC236}">
                <a16:creationId xmlns:a16="http://schemas.microsoft.com/office/drawing/2014/main" id="{461DF196-1AD7-81C6-E6A2-F960ED85EB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414" y="4922033"/>
            <a:ext cx="3300763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8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cs-CZ" dirty="0"/>
              <a:t>Disabled instrument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Problems related to </a:t>
            </a:r>
            <a:r>
              <a:rPr lang="cs-CZ" dirty="0"/>
              <a:t>Clarity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PROBLEMS WITH </a:t>
            </a:r>
            <a:r>
              <a:rPr lang="cs-CZ" dirty="0"/>
              <a:t>CLARITY / DISABLED INSTRUMENT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89534"/>
          </a:xfrm>
        </p:spPr>
        <p:txBody>
          <a:bodyPr/>
          <a:lstStyle/>
          <a:p>
            <a:r>
              <a:rPr lang="cs-CZ" dirty="0"/>
              <a:t>No detector was configured on the instrument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9FC2BE-3EEC-D040-08E1-18F95539E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712" y="2469734"/>
            <a:ext cx="4752576" cy="334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4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cs-CZ" dirty="0"/>
              <a:t>Calibration curve could not be constructed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Problems related to </a:t>
            </a:r>
            <a:r>
              <a:rPr lang="cs-CZ" dirty="0"/>
              <a:t>Clarity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PROBLEMS WITH </a:t>
            </a:r>
            <a:r>
              <a:rPr lang="cs-CZ" dirty="0"/>
              <a:t>CLARITY / CALIBRATION CURVE COULD NOT BE CONSTRUCTED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89534"/>
          </a:xfrm>
        </p:spPr>
        <p:txBody>
          <a:bodyPr/>
          <a:lstStyle/>
          <a:p>
            <a:r>
              <a:rPr lang="cs-CZ" dirty="0"/>
              <a:t>At least one of the compounds does not have any amount filled in the calibration file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73DED44-12E8-7645-2C01-A817D1805530}"/>
              </a:ext>
            </a:extLst>
          </p:cNvPr>
          <p:cNvGrpSpPr/>
          <p:nvPr/>
        </p:nvGrpSpPr>
        <p:grpSpPr>
          <a:xfrm>
            <a:off x="558423" y="2159038"/>
            <a:ext cx="5223879" cy="3969008"/>
            <a:chOff x="558423" y="2159038"/>
            <a:chExt cx="5223879" cy="396900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030E9B9-F56B-E97E-E54E-C3778D1BF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8423" y="2159038"/>
              <a:ext cx="5223879" cy="3969008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9CC4B29-577B-FAA6-22A6-22252858EFFB}"/>
                </a:ext>
              </a:extLst>
            </p:cNvPr>
            <p:cNvSpPr/>
            <p:nvPr/>
          </p:nvSpPr>
          <p:spPr>
            <a:xfrm>
              <a:off x="1448782" y="4204679"/>
              <a:ext cx="1156891" cy="21883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AF4D70E-D964-F520-9982-8F346D89EBC7}"/>
              </a:ext>
            </a:extLst>
          </p:cNvPr>
          <p:cNvGrpSpPr/>
          <p:nvPr/>
        </p:nvGrpSpPr>
        <p:grpSpPr>
          <a:xfrm>
            <a:off x="5229556" y="2077633"/>
            <a:ext cx="5641859" cy="2866650"/>
            <a:chOff x="5503094" y="2017540"/>
            <a:chExt cx="5641859" cy="286665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71997AB-B4E5-9BDC-EA4E-F67EB7F1C2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03094" y="2017540"/>
              <a:ext cx="5641859" cy="2866650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7F1DAE3-3DF4-5DC1-BA93-CCA0CA51B1A8}"/>
                </a:ext>
              </a:extLst>
            </p:cNvPr>
            <p:cNvSpPr/>
            <p:nvPr/>
          </p:nvSpPr>
          <p:spPr>
            <a:xfrm>
              <a:off x="9932276" y="3094892"/>
              <a:ext cx="1156891" cy="13148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4009CB8-42C2-11B3-F2C1-118C962ECA3B}"/>
              </a:ext>
            </a:extLst>
          </p:cNvPr>
          <p:cNvGrpSpPr/>
          <p:nvPr/>
        </p:nvGrpSpPr>
        <p:grpSpPr>
          <a:xfrm>
            <a:off x="6354395" y="3660890"/>
            <a:ext cx="5641859" cy="2866650"/>
            <a:chOff x="5917330" y="3674550"/>
            <a:chExt cx="5641859" cy="28666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46B03DA-717D-F9D4-3CD3-3B965F4230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17330" y="3674550"/>
              <a:ext cx="5641859" cy="2866650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66BC8CE-7712-21E1-CD26-9101A4493037}"/>
                </a:ext>
              </a:extLst>
            </p:cNvPr>
            <p:cNvSpPr/>
            <p:nvPr/>
          </p:nvSpPr>
          <p:spPr>
            <a:xfrm>
              <a:off x="5917331" y="4032738"/>
              <a:ext cx="686670" cy="58698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8661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 settings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COMPUTER SETTINGS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309997"/>
            <a:ext cx="9921834" cy="4377778"/>
          </a:xfrm>
        </p:spPr>
        <p:txBody>
          <a:bodyPr/>
          <a:lstStyle/>
          <a:p>
            <a:r>
              <a:rPr lang="en-US" dirty="0"/>
              <a:t>User access rights</a:t>
            </a:r>
          </a:p>
          <a:p>
            <a:pPr lvl="1"/>
            <a:r>
              <a:rPr lang="en-US" dirty="0"/>
              <a:t>Must have Read/write access to all Clarity folders</a:t>
            </a:r>
          </a:p>
          <a:p>
            <a:pPr lvl="1"/>
            <a:r>
              <a:rPr lang="en-US" dirty="0"/>
              <a:t>Install Clarity from intended user account using “Run as administrator”</a:t>
            </a:r>
          </a:p>
          <a:p>
            <a:r>
              <a:rPr lang="en-US" dirty="0"/>
              <a:t>Power-saving</a:t>
            </a:r>
          </a:p>
          <a:p>
            <a:pPr lvl="1"/>
            <a:r>
              <a:rPr lang="en-US" dirty="0"/>
              <a:t>Disable sleep mode</a:t>
            </a:r>
          </a:p>
          <a:p>
            <a:r>
              <a:rPr lang="en-US" dirty="0"/>
              <a:t>Windows updates</a:t>
            </a:r>
          </a:p>
          <a:p>
            <a:pPr lvl="1"/>
            <a:r>
              <a:rPr lang="en-US" dirty="0"/>
              <a:t>Prevent automatic updates – may cause restart during overnight runs</a:t>
            </a:r>
          </a:p>
          <a:p>
            <a:r>
              <a:rPr lang="en-US" dirty="0"/>
              <a:t>Windows user switching</a:t>
            </a:r>
          </a:p>
          <a:p>
            <a:pPr lvl="1"/>
            <a:r>
              <a:rPr lang="en-US" dirty="0"/>
              <a:t>Avoid while Clarity is running</a:t>
            </a:r>
          </a:p>
          <a:p>
            <a:r>
              <a:rPr lang="en-US" dirty="0"/>
              <a:t>Memory integrity</a:t>
            </a:r>
          </a:p>
          <a:p>
            <a:pPr lvl="1"/>
            <a:r>
              <a:rPr lang="en-US" dirty="0"/>
              <a:t>Turned on </a:t>
            </a:r>
            <a:r>
              <a:rPr lang="en-US" dirty="0" err="1"/>
              <a:t>on</a:t>
            </a:r>
            <a:r>
              <a:rPr lang="en-US" dirty="0"/>
              <a:t> new Windows 10/11</a:t>
            </a:r>
          </a:p>
          <a:p>
            <a:pPr lvl="1"/>
            <a:r>
              <a:rPr lang="en-US" dirty="0"/>
              <a:t>Blocks some USB drivers (Old </a:t>
            </a:r>
            <a:r>
              <a:rPr lang="en-US" dirty="0" err="1"/>
              <a:t>RkUSB</a:t>
            </a:r>
            <a:r>
              <a:rPr lang="en-US" dirty="0"/>
              <a:t> key, </a:t>
            </a:r>
            <a:r>
              <a:rPr lang="cs-CZ" dirty="0" err="1"/>
              <a:t>Primaide</a:t>
            </a:r>
            <a:r>
              <a:rPr lang="en-US" dirty="0"/>
              <a:t>, U-PAD2…)</a:t>
            </a:r>
          </a:p>
          <a:p>
            <a:pPr lvl="1"/>
            <a:r>
              <a:rPr lang="en-US" dirty="0"/>
              <a:t>Won’t turn on if the driver is already present (update is safe)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AF1CCE92-935A-1FA3-D84A-C2AF61E10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852" y="4212492"/>
            <a:ext cx="4191100" cy="186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3391" y="1048221"/>
            <a:ext cx="10202008" cy="424732"/>
          </a:xfrm>
        </p:spPr>
        <p:txBody>
          <a:bodyPr/>
          <a:lstStyle/>
          <a:p>
            <a:r>
              <a:rPr lang="en-US" dirty="0" err="1"/>
              <a:t>teamviewer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Remote support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TROUBLESHOOTING / REMOTE SUPPORT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7C9687C-BB25-BDC4-BC45-3A7867DFA0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861431"/>
          </a:xfrm>
        </p:spPr>
        <p:txBody>
          <a:bodyPr/>
          <a:lstStyle/>
          <a:p>
            <a:r>
              <a:rPr lang="en-US" dirty="0"/>
              <a:t>Arrange session with the time zones in mind - Prague time is UTC+1 (UTC+2 in summer)</a:t>
            </a:r>
          </a:p>
          <a:p>
            <a:r>
              <a:rPr lang="en-US" dirty="0"/>
              <a:t>Do NOT close the QS utility during the support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48411639-4F42-3C36-21FD-552FE8B820F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48782" y="5823629"/>
            <a:ext cx="9921875" cy="313932"/>
          </a:xfrm>
        </p:spPr>
        <p:txBody>
          <a:bodyPr/>
          <a:lstStyle/>
          <a:p>
            <a:r>
              <a:rPr lang="en-US" sz="1600" dirty="0"/>
              <a:t>Download TeamViewer </a:t>
            </a:r>
            <a:r>
              <a:rPr lang="cs-CZ" sz="1600" dirty="0" err="1"/>
              <a:t>Quick</a:t>
            </a:r>
            <a:r>
              <a:rPr lang="cs-CZ" sz="1600" dirty="0"/>
              <a:t> Support utility</a:t>
            </a:r>
            <a:r>
              <a:rPr lang="en-US" sz="1600" dirty="0"/>
              <a:t> (27 MB)</a:t>
            </a:r>
            <a:r>
              <a:rPr lang="cs-CZ" sz="1600" dirty="0"/>
              <a:t> </a:t>
            </a:r>
            <a:r>
              <a:rPr lang="en-US" sz="1600" dirty="0"/>
              <a:t>from:</a:t>
            </a:r>
            <a:r>
              <a:rPr lang="cs-CZ" sz="1600" dirty="0"/>
              <a:t>   </a:t>
            </a:r>
            <a:r>
              <a:rPr lang="cs-CZ" sz="1600" dirty="0">
                <a:hlinkClick r:id="rId2"/>
              </a:rPr>
              <a:t>https://get.teamviewer.com/dataapexqs</a:t>
            </a:r>
            <a:r>
              <a:rPr lang="cs-CZ" sz="1600" dirty="0"/>
              <a:t> </a:t>
            </a:r>
          </a:p>
        </p:txBody>
      </p:sp>
      <p:pic>
        <p:nvPicPr>
          <p:cNvPr id="5" name="Picture 4" descr="A screenshot of a computer error message&#10;&#10;Description automatically generated">
            <a:extLst>
              <a:ext uri="{FF2B5EF4-FFF2-40B4-BE49-F238E27FC236}">
                <a16:creationId xmlns:a16="http://schemas.microsoft.com/office/drawing/2014/main" id="{E86A12A9-711E-A25D-15D8-31A9FF2367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911" y="2832835"/>
            <a:ext cx="3671788" cy="2534917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D22ECD0B-F78C-8874-F21E-B32FA53713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669" y="2146864"/>
            <a:ext cx="1833178" cy="345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2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P012/100A 25/03/2025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2485</TotalTime>
  <Words>820</Words>
  <Application>Microsoft Office PowerPoint</Application>
  <PresentationFormat>Širokoúhlá obrazovka</PresentationFormat>
  <Paragraphs>158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Myriad Pro Light</vt:lpstr>
      <vt:lpstr>Arial</vt:lpstr>
      <vt:lpstr>Calibri</vt:lpstr>
      <vt:lpstr>Wingdings</vt:lpstr>
      <vt:lpstr>Motiv Office</vt:lpstr>
      <vt:lpstr>troubleshooting</vt:lpstr>
      <vt:lpstr>Context help</vt:lpstr>
      <vt:lpstr>Youtube</vt:lpstr>
      <vt:lpstr>Information on our website</vt:lpstr>
      <vt:lpstr>Support request</vt:lpstr>
      <vt:lpstr>Support request</vt:lpstr>
      <vt:lpstr>Support request</vt:lpstr>
      <vt:lpstr>Support request</vt:lpstr>
      <vt:lpstr>Support request</vt:lpstr>
      <vt:lpstr>Problems related to hw key</vt:lpstr>
      <vt:lpstr>Problems related to hw key</vt:lpstr>
      <vt:lpstr>Problems related to user code</vt:lpstr>
      <vt:lpstr>Problems related to user code</vt:lpstr>
      <vt:lpstr>Problems related to Clarity</vt:lpstr>
      <vt:lpstr>Problems related to Clarity</vt:lpstr>
      <vt:lpstr>Computer settings</vt:lpstr>
      <vt:lpstr>Remote support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Troubleshooting</dc:title>
  <dc:creator>DataApex</dc:creator>
  <cp:lastModifiedBy>Sůvová Marie</cp:lastModifiedBy>
  <cp:revision>26</cp:revision>
  <dcterms:created xsi:type="dcterms:W3CDTF">2023-10-30T11:37:59Z</dcterms:created>
  <dcterms:modified xsi:type="dcterms:W3CDTF">2025-05-29T11:39:04Z</dcterms:modified>
</cp:coreProperties>
</file>