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8"/>
  </p:notesMasterIdLst>
  <p:sldIdLst>
    <p:sldId id="261" r:id="rId2"/>
    <p:sldId id="262" r:id="rId3"/>
    <p:sldId id="305" r:id="rId4"/>
    <p:sldId id="272" r:id="rId5"/>
    <p:sldId id="271" r:id="rId6"/>
    <p:sldId id="306" r:id="rId7"/>
    <p:sldId id="273" r:id="rId8"/>
    <p:sldId id="274" r:id="rId9"/>
    <p:sldId id="302" r:id="rId10"/>
    <p:sldId id="275" r:id="rId11"/>
    <p:sldId id="303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304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6" r:id="rId31"/>
    <p:sldId id="301" r:id="rId32"/>
    <p:sldId id="297" r:id="rId33"/>
    <p:sldId id="298" r:id="rId34"/>
    <p:sldId id="299" r:id="rId35"/>
    <p:sldId id="300" r:id="rId36"/>
    <p:sldId id="260" r:id="rId37"/>
  </p:sldIdLst>
  <p:sldSz cx="12192000" cy="6858000"/>
  <p:notesSz cx="6858000" cy="9144000"/>
  <p:embeddedFontLst>
    <p:embeddedFont>
      <p:font typeface="Candara" panose="020E0502030303020204" pitchFamily="34" charset="0"/>
      <p:regular r:id="rId39"/>
      <p:bold r:id="rId40"/>
      <p:italic r:id="rId41"/>
      <p:boldItalic r:id="rId42"/>
    </p:embeddedFont>
    <p:embeddedFont>
      <p:font typeface="Myriad Pro Light" panose="020B0403030403020204" pitchFamily="34" charset="0"/>
      <p:regular r:id="rId43"/>
      <p:bold r:id="rId44"/>
      <p:italic r:id="rId45"/>
      <p:boldItalic r:id="rId46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B70A"/>
    <a:srgbClr val="414042"/>
    <a:srgbClr val="6A69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8" autoAdjust="0"/>
    <p:restoredTop sz="97386" autoAdjust="0"/>
  </p:normalViewPr>
  <p:slideViewPr>
    <p:cSldViewPr snapToGrid="0">
      <p:cViewPr varScale="1">
        <p:scale>
          <a:sx n="106" d="100"/>
          <a:sy n="106" d="100"/>
        </p:scale>
        <p:origin x="732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20" Type="http://schemas.openxmlformats.org/officeDocument/2006/relationships/slide" Target="slides/slide19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P10/100B 19/11/2025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Clarity TRAINING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Installation &amp; configuration</a:t>
            </a:r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605224"/>
          </a:xfrm>
        </p:spPr>
        <p:txBody>
          <a:bodyPr/>
          <a:lstStyle/>
          <a:p>
            <a:r>
              <a:rPr lang="cs-CZ" dirty="0"/>
              <a:t>Licensing &amp; Software Protection</a:t>
            </a:r>
            <a:endParaRPr lang="en-US" dirty="0"/>
          </a:p>
          <a:p>
            <a:r>
              <a:rPr lang="cs-CZ" dirty="0" err="1"/>
              <a:t>Installation</a:t>
            </a:r>
            <a:endParaRPr lang="en-US" dirty="0"/>
          </a:p>
          <a:p>
            <a:r>
              <a:rPr lang="cs-CZ" dirty="0"/>
              <a:t>Registration</a:t>
            </a:r>
            <a:endParaRPr lang="en-US" dirty="0"/>
          </a:p>
          <a:p>
            <a:r>
              <a:rPr lang="cs-CZ" dirty="0"/>
              <a:t>Station setup &amp; </a:t>
            </a:r>
            <a:r>
              <a:rPr lang="cs-CZ" dirty="0" err="1"/>
              <a:t>configuration</a:t>
            </a:r>
            <a:endParaRPr lang="cs-CZ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content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INSTALLATION &amp; CONFIGURATION / CONTENT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C699DF-C4DC-D3C2-FBA7-D4938995CD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C76BEFB1-A3F5-DAE4-B87E-F64F2A0D9A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959057"/>
            <a:ext cx="9921834" cy="1233328"/>
          </a:xfrm>
        </p:spPr>
        <p:txBody>
          <a:bodyPr/>
          <a:lstStyle/>
          <a:p>
            <a:r>
              <a:rPr lang="en-US" sz="2000" dirty="0"/>
              <a:t>One HW key required for each station (PC)</a:t>
            </a:r>
          </a:p>
          <a:p>
            <a:r>
              <a:rPr lang="en-US" sz="2000" dirty="0"/>
              <a:t>One Clarity station</a:t>
            </a:r>
            <a:r>
              <a:rPr lang="cs-CZ" sz="2000" dirty="0"/>
              <a:t> running</a:t>
            </a:r>
            <a:r>
              <a:rPr lang="en-US" sz="2000" dirty="0"/>
              <a:t> per PC</a:t>
            </a:r>
          </a:p>
          <a:p>
            <a:r>
              <a:rPr lang="en-US" sz="2000" dirty="0"/>
              <a:t>Non-driver USB HW key is standard</a:t>
            </a:r>
            <a:r>
              <a:rPr lang="cs-CZ" sz="2000" dirty="0"/>
              <a:t> </a:t>
            </a:r>
            <a:r>
              <a:rPr lang="en-US" dirty="0"/>
              <a:t>(other types </a:t>
            </a:r>
            <a:r>
              <a:rPr lang="cs-CZ" dirty="0"/>
              <a:t>are </a:t>
            </a:r>
            <a:r>
              <a:rPr lang="cs-CZ" dirty="0" err="1"/>
              <a:t>obsolete</a:t>
            </a:r>
            <a:r>
              <a:rPr lang="en-US" dirty="0"/>
              <a:t>)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F34DB370-DD53-6EAD-0C5D-5577BC50522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2DF42FF6-C6B5-A07B-99E0-1C6749599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Software protection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F5E090A9-E18C-29FA-0FDA-FA4E6295A6A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INSTALLATION &amp; CONFIGURATION / SOFTWARE PROTECTION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7A726581-8310-15B2-BB3E-67B55FBA4853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EB2C113E-2775-06C3-90ED-74DD4BC4B14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6F10427-0016-97DE-2C87-174825969E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512" t="36517" r="9190" b="33213"/>
          <a:stretch/>
        </p:blipFill>
        <p:spPr>
          <a:xfrm>
            <a:off x="1727182" y="3505324"/>
            <a:ext cx="4368818" cy="1731042"/>
          </a:xfrm>
          <a:prstGeom prst="rect">
            <a:avLst/>
          </a:prstGeom>
        </p:spPr>
      </p:pic>
      <p:pic>
        <p:nvPicPr>
          <p:cNvPr id="3" name="Picture 2" descr="usbdongle.png">
            <a:extLst>
              <a:ext uri="{FF2B5EF4-FFF2-40B4-BE49-F238E27FC236}">
                <a16:creationId xmlns:a16="http://schemas.microsoft.com/office/drawing/2014/main" id="{047AC7AD-7FB3-B2A2-F195-5E51FA5001A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7635946" y="3481664"/>
            <a:ext cx="2631339" cy="1150226"/>
          </a:xfrm>
          <a:prstGeom prst="rect">
            <a:avLst/>
          </a:prstGeom>
        </p:spPr>
      </p:pic>
      <p:pic>
        <p:nvPicPr>
          <p:cNvPr id="4" name="Picture 3" descr="oldhwkey.png">
            <a:extLst>
              <a:ext uri="{FF2B5EF4-FFF2-40B4-BE49-F238E27FC236}">
                <a16:creationId xmlns:a16="http://schemas.microsoft.com/office/drawing/2014/main" id="{2F01B030-3C0A-A7FB-BA44-6CB03F89CFC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66957" y="2832875"/>
            <a:ext cx="944257" cy="248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79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958624"/>
            <a:ext cx="9921834" cy="2254120"/>
          </a:xfrm>
        </p:spPr>
        <p:txBody>
          <a:bodyPr/>
          <a:lstStyle/>
          <a:p>
            <a:r>
              <a:rPr lang="en-US" sz="2000" dirty="0"/>
              <a:t>User code </a:t>
            </a:r>
            <a:r>
              <a:rPr lang="en-US" sz="1400" dirty="0"/>
              <a:t>(</a:t>
            </a:r>
            <a:r>
              <a:rPr lang="cs-CZ" sz="1400" dirty="0"/>
              <a:t>16 </a:t>
            </a:r>
            <a:r>
              <a:rPr lang="cs-CZ" sz="1400" dirty="0" err="1"/>
              <a:t>position</a:t>
            </a:r>
            <a:r>
              <a:rPr lang="cs-CZ" sz="1400" dirty="0"/>
              <a:t> </a:t>
            </a:r>
            <a:r>
              <a:rPr lang="en-US" sz="1400" dirty="0"/>
              <a:t>alphanumeric code) </a:t>
            </a:r>
            <a:r>
              <a:rPr lang="en-US" sz="2000" dirty="0"/>
              <a:t>combined with the appropriate HW key </a:t>
            </a:r>
            <a:r>
              <a:rPr lang="en-US" sz="1400" dirty="0"/>
              <a:t>(S/N </a:t>
            </a:r>
            <a:r>
              <a:rPr lang="en-US" sz="1400" dirty="0" err="1"/>
              <a:t>yyyyyy</a:t>
            </a:r>
            <a:r>
              <a:rPr lang="en-US" sz="1400" dirty="0"/>
              <a:t>)</a:t>
            </a:r>
            <a:r>
              <a:rPr lang="en-US" sz="1600" dirty="0"/>
              <a:t> </a:t>
            </a:r>
            <a:r>
              <a:rPr lang="en-US" sz="2000" dirty="0"/>
              <a:t>is required to operate Clarity </a:t>
            </a:r>
            <a:r>
              <a:rPr lang="en-US" sz="1400" dirty="0"/>
              <a:t>(S/N xx-</a:t>
            </a:r>
            <a:r>
              <a:rPr lang="en-US" sz="1400" dirty="0" err="1"/>
              <a:t>yyyyyy</a:t>
            </a:r>
            <a:r>
              <a:rPr lang="en-US" sz="1400" dirty="0"/>
              <a:t>)</a:t>
            </a:r>
            <a:endParaRPr lang="cs-CZ" sz="1400" dirty="0"/>
          </a:p>
          <a:p>
            <a:r>
              <a:rPr lang="en-US" sz="1800" dirty="0"/>
              <a:t>TRIAL option is available </a:t>
            </a:r>
            <a:r>
              <a:rPr lang="en-US" sz="1400" dirty="0"/>
              <a:t>(HW key required)</a:t>
            </a:r>
            <a:r>
              <a:rPr lang="en-US" sz="1800" dirty="0"/>
              <a:t> for potential customers' in‑house testing </a:t>
            </a:r>
          </a:p>
          <a:p>
            <a:r>
              <a:rPr lang="en-US" sz="2000" dirty="0"/>
              <a:t>Clarity rejects to start without</a:t>
            </a:r>
            <a:r>
              <a:rPr lang="cs-CZ" sz="2000" dirty="0"/>
              <a:t> a</a:t>
            </a:r>
            <a:r>
              <a:rPr lang="en-US" sz="2000" dirty="0"/>
              <a:t> HW key plugged in</a:t>
            </a:r>
            <a:endParaRPr lang="cs-CZ" sz="2000" dirty="0"/>
          </a:p>
          <a:p>
            <a:r>
              <a:rPr lang="cs-CZ" dirty="0" err="1"/>
              <a:t>Clarity</a:t>
            </a:r>
            <a:r>
              <a:rPr lang="cs-CZ" dirty="0"/>
              <a:t> DEMO does not require a HW key</a:t>
            </a:r>
          </a:p>
          <a:p>
            <a:r>
              <a:rPr lang="en-US" sz="2000" dirty="0"/>
              <a:t>Important: </a:t>
            </a:r>
            <a:r>
              <a:rPr lang="en-US" sz="2000" b="1" dirty="0">
                <a:solidFill>
                  <a:srgbClr val="C00000"/>
                </a:solidFill>
              </a:rPr>
              <a:t>Loss of the HW key is equal to a loss of the license!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Software protection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INSTALLATION &amp; CONFIGURATION / SOFTWARE PROTECTION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9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1878" y="926922"/>
            <a:ext cx="9921834" cy="3721188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noProof="0" dirty="0"/>
              <a:t>Installation medium (USB flash or installer)</a:t>
            </a:r>
          </a:p>
          <a:p>
            <a:pPr>
              <a:spcBef>
                <a:spcPts val="1200"/>
              </a:spcBef>
            </a:pPr>
            <a:r>
              <a:rPr lang="en-US" noProof="0" dirty="0"/>
              <a:t>All required cables for devices ready</a:t>
            </a:r>
          </a:p>
          <a:p>
            <a:pPr>
              <a:spcBef>
                <a:spcPts val="1200"/>
              </a:spcBef>
            </a:pPr>
            <a:r>
              <a:rPr lang="en-US" noProof="0" dirty="0"/>
              <a:t>Local IT Administrator support (depending on company IT policies)</a:t>
            </a:r>
          </a:p>
          <a:p>
            <a:pPr>
              <a:spcBef>
                <a:spcPts val="1200"/>
              </a:spcBef>
            </a:pPr>
            <a:r>
              <a:rPr lang="en-US" noProof="0" dirty="0"/>
              <a:t>Obey rule: „</a:t>
            </a:r>
            <a:r>
              <a:rPr lang="en-US" b="1" u="sng" noProof="0" dirty="0"/>
              <a:t>Install drivers first!</a:t>
            </a:r>
            <a:r>
              <a:rPr lang="en-US" noProof="0" dirty="0"/>
              <a:t>“ before connecting hardware (mainly for USB connection)</a:t>
            </a:r>
          </a:p>
          <a:p>
            <a:pPr lvl="1">
              <a:spcBef>
                <a:spcPts val="1200"/>
              </a:spcBef>
            </a:pPr>
            <a:r>
              <a:rPr lang="en-US" noProof="0" dirty="0"/>
              <a:t>Connect devices to PC after installation of Clarity is successfully finished.</a:t>
            </a:r>
          </a:p>
          <a:p>
            <a:pPr>
              <a:spcBef>
                <a:spcPts val="1200"/>
              </a:spcBef>
            </a:pPr>
            <a:r>
              <a:rPr lang="en-US" noProof="0" dirty="0"/>
              <a:t>Get familiar how to configure all devices in Clarity</a:t>
            </a:r>
          </a:p>
          <a:p>
            <a:pPr lvl="1">
              <a:spcBef>
                <a:spcPts val="1200"/>
              </a:spcBef>
            </a:pPr>
            <a:r>
              <a:rPr lang="en-US" noProof="0" dirty="0"/>
              <a:t>Check with respective manuals (if available) - chapter „3.x Clarity Configuration“</a:t>
            </a:r>
          </a:p>
          <a:p>
            <a:pPr lvl="1">
              <a:spcBef>
                <a:spcPts val="1200"/>
              </a:spcBef>
            </a:pPr>
            <a:r>
              <a:rPr lang="en-US" noProof="0" dirty="0"/>
              <a:t>Get familiar how to wire complex system for correct synchronization (mainly when using A/D converter)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Installation</a:t>
            </a:r>
            <a:r>
              <a:rPr lang="cs-CZ" dirty="0"/>
              <a:t> </a:t>
            </a:r>
            <a:r>
              <a:rPr lang="en-US" dirty="0"/>
              <a:t>–</a:t>
            </a:r>
            <a:r>
              <a:rPr lang="cs-CZ" dirty="0"/>
              <a:t> </a:t>
            </a:r>
            <a:r>
              <a:rPr lang="en-US" dirty="0"/>
              <a:t>checklist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INSTALLATION &amp; CONFIGURATION / INSTALLATION CHECKLIST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81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B6BBE670-9854-DB8E-A800-F2F127DBB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4C677760-231B-0DCE-0C09-925F6E0851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DAACC57C-CD16-2F07-9C56-2F172E19B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Installation</a:t>
            </a:r>
            <a:r>
              <a:rPr lang="cs-CZ" dirty="0"/>
              <a:t> </a:t>
            </a:r>
            <a:r>
              <a:rPr lang="en-US" dirty="0"/>
              <a:t>–</a:t>
            </a:r>
            <a:r>
              <a:rPr lang="cs-CZ" dirty="0"/>
              <a:t> </a:t>
            </a:r>
            <a:r>
              <a:rPr lang="en-US" dirty="0"/>
              <a:t>checklist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5C88A653-4468-B9FD-AD53-6A655A288EA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403290" y="6627600"/>
            <a:ext cx="6528986" cy="230832"/>
          </a:xfrm>
        </p:spPr>
        <p:txBody>
          <a:bodyPr/>
          <a:lstStyle/>
          <a:p>
            <a:r>
              <a:rPr lang="cs-CZ" dirty="0"/>
              <a:t>INSTALLATION &amp; CONFIGURATION / INSTALLATION CHECKLIST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1EF98F85-5D18-D7A2-0653-4D11D148AF6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69D2BC4E-1F22-BFBE-1C03-ADAA19F75F74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grpSp>
        <p:nvGrpSpPr>
          <p:cNvPr id="2" name="Group 20">
            <a:extLst>
              <a:ext uri="{FF2B5EF4-FFF2-40B4-BE49-F238E27FC236}">
                <a16:creationId xmlns:a16="http://schemas.microsoft.com/office/drawing/2014/main" id="{6E9DA8EA-25A8-7C5E-B411-12A8D236CC2B}"/>
              </a:ext>
            </a:extLst>
          </p:cNvPr>
          <p:cNvGrpSpPr/>
          <p:nvPr/>
        </p:nvGrpSpPr>
        <p:grpSpPr>
          <a:xfrm>
            <a:off x="4964887" y="1168400"/>
            <a:ext cx="7078620" cy="4055450"/>
            <a:chOff x="30478" y="693419"/>
            <a:chExt cx="9232310" cy="5284605"/>
          </a:xfrm>
        </p:grpSpPr>
        <p:pic>
          <p:nvPicPr>
            <p:cNvPr id="3" name="Picture 4">
              <a:extLst>
                <a:ext uri="{FF2B5EF4-FFF2-40B4-BE49-F238E27FC236}">
                  <a16:creationId xmlns:a16="http://schemas.microsoft.com/office/drawing/2014/main" id="{1A7C532D-3071-9ED9-EF90-D057A73D7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78" y="693419"/>
              <a:ext cx="9232310" cy="5284605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226FFAD-ACC2-5285-2E6E-0A38C17F4E57}"/>
                </a:ext>
              </a:extLst>
            </p:cNvPr>
            <p:cNvSpPr/>
            <p:nvPr/>
          </p:nvSpPr>
          <p:spPr>
            <a:xfrm>
              <a:off x="7458333" y="2743199"/>
              <a:ext cx="331822" cy="83099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cs-CZ" sz="5400" b="1" dirty="0">
                  <a:ln w="22225">
                    <a:solidFill>
                      <a:schemeClr val="accent6">
                        <a:lumMod val="60000"/>
                        <a:lumOff val="40000"/>
                      </a:schemeClr>
                    </a:solidFill>
                    <a:prstDash val="solid"/>
                  </a:ln>
                  <a:solidFill>
                    <a:schemeClr val="accent6">
                      <a:lumMod val="20000"/>
                      <a:lumOff val="80000"/>
                    </a:schemeClr>
                  </a:solidFill>
                  <a:latin typeface="Candara" panose="020E0502030303020204" pitchFamily="34" charset="0"/>
                </a:rPr>
                <a:t>2</a:t>
              </a:r>
              <a:endParaRPr lang="en-US" sz="5400" b="1" dirty="0">
                <a:ln w="22225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DB4B40D-404D-D80D-6DB1-A35D9E17C07B}"/>
                </a:ext>
              </a:extLst>
            </p:cNvPr>
            <p:cNvSpPr/>
            <p:nvPr/>
          </p:nvSpPr>
          <p:spPr>
            <a:xfrm>
              <a:off x="8649816" y="4855912"/>
              <a:ext cx="230832" cy="83099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cs-CZ" sz="5400" b="1" dirty="0">
                  <a:ln w="22225">
                    <a:solidFill>
                      <a:schemeClr val="accent6">
                        <a:lumMod val="60000"/>
                        <a:lumOff val="40000"/>
                      </a:schemeClr>
                    </a:solidFill>
                    <a:prstDash val="solid"/>
                  </a:ln>
                  <a:solidFill>
                    <a:schemeClr val="accent6">
                      <a:lumMod val="20000"/>
                      <a:lumOff val="80000"/>
                    </a:schemeClr>
                  </a:solidFill>
                  <a:latin typeface="Candara" panose="020E0502030303020204" pitchFamily="34" charset="0"/>
                </a:rPr>
                <a:t>1</a:t>
              </a:r>
              <a:endParaRPr lang="en-US" sz="5400" b="1" dirty="0">
                <a:ln w="22225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9D2E046D-F62D-834A-B959-1D575AAB4E79}"/>
                </a:ext>
              </a:extLst>
            </p:cNvPr>
            <p:cNvSpPr/>
            <p:nvPr/>
          </p:nvSpPr>
          <p:spPr>
            <a:xfrm>
              <a:off x="1981200" y="3810000"/>
              <a:ext cx="516488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cs-CZ" sz="5400" b="1" dirty="0">
                  <a:ln w="22225">
                    <a:solidFill>
                      <a:schemeClr val="accent6">
                        <a:lumMod val="60000"/>
                        <a:lumOff val="40000"/>
                      </a:schemeClr>
                    </a:solidFill>
                    <a:prstDash val="solid"/>
                  </a:ln>
                  <a:solidFill>
                    <a:srgbClr val="C0504D">
                      <a:lumMod val="40000"/>
                      <a:lumOff val="60000"/>
                    </a:srgbClr>
                  </a:solidFill>
                  <a:latin typeface="Candara" panose="020E0502030303020204" pitchFamily="34" charset="0"/>
                </a:rPr>
                <a:t>3</a:t>
              </a:r>
              <a:endParaRPr lang="en-US" sz="5400" b="1" dirty="0">
                <a:ln w="22225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7" name="Rectangle 17">
              <a:extLst>
                <a:ext uri="{FF2B5EF4-FFF2-40B4-BE49-F238E27FC236}">
                  <a16:creationId xmlns:a16="http://schemas.microsoft.com/office/drawing/2014/main" id="{BEA2F811-0A57-C2AA-2E48-FEC15A58EBA3}"/>
                </a:ext>
              </a:extLst>
            </p:cNvPr>
            <p:cNvSpPr/>
            <p:nvPr/>
          </p:nvSpPr>
          <p:spPr>
            <a:xfrm>
              <a:off x="5642006" y="3348335"/>
              <a:ext cx="510076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cs-CZ" sz="5400" b="1" dirty="0">
                  <a:ln w="22225">
                    <a:solidFill>
                      <a:schemeClr val="accent6">
                        <a:lumMod val="60000"/>
                        <a:lumOff val="40000"/>
                      </a:schemeClr>
                    </a:solidFill>
                    <a:prstDash val="solid"/>
                  </a:ln>
                  <a:solidFill>
                    <a:srgbClr val="C0504D">
                      <a:lumMod val="40000"/>
                      <a:lumOff val="60000"/>
                    </a:srgbClr>
                  </a:solidFill>
                  <a:latin typeface="Candara" panose="020E0502030303020204" pitchFamily="34" charset="0"/>
                </a:rPr>
                <a:t>3</a:t>
              </a:r>
              <a:endParaRPr lang="en-US" sz="5400" b="1" dirty="0">
                <a:ln w="22225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8" name="Rectangle 18">
              <a:extLst>
                <a:ext uri="{FF2B5EF4-FFF2-40B4-BE49-F238E27FC236}">
                  <a16:creationId xmlns:a16="http://schemas.microsoft.com/office/drawing/2014/main" id="{326F7A75-1DBA-03D3-2511-BD2B9983BD50}"/>
                </a:ext>
              </a:extLst>
            </p:cNvPr>
            <p:cNvSpPr/>
            <p:nvPr/>
          </p:nvSpPr>
          <p:spPr>
            <a:xfrm>
              <a:off x="3564568" y="3505200"/>
              <a:ext cx="556564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cs-CZ" sz="5400" b="1" dirty="0">
                  <a:ln w="22225">
                    <a:solidFill>
                      <a:schemeClr val="accent6">
                        <a:lumMod val="60000"/>
                        <a:lumOff val="40000"/>
                      </a:schemeClr>
                    </a:solidFill>
                    <a:prstDash val="solid"/>
                  </a:ln>
                  <a:solidFill>
                    <a:srgbClr val="C0504D">
                      <a:lumMod val="40000"/>
                      <a:lumOff val="60000"/>
                    </a:srgbClr>
                  </a:solidFill>
                  <a:latin typeface="Candara" panose="020E0502030303020204" pitchFamily="34" charset="0"/>
                </a:rPr>
                <a:t>4</a:t>
              </a:r>
              <a:endParaRPr lang="en-US" sz="5400" b="1" dirty="0">
                <a:ln w="22225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9" name="Rectangle 19">
              <a:extLst>
                <a:ext uri="{FF2B5EF4-FFF2-40B4-BE49-F238E27FC236}">
                  <a16:creationId xmlns:a16="http://schemas.microsoft.com/office/drawing/2014/main" id="{06F0DC1B-4ED4-B341-81E2-936694DD0CFC}"/>
                </a:ext>
              </a:extLst>
            </p:cNvPr>
            <p:cNvSpPr/>
            <p:nvPr/>
          </p:nvSpPr>
          <p:spPr>
            <a:xfrm>
              <a:off x="1394042" y="838200"/>
              <a:ext cx="511679" cy="92333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/>
              <a:r>
                <a:rPr lang="cs-CZ" sz="5400" b="1" kern="100" dirty="0">
                  <a:ln w="22225">
                    <a:solidFill>
                      <a:schemeClr val="accent6">
                        <a:lumMod val="60000"/>
                        <a:lumOff val="40000"/>
                      </a:schemeClr>
                    </a:solidFill>
                    <a:prstDash val="solid"/>
                  </a:ln>
                  <a:solidFill>
                    <a:srgbClr val="C0504D">
                      <a:lumMod val="40000"/>
                      <a:lumOff val="60000"/>
                    </a:srgbClr>
                  </a:solidFill>
                  <a:latin typeface="Candara" panose="020E0502030303020204" pitchFamily="34" charset="0"/>
                </a:rPr>
                <a:t>5</a:t>
              </a:r>
              <a:endParaRPr lang="en-US" sz="5400" b="1" kern="100" dirty="0">
                <a:ln w="22225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Candara" panose="020E0502030303020204" pitchFamily="34" charset="0"/>
              </a:endParaRPr>
            </a:p>
          </p:txBody>
        </p:sp>
      </p:grpSp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F71F7B2B-E51C-7036-881D-1CA26A9239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24586" y="1121152"/>
            <a:ext cx="3396756" cy="339173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1.</a:t>
            </a:r>
            <a:r>
              <a:rPr lang="en-US" dirty="0"/>
              <a:t> Hardware USB key</a:t>
            </a:r>
          </a:p>
          <a:p>
            <a:r>
              <a:rPr lang="en-US" dirty="0">
                <a:solidFill>
                  <a:srgbClr val="C00000"/>
                </a:solidFill>
              </a:rPr>
              <a:t>2. </a:t>
            </a:r>
            <a:r>
              <a:rPr lang="en-US" dirty="0"/>
              <a:t>Installation USB with Clarity</a:t>
            </a:r>
          </a:p>
          <a:p>
            <a:r>
              <a:rPr lang="en-US" dirty="0">
                <a:solidFill>
                  <a:srgbClr val="C00000"/>
                </a:solidFill>
              </a:rPr>
              <a:t>3. </a:t>
            </a:r>
            <a:r>
              <a:rPr lang="en-US" dirty="0"/>
              <a:t>Cables &amp; wires (optional, order dependent)</a:t>
            </a:r>
          </a:p>
          <a:p>
            <a:r>
              <a:rPr lang="en-US" dirty="0">
                <a:solidFill>
                  <a:srgbClr val="C00000"/>
                </a:solidFill>
              </a:rPr>
              <a:t>4. </a:t>
            </a:r>
            <a:r>
              <a:rPr lang="en-US" dirty="0"/>
              <a:t>A/D converter or another HW from </a:t>
            </a:r>
            <a:r>
              <a:rPr lang="en-US" dirty="0" err="1"/>
              <a:t>DataApex</a:t>
            </a:r>
            <a:r>
              <a:rPr lang="en-US" dirty="0"/>
              <a:t> portfolio</a:t>
            </a:r>
          </a:p>
          <a:p>
            <a:r>
              <a:rPr lang="en-US" dirty="0">
                <a:solidFill>
                  <a:srgbClr val="C00000"/>
                </a:solidFill>
              </a:rPr>
              <a:t>5. </a:t>
            </a:r>
            <a:r>
              <a:rPr lang="en-US" dirty="0"/>
              <a:t>Documentation</a:t>
            </a:r>
          </a:p>
        </p:txBody>
      </p:sp>
    </p:spTree>
    <p:extLst>
      <p:ext uri="{BB962C8B-B14F-4D97-AF65-F5344CB8AC3E}">
        <p14:creationId xmlns:p14="http://schemas.microsoft.com/office/powerpoint/2010/main" val="377537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17793" y="1400850"/>
            <a:ext cx="9921834" cy="2349018"/>
          </a:xfrm>
        </p:spPr>
        <p:txBody>
          <a:bodyPr/>
          <a:lstStyle/>
          <a:p>
            <a:r>
              <a:rPr lang="cs-CZ" sz="2000" dirty="0"/>
              <a:t>Clarity installer </a:t>
            </a:r>
            <a:r>
              <a:rPr lang="cs-CZ" sz="2000" i="1" dirty="0"/>
              <a:t>install.exe</a:t>
            </a:r>
            <a:r>
              <a:rPr lang="cs-CZ" sz="2000" dirty="0"/>
              <a:t> from USB or DataApex website </a:t>
            </a:r>
            <a:r>
              <a:rPr lang="en-US" sz="1400" dirty="0"/>
              <a:t>(not applicable to OEM versions)</a:t>
            </a:r>
          </a:p>
          <a:p>
            <a:r>
              <a:rPr lang="cs-CZ" sz="2000" dirty="0"/>
              <a:t>Use “Run as administrator“</a:t>
            </a:r>
          </a:p>
          <a:p>
            <a:r>
              <a:rPr lang="en-US" sz="2000" dirty="0">
                <a:solidFill>
                  <a:srgbClr val="414042"/>
                </a:solidFill>
              </a:rPr>
              <a:t>Select language for installation</a:t>
            </a:r>
            <a:endParaRPr lang="cs-CZ" sz="2000" dirty="0">
              <a:solidFill>
                <a:srgbClr val="414042"/>
              </a:solidFill>
            </a:endParaRPr>
          </a:p>
          <a:p>
            <a:r>
              <a:rPr lang="cs-CZ" dirty="0"/>
              <a:t>Confirm license agreement</a:t>
            </a:r>
            <a:endParaRPr lang="cs-CZ" sz="2000" dirty="0"/>
          </a:p>
          <a:p>
            <a:r>
              <a:rPr lang="cs-CZ" dirty="0">
                <a:solidFill>
                  <a:srgbClr val="414042"/>
                </a:solidFill>
              </a:rPr>
              <a:t>Follow the guidance of the installer</a:t>
            </a:r>
          </a:p>
          <a:p>
            <a:r>
              <a:rPr lang="cs-CZ" sz="2000" dirty="0">
                <a:solidFill>
                  <a:srgbClr val="414042"/>
                </a:solidFill>
              </a:rPr>
              <a:t>Important: Do NOT connect any HW </a:t>
            </a:r>
            <a:r>
              <a:rPr lang="cs-CZ" sz="2000" dirty="0" err="1">
                <a:solidFill>
                  <a:srgbClr val="414042"/>
                </a:solidFill>
              </a:rPr>
              <a:t>before</a:t>
            </a:r>
            <a:r>
              <a:rPr lang="cs-CZ" sz="2000" dirty="0">
                <a:solidFill>
                  <a:srgbClr val="414042"/>
                </a:solidFill>
              </a:rPr>
              <a:t> </a:t>
            </a:r>
            <a:r>
              <a:rPr lang="cs-CZ" sz="2000" dirty="0" err="1">
                <a:solidFill>
                  <a:srgbClr val="414042"/>
                </a:solidFill>
              </a:rPr>
              <a:t>installation</a:t>
            </a:r>
            <a:r>
              <a:rPr lang="cs-CZ" sz="2000" dirty="0">
                <a:solidFill>
                  <a:srgbClr val="414042"/>
                </a:solidFill>
              </a:rPr>
              <a:t> (</a:t>
            </a:r>
            <a:r>
              <a:rPr lang="cs-CZ" sz="2000" dirty="0" err="1">
                <a:solidFill>
                  <a:srgbClr val="414042"/>
                </a:solidFill>
              </a:rPr>
              <a:t>except</a:t>
            </a:r>
            <a:r>
              <a:rPr lang="cs-CZ" sz="2000" dirty="0">
                <a:solidFill>
                  <a:srgbClr val="414042"/>
                </a:solidFill>
              </a:rPr>
              <a:t> </a:t>
            </a:r>
            <a:r>
              <a:rPr lang="cs-CZ" sz="2000" dirty="0" err="1">
                <a:solidFill>
                  <a:srgbClr val="414042"/>
                </a:solidFill>
              </a:rPr>
              <a:t>for</a:t>
            </a:r>
            <a:r>
              <a:rPr lang="cs-CZ" sz="2000" dirty="0">
                <a:solidFill>
                  <a:srgbClr val="414042"/>
                </a:solidFill>
              </a:rPr>
              <a:t> HW </a:t>
            </a:r>
            <a:r>
              <a:rPr lang="cs-CZ" sz="2000" dirty="0" err="1">
                <a:solidFill>
                  <a:srgbClr val="414042"/>
                </a:solidFill>
              </a:rPr>
              <a:t>key</a:t>
            </a:r>
            <a:r>
              <a:rPr lang="cs-CZ" sz="2000" dirty="0">
                <a:solidFill>
                  <a:srgbClr val="414042"/>
                </a:solidFill>
              </a:rPr>
              <a:t>)</a:t>
            </a:r>
            <a:endParaRPr lang="en-US" sz="2000" dirty="0">
              <a:solidFill>
                <a:srgbClr val="414042"/>
              </a:solidFill>
            </a:endParaRP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Installation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INSTALLATION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97E459-E6CD-6317-4DD8-D75CF1FAE9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831" y="3756936"/>
            <a:ext cx="3095988" cy="12270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84D4CF-E2E9-70C8-C08E-F6D7E86304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7793" y="4636830"/>
            <a:ext cx="2555002" cy="136560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6E99D6D-0F39-CD9B-E97D-CDF3405C06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0821" y="3925522"/>
            <a:ext cx="3021029" cy="234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46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New installation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INSTALLATION / NEW INSTALLATION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85EBB6-0053-5292-1EB5-81B3A5606C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2021" y="3523779"/>
            <a:ext cx="2939984" cy="2286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22751C-B768-7BB7-427E-23C96E2B00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3032" y="1048221"/>
            <a:ext cx="4319368" cy="22877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DBD246B-A79E-40B0-C91A-D0F5C88649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9340" y="1048221"/>
            <a:ext cx="2939984" cy="228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DDAE0A-E413-B42C-8322-2C4D4150F0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6186" y="1048221"/>
            <a:ext cx="2939983" cy="22859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D39D05-88FA-7885-FFCB-70AB5E509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88866" y="3523779"/>
            <a:ext cx="2939983" cy="22859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EF2824-548F-11ED-5270-607F70F59F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0443" y="3523778"/>
            <a:ext cx="2939983" cy="228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44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Types of installation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INSTALLATION / </a:t>
            </a:r>
            <a:r>
              <a:rPr lang="en-US" dirty="0"/>
              <a:t>TYPES OF INSTALLATION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67269A-D9F6-0F6C-3137-EB38DBB542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648704" cy="1730900"/>
          </a:xfrm>
        </p:spPr>
        <p:txBody>
          <a:bodyPr/>
          <a:lstStyle/>
          <a:p>
            <a:r>
              <a:rPr lang="cs-CZ" dirty="0"/>
              <a:t>Typical installation is recommended</a:t>
            </a:r>
          </a:p>
          <a:p>
            <a:r>
              <a:rPr lang="cs-CZ" dirty="0"/>
              <a:t>Some devices require additional parts – to be selected in the </a:t>
            </a:r>
            <a:r>
              <a:rPr lang="cs-CZ" dirty="0" err="1"/>
              <a:t>installation</a:t>
            </a:r>
            <a:r>
              <a:rPr lang="cs-CZ" dirty="0"/>
              <a:t> </a:t>
            </a:r>
            <a:r>
              <a:rPr lang="cs-CZ" dirty="0" err="1"/>
              <a:t>wizard</a:t>
            </a:r>
            <a:r>
              <a:rPr lang="cs-CZ" dirty="0"/>
              <a:t> </a:t>
            </a:r>
            <a:r>
              <a:rPr lang="cs-CZ" dirty="0" err="1"/>
              <a:t>e.g</a:t>
            </a:r>
            <a:r>
              <a:rPr lang="en-US" dirty="0"/>
              <a:t>:</a:t>
            </a:r>
          </a:p>
          <a:p>
            <a:pPr lvl="1"/>
            <a:r>
              <a:rPr lang="cs-CZ" dirty="0"/>
              <a:t>Agilent HW (GC</a:t>
            </a:r>
            <a:r>
              <a:rPr lang="en-US" dirty="0"/>
              <a:t> </a:t>
            </a:r>
            <a:r>
              <a:rPr lang="cs-CZ" dirty="0"/>
              <a:t>8890…</a:t>
            </a:r>
            <a:r>
              <a:rPr lang="en-US" dirty="0"/>
              <a:t>, Headspace AS, HPLC 1260/1290)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</a:t>
            </a:r>
            <a:r>
              <a:rPr lang="en-US" dirty="0"/>
              <a:t> Instrument Control Framework (ICF)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E98CCA-E1C4-2344-9F3C-BB49266FB8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2814" y="1624383"/>
            <a:ext cx="4811272" cy="3731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46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Update/Upgrade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INSTALLATION / UPDATE-UPGRADE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418C36-95D0-8D02-DA10-5F72BA68FE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3030" y="1260587"/>
            <a:ext cx="2939984" cy="2286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6B255AA-61B6-928B-3A19-E253C74228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542" y="3637584"/>
            <a:ext cx="2939984" cy="2286000"/>
          </a:xfrm>
          <a:prstGeom prst="rect">
            <a:avLst/>
          </a:prstGeom>
        </p:spPr>
      </p:pic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EAF4C266-A0CD-8752-F29A-6AF00359F241}"/>
              </a:ext>
            </a:extLst>
          </p:cNvPr>
          <p:cNvCxnSpPr>
            <a:cxnSpLocks/>
          </p:cNvCxnSpPr>
          <p:nvPr/>
        </p:nvCxnSpPr>
        <p:spPr>
          <a:xfrm>
            <a:off x="9319351" y="4780584"/>
            <a:ext cx="39319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ástupný text 18">
            <a:extLst>
              <a:ext uri="{FF2B5EF4-FFF2-40B4-BE49-F238E27FC236}">
                <a16:creationId xmlns:a16="http://schemas.microsoft.com/office/drawing/2014/main" id="{9DE446F1-807F-49A5-19C2-038032AE78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764646" y="4221406"/>
            <a:ext cx="2302099" cy="1105088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/>
              <a:t>Choose Components and the rest as new installation</a:t>
            </a:r>
            <a:endParaRPr lang="en-US" sz="2000" dirty="0">
              <a:solidFill>
                <a:srgbClr val="414042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A743E7-68F1-4945-D173-4674093E82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1594" y="1258835"/>
            <a:ext cx="4319368" cy="22877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DE93DC5-1F6A-C85F-4FFF-4003C95EA8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542" y="1258835"/>
            <a:ext cx="2939984" cy="2286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B25CB5-E221-B3E0-EA0E-74FC411B4C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4481" y="3634500"/>
            <a:ext cx="2939984" cy="2286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F30EDC1-4F53-A767-8F40-7298333FF6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3327" y="3637588"/>
            <a:ext cx="2939973" cy="228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73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MAJOR VERSION UPDATES SINCE VERSION 9.0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INSTALLATION / </a:t>
            </a:r>
            <a:r>
              <a:rPr lang="en-US" dirty="0"/>
              <a:t>MAJOR VERSION UPDATES SINCE VERSION 9.0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322986-C0E0-E60A-7EA8-F1035D8931D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161513"/>
          </a:xfrm>
        </p:spPr>
        <p:txBody>
          <a:bodyPr/>
          <a:lstStyle/>
          <a:p>
            <a:r>
              <a:rPr lang="en-US" dirty="0"/>
              <a:t>Updates to major versions </a:t>
            </a:r>
            <a:r>
              <a:rPr lang="en-US" sz="1600" dirty="0"/>
              <a:t>(change on the first digit place)</a:t>
            </a:r>
            <a:r>
              <a:rPr lang="en-US" dirty="0"/>
              <a:t> are paid</a:t>
            </a:r>
          </a:p>
          <a:p>
            <a:pPr lvl="1"/>
            <a:r>
              <a:rPr lang="en-US" dirty="0"/>
              <a:t>Validity of the entered user code is checked before installation</a:t>
            </a:r>
          </a:p>
          <a:p>
            <a:endParaRPr lang="cs-CZ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9203F1A-AA82-756A-340F-9B70A51ADE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608"/>
          <a:stretch/>
        </p:blipFill>
        <p:spPr>
          <a:xfrm>
            <a:off x="2334181" y="2601050"/>
            <a:ext cx="7505388" cy="3315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12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A/D convertor connection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INSTALLATION / A/D CONVERTOR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2" name="Picture 7" descr="Graf_Clarity_vs_chromatograf_ENG">
            <a:extLst>
              <a:ext uri="{FF2B5EF4-FFF2-40B4-BE49-F238E27FC236}">
                <a16:creationId xmlns:a16="http://schemas.microsoft.com/office/drawing/2014/main" id="{730B0E6F-1849-F16C-9666-244F397D7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5038" y="2589325"/>
            <a:ext cx="7128537" cy="3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ástupný text 18">
            <a:extLst>
              <a:ext uri="{FF2B5EF4-FFF2-40B4-BE49-F238E27FC236}">
                <a16:creationId xmlns:a16="http://schemas.microsoft.com/office/drawing/2014/main" id="{7C04D25F-2CD3-4A5A-F3A7-63BBBCE364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74791" y="1048221"/>
            <a:ext cx="9556008" cy="1541104"/>
          </a:xfrm>
        </p:spPr>
        <p:txBody>
          <a:bodyPr/>
          <a:lstStyle/>
          <a:p>
            <a:r>
              <a:rPr lang="en-US" dirty="0"/>
              <a:t>Connect hardware only after finishing the software installation</a:t>
            </a:r>
          </a:p>
          <a:p>
            <a:r>
              <a:rPr lang="en-US" dirty="0"/>
              <a:t>Electric connections – the shield on signal cable must be connected (The shield on the analog input DET cable serves as common ground)</a:t>
            </a:r>
          </a:p>
          <a:p>
            <a:r>
              <a:rPr lang="en-US" dirty="0"/>
              <a:t>The digital input and outputs could be used for the start and ready synchronization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54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17793" y="1400850"/>
            <a:ext cx="9921834" cy="1233328"/>
          </a:xfrm>
        </p:spPr>
        <p:txBody>
          <a:bodyPr/>
          <a:lstStyle/>
          <a:p>
            <a:r>
              <a:rPr lang="cs-CZ" sz="2000" dirty="0"/>
              <a:t>Appears after the very first start</a:t>
            </a:r>
            <a:endParaRPr lang="en-US" sz="1400" dirty="0"/>
          </a:p>
          <a:p>
            <a:r>
              <a:rPr lang="cs-CZ" sz="2000" dirty="0"/>
              <a:t>Required for updates/upgrades and support</a:t>
            </a:r>
          </a:p>
          <a:p>
            <a:r>
              <a:rPr lang="cs-CZ" sz="2000" dirty="0"/>
              <a:t>Can be done </a:t>
            </a:r>
            <a:r>
              <a:rPr lang="cs-CZ" sz="2000" dirty="0" err="1"/>
              <a:t>later</a:t>
            </a:r>
            <a:r>
              <a:rPr lang="cs-CZ" sz="2000" dirty="0"/>
              <a:t> on the </a:t>
            </a:r>
            <a:r>
              <a:rPr lang="cs-CZ" sz="2000" dirty="0" err="1"/>
              <a:t>DataApex</a:t>
            </a:r>
            <a:r>
              <a:rPr lang="cs-CZ" sz="2000" dirty="0"/>
              <a:t> </a:t>
            </a:r>
            <a:r>
              <a:rPr lang="cs-CZ" sz="2000" dirty="0" err="1"/>
              <a:t>website</a:t>
            </a:r>
            <a:r>
              <a:rPr lang="cs-CZ" sz="2000" dirty="0"/>
              <a:t> (</a:t>
            </a:r>
            <a:r>
              <a:rPr lang="cs-CZ" sz="2000" dirty="0" err="1"/>
              <a:t>also</a:t>
            </a:r>
            <a:r>
              <a:rPr lang="cs-CZ" sz="2000" dirty="0"/>
              <a:t> </a:t>
            </a:r>
            <a:r>
              <a:rPr lang="cs-CZ" sz="2000" dirty="0" err="1"/>
              <a:t>possible</a:t>
            </a:r>
            <a:r>
              <a:rPr lang="cs-CZ" sz="2000" dirty="0"/>
              <a:t> </a:t>
            </a:r>
            <a:r>
              <a:rPr lang="cs-CZ" sz="2000" dirty="0" err="1"/>
              <a:t>from</a:t>
            </a:r>
            <a:r>
              <a:rPr lang="cs-CZ" sz="2000" dirty="0"/>
              <a:t> </a:t>
            </a:r>
            <a:r>
              <a:rPr lang="cs-CZ" sz="2000" dirty="0" err="1"/>
              <a:t>different</a:t>
            </a:r>
            <a:r>
              <a:rPr lang="cs-CZ" sz="2000" dirty="0"/>
              <a:t> PC)</a:t>
            </a:r>
            <a:endParaRPr lang="en-US" sz="2000" dirty="0">
              <a:solidFill>
                <a:srgbClr val="414042"/>
              </a:solidFill>
            </a:endParaRP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First start - registration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REGISTRATION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E9A466-6E7E-CD54-20A6-26D0282F58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047" y="2826887"/>
            <a:ext cx="3749416" cy="30556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C5A034-74CB-37EF-6B9E-D21EF80030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8609" y="2853912"/>
            <a:ext cx="4756854" cy="3028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7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17793" y="1400850"/>
            <a:ext cx="9921834" cy="1989945"/>
          </a:xfrm>
        </p:spPr>
        <p:txBody>
          <a:bodyPr/>
          <a:lstStyle/>
          <a:p>
            <a:r>
              <a:rPr lang="cs-CZ" sz="2000" dirty="0"/>
              <a:t>Valid for the entire station</a:t>
            </a:r>
            <a:endParaRPr lang="en-US" sz="1400" dirty="0"/>
          </a:p>
          <a:p>
            <a:pPr lvl="1"/>
            <a:r>
              <a:rPr lang="cs-CZ" dirty="0"/>
              <a:t>User Accounts</a:t>
            </a:r>
          </a:p>
          <a:p>
            <a:pPr lvl="1"/>
            <a:r>
              <a:rPr lang="cs-CZ" dirty="0"/>
              <a:t>Configuration (&amp; Units Setup)</a:t>
            </a:r>
          </a:p>
          <a:p>
            <a:pPr lvl="1"/>
            <a:r>
              <a:rPr lang="cs-CZ" dirty="0">
                <a:solidFill>
                  <a:srgbClr val="414042"/>
                </a:solidFill>
              </a:rPr>
              <a:t>Directories</a:t>
            </a:r>
          </a:p>
          <a:p>
            <a:pPr lvl="1"/>
            <a:r>
              <a:rPr lang="cs-CZ" dirty="0">
                <a:solidFill>
                  <a:srgbClr val="414042"/>
                </a:solidFill>
              </a:rPr>
              <a:t>GLP Options</a:t>
            </a:r>
          </a:p>
          <a:p>
            <a:pPr lvl="1"/>
            <a:r>
              <a:rPr lang="cs-CZ" dirty="0">
                <a:solidFill>
                  <a:srgbClr val="414042"/>
                </a:solidFill>
              </a:rPr>
              <a:t>Digital Outputs</a:t>
            </a:r>
            <a:endParaRPr lang="en-US" dirty="0">
              <a:solidFill>
                <a:srgbClr val="414042"/>
              </a:solidFill>
            </a:endParaRP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General settings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SETTINGS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C459F9-159F-216E-E7BA-6549D6F5F2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4695" y="1695801"/>
            <a:ext cx="5206207" cy="383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80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USER ACCOUNTS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USER ACCOUNTS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6E76D52-FFCC-6A20-EBD0-E49065AE47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546" y="1964071"/>
            <a:ext cx="4876800" cy="3606169"/>
          </a:xfrm>
          <a:prstGeom prst="rect">
            <a:avLst/>
          </a:prstGeom>
        </p:spPr>
      </p:pic>
      <p:pic>
        <p:nvPicPr>
          <p:cNvPr id="4" name="Picture 3" descr="A hand cursor on a black background&#10;&#10;AI-generated content may be incorrect.">
            <a:extLst>
              <a:ext uri="{FF2B5EF4-FFF2-40B4-BE49-F238E27FC236}">
                <a16:creationId xmlns:a16="http://schemas.microsoft.com/office/drawing/2014/main" id="{6DA6671B-E6D6-F632-C2CC-1429A93524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182" y="2699474"/>
            <a:ext cx="369934" cy="43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94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USER ACCOUNTS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USER ACCOUNTS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8082C184-AA1B-C8AD-F5A7-931E201003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17793" y="1400850"/>
            <a:ext cx="2592480" cy="1233328"/>
          </a:xfrm>
        </p:spPr>
        <p:txBody>
          <a:bodyPr/>
          <a:lstStyle/>
          <a:p>
            <a:r>
              <a:rPr lang="cs-CZ" sz="2000" dirty="0"/>
              <a:t>Administration of user accounts</a:t>
            </a:r>
            <a:endParaRPr lang="en-US" sz="1400" dirty="0"/>
          </a:p>
          <a:p>
            <a:r>
              <a:rPr lang="cs-CZ" sz="2000" dirty="0"/>
              <a:t>General settings of password rules</a:t>
            </a:r>
          </a:p>
          <a:p>
            <a:r>
              <a:rPr lang="cs-CZ" sz="2000" dirty="0"/>
              <a:t>Setting of individual user privilages</a:t>
            </a:r>
          </a:p>
        </p:txBody>
      </p:sp>
      <p:pic>
        <p:nvPicPr>
          <p:cNvPr id="4" name="Obrázek 3" descr="Obsah obrázku text, snímek obrazovky, software, displej&#10;&#10;Popis byl vytvořen automaticky">
            <a:extLst>
              <a:ext uri="{FF2B5EF4-FFF2-40B4-BE49-F238E27FC236}">
                <a16:creationId xmlns:a16="http://schemas.microsoft.com/office/drawing/2014/main" id="{BAA97EE1-3386-8828-3CFE-A98FFBAB16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275" y="1105429"/>
            <a:ext cx="7095529" cy="5281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17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2ABD39-A482-E486-200B-053F6778C6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440" y="471139"/>
            <a:ext cx="3576768" cy="2644856"/>
          </a:xfrm>
          <a:prstGeom prst="rect">
            <a:avLst/>
          </a:prstGeom>
        </p:spPr>
      </p:pic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USER ACCOUNTS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USER ACCOUNTS &amp; USER DETAILS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17</a:t>
            </a:fld>
            <a:endParaRPr lang="cs-CZ"/>
          </a:p>
        </p:txBody>
      </p:sp>
      <p:pic>
        <p:nvPicPr>
          <p:cNvPr id="7" name="Obrázek 6" descr="Obsah obrázku text, snímek obrazovky, software, displej&#10;&#10;Popis byl vytvořen automaticky">
            <a:extLst>
              <a:ext uri="{FF2B5EF4-FFF2-40B4-BE49-F238E27FC236}">
                <a16:creationId xmlns:a16="http://schemas.microsoft.com/office/drawing/2014/main" id="{85F0E725-F1CA-7C77-7E7B-F731451821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404" y="1129915"/>
            <a:ext cx="6146643" cy="4575146"/>
          </a:xfrm>
          <a:prstGeom prst="rect">
            <a:avLst/>
          </a:prstGeom>
        </p:spPr>
      </p:pic>
      <p:pic>
        <p:nvPicPr>
          <p:cNvPr id="10" name="Obrázek 9" descr="Obsah obrázku text, elektronika, snímek obrazovky, software&#10;&#10;Popis byl vytvořen automaticky">
            <a:extLst>
              <a:ext uri="{FF2B5EF4-FFF2-40B4-BE49-F238E27FC236}">
                <a16:creationId xmlns:a16="http://schemas.microsoft.com/office/drawing/2014/main" id="{795AC32D-A121-D828-0FBE-609DF0C870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4968" y="2337417"/>
            <a:ext cx="3772576" cy="4218712"/>
          </a:xfrm>
          <a:prstGeom prst="rect">
            <a:avLst/>
          </a:prstGeom>
        </p:spPr>
      </p:pic>
      <p:pic>
        <p:nvPicPr>
          <p:cNvPr id="4" name="Picture 3" descr="A hand cursor on a black background&#10;&#10;AI-generated content may be incorrect.">
            <a:extLst>
              <a:ext uri="{FF2B5EF4-FFF2-40B4-BE49-F238E27FC236}">
                <a16:creationId xmlns:a16="http://schemas.microsoft.com/office/drawing/2014/main" id="{0E79F284-0E74-3FD4-CFC0-51A11C0D0F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4720" y="1215083"/>
            <a:ext cx="369934" cy="43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38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System COnfiguration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SYSTEM CONFIGURATION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18</a:t>
            </a:fld>
            <a:endParaRPr lang="cs-CZ"/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47041D9-0913-239D-7F45-F5818A791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646" y="1852537"/>
            <a:ext cx="4794866" cy="3545584"/>
          </a:xfrm>
          <a:prstGeom prst="rect">
            <a:avLst/>
          </a:prstGeom>
        </p:spPr>
      </p:pic>
      <p:pic>
        <p:nvPicPr>
          <p:cNvPr id="5" name="Picture 4" descr="A hand cursor on a black background&#10;&#10;AI-generated content may be incorrect.">
            <a:extLst>
              <a:ext uri="{FF2B5EF4-FFF2-40B4-BE49-F238E27FC236}">
                <a16:creationId xmlns:a16="http://schemas.microsoft.com/office/drawing/2014/main" id="{3B10841F-19A7-40A8-B240-3449E20157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095" y="3183252"/>
            <a:ext cx="369934" cy="43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82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System COnfiguration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SYSTEM CONFIGURATION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8082C184-AA1B-C8AD-F5A7-931E201003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09950" y="994847"/>
            <a:ext cx="4714043" cy="2733738"/>
          </a:xfrm>
        </p:spPr>
        <p:txBody>
          <a:bodyPr/>
          <a:lstStyle/>
          <a:p>
            <a:r>
              <a:rPr lang="cs-CZ" sz="2000" dirty="0"/>
              <a:t>Link between HW and Clarity</a:t>
            </a:r>
            <a:endParaRPr lang="en-US" sz="1400" dirty="0"/>
          </a:p>
          <a:p>
            <a:r>
              <a:rPr lang="cs-CZ" sz="2000" dirty="0"/>
              <a:t>Left side:</a:t>
            </a:r>
          </a:p>
          <a:p>
            <a:pPr lvl="1"/>
            <a:r>
              <a:rPr lang="cs-CZ" dirty="0"/>
              <a:t>List </a:t>
            </a:r>
            <a:r>
              <a:rPr lang="cs-CZ" dirty="0" err="1"/>
              <a:t>of</a:t>
            </a:r>
            <a:r>
              <a:rPr lang="cs-CZ" dirty="0"/>
              <a:t> set control modules</a:t>
            </a:r>
          </a:p>
          <a:p>
            <a:pPr lvl="1"/>
            <a:r>
              <a:rPr lang="cs-CZ" dirty="0"/>
              <a:t>Overview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assignments</a:t>
            </a:r>
            <a:r>
              <a:rPr lang="cs-CZ" dirty="0"/>
              <a:t> to Instruments</a:t>
            </a:r>
          </a:p>
          <a:p>
            <a:r>
              <a:rPr lang="cs-CZ" sz="2000" dirty="0"/>
              <a:t>Right side:</a:t>
            </a:r>
          </a:p>
          <a:p>
            <a:pPr lvl="1"/>
            <a:r>
              <a:rPr lang="cs-CZ" dirty="0"/>
              <a:t>Instrument Type</a:t>
            </a:r>
          </a:p>
          <a:p>
            <a:pPr lvl="1"/>
            <a:r>
              <a:rPr lang="cs-CZ" dirty="0"/>
              <a:t>Control </a:t>
            </a:r>
            <a:r>
              <a:rPr lang="en-US" dirty="0"/>
              <a:t>modules</a:t>
            </a:r>
            <a:r>
              <a:rPr lang="cs-CZ" dirty="0"/>
              <a:t> “on“ Instrument</a:t>
            </a:r>
          </a:p>
          <a:p>
            <a:pPr lvl="1"/>
            <a:r>
              <a:rPr lang="cs-CZ" dirty="0"/>
              <a:t>Synchronization of HW with Clarity</a:t>
            </a:r>
          </a:p>
        </p:txBody>
      </p:sp>
      <p:pic>
        <p:nvPicPr>
          <p:cNvPr id="4" name="Obrázek 3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D427BBD4-AFED-4918-E994-2EA87040F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195" y="1085847"/>
            <a:ext cx="6206861" cy="5078963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D191E2E5-5ACE-E03C-8280-8E5681445E93}"/>
              </a:ext>
            </a:extLst>
          </p:cNvPr>
          <p:cNvSpPr/>
          <p:nvPr/>
        </p:nvSpPr>
        <p:spPr>
          <a:xfrm>
            <a:off x="5762320" y="5896204"/>
            <a:ext cx="628853" cy="21085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hand cursor on a black background&#10;&#10;AI-generated content may be incorrect.">
            <a:extLst>
              <a:ext uri="{FF2B5EF4-FFF2-40B4-BE49-F238E27FC236}">
                <a16:creationId xmlns:a16="http://schemas.microsoft.com/office/drawing/2014/main" id="{B4C278F8-3C81-7873-C39F-9D8F940CCF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984216"/>
            <a:ext cx="369934" cy="43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9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System COnfiguration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SYSTEM CONFIGURATION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8082C184-AA1B-C8AD-F5A7-931E201003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17792" y="1400850"/>
            <a:ext cx="4385067" cy="861431"/>
          </a:xfrm>
        </p:spPr>
        <p:txBody>
          <a:bodyPr/>
          <a:lstStyle/>
          <a:p>
            <a:r>
              <a:rPr lang="cs-CZ" dirty="0"/>
              <a:t>List of all available control modules</a:t>
            </a:r>
          </a:p>
          <a:p>
            <a:r>
              <a:rPr lang="cs-CZ" dirty="0"/>
              <a:t>Search tool with filters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965EEA-CD26-F3C0-A69D-A3CF37D43F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2886" y="1884439"/>
            <a:ext cx="6301858" cy="4502422"/>
          </a:xfrm>
          <a:prstGeom prst="rect">
            <a:avLst/>
          </a:prstGeom>
        </p:spPr>
      </p:pic>
      <p:sp>
        <p:nvSpPr>
          <p:cNvPr id="5" name="Zástupný text 23">
            <a:extLst>
              <a:ext uri="{FF2B5EF4-FFF2-40B4-BE49-F238E27FC236}">
                <a16:creationId xmlns:a16="http://schemas.microsoft.com/office/drawing/2014/main" id="{7CD9C1D3-4A2A-0456-33AD-097B540B1D5B}"/>
              </a:ext>
            </a:extLst>
          </p:cNvPr>
          <p:cNvSpPr txBox="1">
            <a:spLocks/>
          </p:cNvSpPr>
          <p:nvPr/>
        </p:nvSpPr>
        <p:spPr>
          <a:xfrm>
            <a:off x="1195550" y="1028612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Available control modules</a:t>
            </a:r>
          </a:p>
        </p:txBody>
      </p:sp>
    </p:spTree>
    <p:extLst>
      <p:ext uri="{BB962C8B-B14F-4D97-AF65-F5344CB8AC3E}">
        <p14:creationId xmlns:p14="http://schemas.microsoft.com/office/powerpoint/2010/main" val="280454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System COnfiguration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SYSTEM CONFIGURATION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8082C184-AA1B-C8AD-F5A7-931E201003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24486" y="1453344"/>
            <a:ext cx="5933210" cy="1233328"/>
          </a:xfrm>
        </p:spPr>
        <p:txBody>
          <a:bodyPr/>
          <a:lstStyle/>
          <a:p>
            <a:r>
              <a:rPr lang="cs-CZ" sz="2000" dirty="0"/>
              <a:t>Type </a:t>
            </a:r>
            <a:r>
              <a:rPr lang="cs-CZ" sz="2000" dirty="0" err="1"/>
              <a:t>enabled</a:t>
            </a:r>
            <a:r>
              <a:rPr lang="cs-CZ" sz="2000" dirty="0"/>
              <a:t> </a:t>
            </a:r>
            <a:r>
              <a:rPr lang="cs-CZ" sz="2000" dirty="0" err="1"/>
              <a:t>based</a:t>
            </a:r>
            <a:r>
              <a:rPr lang="cs-CZ" sz="2000" dirty="0"/>
              <a:t> on </a:t>
            </a:r>
            <a:r>
              <a:rPr lang="cs-CZ" sz="2000" dirty="0" err="1"/>
              <a:t>the</a:t>
            </a:r>
            <a:r>
              <a:rPr lang="cs-CZ" sz="2000" dirty="0"/>
              <a:t> User </a:t>
            </a:r>
            <a:r>
              <a:rPr lang="cs-CZ" sz="2000" dirty="0" err="1"/>
              <a:t>Code</a:t>
            </a:r>
            <a:r>
              <a:rPr lang="cs-CZ" sz="2000" dirty="0"/>
              <a:t> </a:t>
            </a:r>
            <a:r>
              <a:rPr lang="cs-CZ" sz="2000" dirty="0" err="1"/>
              <a:t>used</a:t>
            </a:r>
            <a:endParaRPr lang="cs-CZ" sz="2000" dirty="0"/>
          </a:p>
          <a:p>
            <a:r>
              <a:rPr lang="cs-CZ" sz="2000" dirty="0"/>
              <a:t>LC and GC by default</a:t>
            </a:r>
          </a:p>
          <a:p>
            <a:r>
              <a:rPr lang="cs-CZ" dirty="0" err="1"/>
              <a:t>Switching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Extension</a:t>
            </a:r>
            <a:endParaRPr lang="cs-CZ" sz="2000" dirty="0"/>
          </a:p>
        </p:txBody>
      </p:sp>
      <p:sp>
        <p:nvSpPr>
          <p:cNvPr id="3" name="Zástupný text 23">
            <a:extLst>
              <a:ext uri="{FF2B5EF4-FFF2-40B4-BE49-F238E27FC236}">
                <a16:creationId xmlns:a16="http://schemas.microsoft.com/office/drawing/2014/main" id="{4435FD51-E026-3459-DFBA-FC67387FEA14}"/>
              </a:ext>
            </a:extLst>
          </p:cNvPr>
          <p:cNvSpPr txBox="1">
            <a:spLocks/>
          </p:cNvSpPr>
          <p:nvPr/>
        </p:nvSpPr>
        <p:spPr>
          <a:xfrm>
            <a:off x="1204603" y="1028612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Instrument Type</a:t>
            </a:r>
          </a:p>
        </p:txBody>
      </p:sp>
      <p:pic>
        <p:nvPicPr>
          <p:cNvPr id="4" name="Obrázek 5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E02CDE3A-FDEB-B492-6C23-F69820D37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695" y="2649576"/>
            <a:ext cx="4139987" cy="3043505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B880B7E-5983-87A1-B8D5-C71A385D4368}"/>
              </a:ext>
            </a:extLst>
          </p:cNvPr>
          <p:cNvGrpSpPr/>
          <p:nvPr/>
        </p:nvGrpSpPr>
        <p:grpSpPr>
          <a:xfrm>
            <a:off x="2323062" y="3460226"/>
            <a:ext cx="3075821" cy="1422205"/>
            <a:chOff x="3700459" y="3726870"/>
            <a:chExt cx="3075821" cy="1422205"/>
          </a:xfrm>
        </p:grpSpPr>
        <p:pic>
          <p:nvPicPr>
            <p:cNvPr id="7" name="Obrázek 3" descr="Obsah obrázku text, snímek obrazovky, software, Počítačová ikona&#10;&#10;Popis byl vytvořen automaticky">
              <a:extLst>
                <a:ext uri="{FF2B5EF4-FFF2-40B4-BE49-F238E27FC236}">
                  <a16:creationId xmlns:a16="http://schemas.microsoft.com/office/drawing/2014/main" id="{FB64BE0A-254F-E003-DD43-A8E5623096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445" b="71998"/>
            <a:stretch>
              <a:fillRect/>
            </a:stretch>
          </p:blipFill>
          <p:spPr>
            <a:xfrm>
              <a:off x="3700459" y="3726870"/>
              <a:ext cx="3075821" cy="1422205"/>
            </a:xfrm>
            <a:prstGeom prst="rect">
              <a:avLst/>
            </a:prstGeom>
          </p:spPr>
        </p:pic>
        <p:sp>
          <p:nvSpPr>
            <p:cNvPr id="8" name="Obdélník 4">
              <a:extLst>
                <a:ext uri="{FF2B5EF4-FFF2-40B4-BE49-F238E27FC236}">
                  <a16:creationId xmlns:a16="http://schemas.microsoft.com/office/drawing/2014/main" id="{45A97355-281A-EEC9-7F58-79C573727D06}"/>
                </a:ext>
              </a:extLst>
            </p:cNvPr>
            <p:cNvSpPr/>
            <p:nvPr/>
          </p:nvSpPr>
          <p:spPr>
            <a:xfrm>
              <a:off x="3833932" y="4758135"/>
              <a:ext cx="1860698" cy="312791"/>
            </a:xfrm>
            <a:prstGeom prst="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8286F65-EFDE-DEC2-C814-41252FDE2F0B}"/>
              </a:ext>
            </a:extLst>
          </p:cNvPr>
          <p:cNvCxnSpPr>
            <a:cxnSpLocks/>
          </p:cNvCxnSpPr>
          <p:nvPr/>
        </p:nvCxnSpPr>
        <p:spPr>
          <a:xfrm>
            <a:off x="5770392" y="4225616"/>
            <a:ext cx="39319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833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System COnfiguration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SYSTEM CONFIGURATION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8082C184-AA1B-C8AD-F5A7-931E201003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17792" y="1717719"/>
            <a:ext cx="5933210" cy="1541104"/>
          </a:xfrm>
        </p:spPr>
        <p:txBody>
          <a:bodyPr/>
          <a:lstStyle/>
          <a:p>
            <a:r>
              <a:rPr lang="cs-CZ" sz="2000" dirty="0"/>
              <a:t>Synchronization of HW on Instrument with Clarity</a:t>
            </a:r>
          </a:p>
          <a:p>
            <a:r>
              <a:rPr lang="cs-CZ" dirty="0"/>
              <a:t>Start Input – defines device that triggers analysis start</a:t>
            </a:r>
          </a:p>
          <a:p>
            <a:r>
              <a:rPr lang="cs-CZ" sz="2000" dirty="0"/>
              <a:t>Ready Output – defines device that sets ready for next analysis </a:t>
            </a:r>
            <a:r>
              <a:rPr lang="cs-CZ" sz="1600" dirty="0"/>
              <a:t>(significant for Sequence)</a:t>
            </a:r>
            <a:endParaRPr lang="cs-CZ" sz="2000" dirty="0"/>
          </a:p>
        </p:txBody>
      </p:sp>
      <p:sp>
        <p:nvSpPr>
          <p:cNvPr id="3" name="Zástupný text 23">
            <a:extLst>
              <a:ext uri="{FF2B5EF4-FFF2-40B4-BE49-F238E27FC236}">
                <a16:creationId xmlns:a16="http://schemas.microsoft.com/office/drawing/2014/main" id="{4435FD51-E026-3459-DFBA-FC67387FEA14}"/>
              </a:ext>
            </a:extLst>
          </p:cNvPr>
          <p:cNvSpPr txBox="1">
            <a:spLocks/>
          </p:cNvSpPr>
          <p:nvPr/>
        </p:nvSpPr>
        <p:spPr>
          <a:xfrm>
            <a:off x="1204603" y="1028612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Data inputs &amp; outputs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7386BDC-065C-79BF-DD5B-FF05357B3A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0325" y="3386824"/>
            <a:ext cx="4743437" cy="2163278"/>
          </a:xfrm>
          <a:prstGeom prst="rect">
            <a:avLst/>
          </a:prstGeom>
        </p:spPr>
      </p:pic>
      <p:pic>
        <p:nvPicPr>
          <p:cNvPr id="4" name="Obrázek 3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C107ABEA-7095-9461-1003-C01AA1D22E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791" y="3295840"/>
            <a:ext cx="3475996" cy="2844345"/>
          </a:xfrm>
          <a:prstGeom prst="rect">
            <a:avLst/>
          </a:prstGeom>
        </p:spPr>
      </p:pic>
      <p:sp>
        <p:nvSpPr>
          <p:cNvPr id="7" name="Obdélník 4">
            <a:extLst>
              <a:ext uri="{FF2B5EF4-FFF2-40B4-BE49-F238E27FC236}">
                <a16:creationId xmlns:a16="http://schemas.microsoft.com/office/drawing/2014/main" id="{DB313E80-70FC-FBD6-8B4A-97DC06B004C8}"/>
              </a:ext>
            </a:extLst>
          </p:cNvPr>
          <p:cNvSpPr/>
          <p:nvPr/>
        </p:nvSpPr>
        <p:spPr>
          <a:xfrm>
            <a:off x="2954476" y="5197148"/>
            <a:ext cx="1563203" cy="352954"/>
          </a:xfrm>
          <a:prstGeom prst="rect">
            <a:avLst/>
          </a:prstGeom>
          <a:noFill/>
          <a:ln w="25400">
            <a:solidFill>
              <a:srgbClr val="0AB70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23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UNITs setup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UNITS SETUP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23</a:t>
            </a:fld>
            <a:endParaRPr lang="cs-CZ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A30993-D59E-EB98-3949-1F7D09994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920" y="1910247"/>
            <a:ext cx="4638779" cy="3430164"/>
          </a:xfrm>
          <a:prstGeom prst="rect">
            <a:avLst/>
          </a:prstGeom>
        </p:spPr>
      </p:pic>
      <p:pic>
        <p:nvPicPr>
          <p:cNvPr id="5" name="Picture 4" descr="A hand cursor on a black background&#10;&#10;AI-generated content may be incorrect.">
            <a:extLst>
              <a:ext uri="{FF2B5EF4-FFF2-40B4-BE49-F238E27FC236}">
                <a16:creationId xmlns:a16="http://schemas.microsoft.com/office/drawing/2014/main" id="{C40D4F16-83A3-DE86-06A4-89F11F7917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066" y="3429000"/>
            <a:ext cx="369934" cy="43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62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Units setup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UNITS SETUP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8082C184-AA1B-C8AD-F5A7-931E201003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06897" y="1014243"/>
            <a:ext cx="5324656" cy="2813247"/>
          </a:xfrm>
        </p:spPr>
        <p:txBody>
          <a:bodyPr/>
          <a:lstStyle/>
          <a:p>
            <a:r>
              <a:rPr lang="en-US" sz="2000" dirty="0"/>
              <a:t>Setting of used units</a:t>
            </a:r>
          </a:p>
          <a:p>
            <a:pPr lvl="1"/>
            <a:r>
              <a:rPr lang="en-US" dirty="0"/>
              <a:t>Basic – Flow, Pressure....</a:t>
            </a:r>
          </a:p>
          <a:p>
            <a:pPr lvl="1"/>
            <a:r>
              <a:rPr lang="en-US" dirty="0"/>
              <a:t>Auxiliary Signals – Voltage, Current...</a:t>
            </a:r>
          </a:p>
          <a:p>
            <a:pPr lvl="1"/>
            <a:r>
              <a:rPr lang="en-US" dirty="0"/>
              <a:t>X-Axis (time) – minutes, seconds...</a:t>
            </a:r>
          </a:p>
          <a:p>
            <a:r>
              <a:rPr lang="cs-CZ" dirty="0"/>
              <a:t>Set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each</a:t>
            </a:r>
            <a:r>
              <a:rPr lang="cs-CZ" dirty="0"/>
              <a:t> instrument </a:t>
            </a:r>
            <a:r>
              <a:rPr lang="cs-CZ" dirty="0" err="1"/>
              <a:t>separately</a:t>
            </a:r>
            <a:endParaRPr lang="en-US" sz="1400" dirty="0"/>
          </a:p>
          <a:p>
            <a:r>
              <a:rPr lang="en-US" sz="2000" dirty="0"/>
              <a:t>These setting are stored in the configuration *.</a:t>
            </a:r>
            <a:r>
              <a:rPr lang="en-US" sz="2000" dirty="0" err="1"/>
              <a:t>cfg</a:t>
            </a:r>
            <a:r>
              <a:rPr lang="en-US" sz="2000" dirty="0"/>
              <a:t> file</a:t>
            </a:r>
          </a:p>
          <a:p>
            <a:endParaRPr lang="cs-CZ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9B5E4B-BD7C-80C8-3E4C-720DFA11C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531" y="454117"/>
            <a:ext cx="4645089" cy="593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20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Directories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DIRECTORIES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25</a:t>
            </a:fld>
            <a:endParaRPr lang="cs-CZ"/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B98835F-AF9F-E7B8-FCBE-1C0D863C0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455" y="1811296"/>
            <a:ext cx="4765114" cy="3523582"/>
          </a:xfrm>
          <a:prstGeom prst="rect">
            <a:avLst/>
          </a:prstGeom>
        </p:spPr>
      </p:pic>
      <p:pic>
        <p:nvPicPr>
          <p:cNvPr id="5" name="Picture 4" descr="A hand cursor on a black background&#10;&#10;AI-generated content may be incorrect.">
            <a:extLst>
              <a:ext uri="{FF2B5EF4-FFF2-40B4-BE49-F238E27FC236}">
                <a16:creationId xmlns:a16="http://schemas.microsoft.com/office/drawing/2014/main" id="{B45CA65E-3533-3538-5587-4BDE0FD6A7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837" y="3573087"/>
            <a:ext cx="369934" cy="43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49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8082C184-AA1B-C8AD-F5A7-931E201003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93459" y="1652040"/>
            <a:ext cx="10185191" cy="1284624"/>
          </a:xfrm>
        </p:spPr>
        <p:txBody>
          <a:bodyPr/>
          <a:lstStyle/>
          <a:p>
            <a:r>
              <a:rPr lang="cs-CZ" sz="2000" dirty="0"/>
              <a:t>Data and Audit Trail location</a:t>
            </a:r>
          </a:p>
          <a:p>
            <a:r>
              <a:rPr lang="cs-CZ" sz="2000" dirty="0"/>
              <a:t>Directory = Where Clarity searches for Projects</a:t>
            </a:r>
            <a:endParaRPr lang="en-US" sz="2000" dirty="0"/>
          </a:p>
          <a:p>
            <a:r>
              <a:rPr lang="cs-CZ" sz="2000" dirty="0"/>
              <a:t>Tool for networked use of Clarity with Clarity Offline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directories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DIRECTORIES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26</a:t>
            </a:fld>
            <a:endParaRPr lang="cs-CZ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73305E-EDD9-66E5-4459-936E5F03B9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459" y="3255148"/>
            <a:ext cx="5542344" cy="178216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7D6706F-5AB6-1C58-ECDD-BD5E1C2F3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471" y="2076772"/>
            <a:ext cx="3948179" cy="2617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10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Installation folder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INSTALLATION FOLDER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P10/100B 19/11/2025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27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8082C184-AA1B-C8AD-F5A7-931E201003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17792" y="1400850"/>
            <a:ext cx="4922085" cy="1977121"/>
          </a:xfrm>
        </p:spPr>
        <p:txBody>
          <a:bodyPr/>
          <a:lstStyle/>
          <a:p>
            <a:r>
              <a:rPr lang="cs-CZ" b="1" dirty="0"/>
              <a:t>Bin</a:t>
            </a:r>
            <a:r>
              <a:rPr lang="cs-CZ" dirty="0"/>
              <a:t> – </a:t>
            </a:r>
            <a:r>
              <a:rPr lang="cs-CZ" dirty="0" err="1"/>
              <a:t>the</a:t>
            </a:r>
            <a:r>
              <a:rPr lang="cs-CZ" dirty="0"/>
              <a:t> software itself, IQ, OQ</a:t>
            </a:r>
          </a:p>
          <a:p>
            <a:r>
              <a:rPr lang="cs-CZ" sz="2000" b="1" dirty="0"/>
              <a:t>C</a:t>
            </a:r>
            <a:r>
              <a:rPr lang="cs-CZ" b="1" dirty="0"/>
              <a:t>fg</a:t>
            </a:r>
            <a:r>
              <a:rPr lang="cs-CZ" dirty="0"/>
              <a:t> – configuration of the software</a:t>
            </a:r>
          </a:p>
          <a:p>
            <a:r>
              <a:rPr lang="cs-CZ" sz="2000" b="1" dirty="0" err="1"/>
              <a:t>DataFiles</a:t>
            </a:r>
            <a:r>
              <a:rPr lang="cs-CZ" sz="2000" dirty="0"/>
              <a:t> –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chromatographic</a:t>
            </a:r>
            <a:r>
              <a:rPr lang="cs-CZ" sz="2000" dirty="0"/>
              <a:t> data</a:t>
            </a:r>
            <a:endParaRPr lang="cs-CZ" dirty="0"/>
          </a:p>
          <a:p>
            <a:r>
              <a:rPr lang="cs-CZ" b="1" dirty="0" err="1"/>
              <a:t>Documentation</a:t>
            </a:r>
            <a:r>
              <a:rPr lang="cs-CZ" dirty="0"/>
              <a:t> – Manuals, </a:t>
            </a:r>
            <a:r>
              <a:rPr lang="cs-CZ" dirty="0" err="1"/>
              <a:t>Datasheets</a:t>
            </a:r>
            <a:endParaRPr lang="cs-CZ" dirty="0"/>
          </a:p>
          <a:p>
            <a:r>
              <a:rPr lang="cs-CZ" dirty="0"/>
              <a:t>Uninstalll.exe – </a:t>
            </a:r>
            <a:r>
              <a:rPr lang="cs-CZ" dirty="0" err="1"/>
              <a:t>for</a:t>
            </a:r>
            <a:r>
              <a:rPr lang="cs-CZ" dirty="0"/>
              <a:t> software </a:t>
            </a:r>
            <a:r>
              <a:rPr lang="cs-CZ" dirty="0" err="1"/>
              <a:t>unistallation</a:t>
            </a:r>
            <a:endParaRPr lang="cs-CZ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49103E-038A-F8EE-BAA3-9AABC69DDC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9524" y="2160191"/>
            <a:ext cx="5449106" cy="404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448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Installation</a:t>
            </a:r>
            <a:r>
              <a:rPr lang="cs-CZ" dirty="0"/>
              <a:t> </a:t>
            </a:r>
            <a:r>
              <a:rPr lang="cs-CZ" dirty="0" err="1"/>
              <a:t>folder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INSTALLATION FOLDER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28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8082C184-AA1B-C8AD-F5A7-931E201003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69021" y="1458943"/>
            <a:ext cx="9860858" cy="2205389"/>
          </a:xfrm>
        </p:spPr>
        <p:txBody>
          <a:bodyPr/>
          <a:lstStyle/>
          <a:p>
            <a:r>
              <a:rPr lang="cs-CZ" dirty="0"/>
              <a:t>“</a:t>
            </a:r>
            <a:r>
              <a:rPr lang="cs-CZ" b="1" dirty="0"/>
              <a:t>Project_name</a:t>
            </a:r>
            <a:r>
              <a:rPr lang="cs-CZ" dirty="0"/>
              <a:t>“ folder – methods (*.met), seqeunces (*.seq)</a:t>
            </a:r>
          </a:p>
          <a:p>
            <a:pPr lvl="1"/>
            <a:r>
              <a:rPr lang="cs-CZ" b="1" dirty="0"/>
              <a:t>Calib</a:t>
            </a:r>
            <a:r>
              <a:rPr lang="cs-CZ" dirty="0"/>
              <a:t> subfolder – calibrations (*.cal), chromatograms of standards (*.prm)</a:t>
            </a:r>
          </a:p>
          <a:p>
            <a:pPr lvl="1"/>
            <a:r>
              <a:rPr lang="cs-CZ" b="1" dirty="0"/>
              <a:t>Data</a:t>
            </a:r>
            <a:r>
              <a:rPr lang="cs-CZ" dirty="0"/>
              <a:t> subfolder – sample chromatograms (*.</a:t>
            </a:r>
            <a:r>
              <a:rPr lang="cs-CZ" dirty="0" err="1"/>
              <a:t>prm</a:t>
            </a:r>
            <a:r>
              <a:rPr lang="cs-CZ" dirty="0"/>
              <a:t>)</a:t>
            </a:r>
          </a:p>
          <a:p>
            <a:r>
              <a:rPr lang="cs-CZ" b="1" dirty="0" err="1"/>
              <a:t>Common</a:t>
            </a:r>
            <a:r>
              <a:rPr lang="cs-CZ" dirty="0"/>
              <a:t> – </a:t>
            </a:r>
            <a:r>
              <a:rPr lang="cs-CZ" dirty="0" err="1"/>
              <a:t>shared</a:t>
            </a:r>
            <a:r>
              <a:rPr lang="cs-CZ" dirty="0"/>
              <a:t> </a:t>
            </a:r>
            <a:r>
              <a:rPr lang="cs-CZ" dirty="0" err="1"/>
              <a:t>files</a:t>
            </a:r>
            <a:r>
              <a:rPr lang="cs-CZ" dirty="0"/>
              <a:t> = report </a:t>
            </a:r>
            <a:r>
              <a:rPr lang="cs-CZ" dirty="0" err="1"/>
              <a:t>styles</a:t>
            </a:r>
            <a:r>
              <a:rPr lang="cs-CZ" dirty="0"/>
              <a:t>, </a:t>
            </a:r>
            <a:r>
              <a:rPr lang="cs-CZ" dirty="0" err="1"/>
              <a:t>templates</a:t>
            </a:r>
            <a:r>
              <a:rPr lang="cs-CZ" dirty="0"/>
              <a:t>, </a:t>
            </a:r>
            <a:r>
              <a:rPr lang="cs-CZ" dirty="0" err="1"/>
              <a:t>etc</a:t>
            </a:r>
            <a:r>
              <a:rPr lang="cs-CZ" dirty="0"/>
              <a:t>.</a:t>
            </a:r>
          </a:p>
          <a:p>
            <a:r>
              <a:rPr lang="cs-CZ" b="1" dirty="0" err="1"/>
              <a:t>Projects</a:t>
            </a:r>
            <a:r>
              <a:rPr lang="cs-CZ" b="1" dirty="0"/>
              <a:t> </a:t>
            </a:r>
            <a:r>
              <a:rPr lang="cs-CZ" dirty="0"/>
              <a:t>– </a:t>
            </a:r>
            <a:r>
              <a:rPr lang="cs-CZ" dirty="0" err="1"/>
              <a:t>individual</a:t>
            </a:r>
            <a:r>
              <a:rPr lang="cs-CZ" dirty="0"/>
              <a:t> </a:t>
            </a:r>
            <a:r>
              <a:rPr lang="cs-CZ" dirty="0" err="1"/>
              <a:t>project</a:t>
            </a:r>
            <a:r>
              <a:rPr lang="cs-CZ" dirty="0"/>
              <a:t> (*.</a:t>
            </a:r>
            <a:r>
              <a:rPr lang="cs-CZ" dirty="0" err="1"/>
              <a:t>prj</a:t>
            </a:r>
            <a:r>
              <a:rPr lang="cs-CZ" dirty="0"/>
              <a:t>) </a:t>
            </a:r>
            <a:r>
              <a:rPr lang="cs-CZ" dirty="0" err="1"/>
              <a:t>files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E00FA8E-8EDF-4FC9-9D46-2C7EA3C0E84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/>
              <a:t>Datafiles</a:t>
            </a:r>
            <a:endParaRPr lang="en-US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57682137-91F1-06D3-F1F8-FB9694897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7541" y="3239600"/>
            <a:ext cx="5041990" cy="3200387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518054C5-9C06-AFC7-86F4-2A15F3695E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5815" y="3239600"/>
            <a:ext cx="5041990" cy="3200387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5B0C9D1-746E-45CF-EE7D-C4F9150C57F8}"/>
              </a:ext>
            </a:extLst>
          </p:cNvPr>
          <p:cNvCxnSpPr>
            <a:cxnSpLocks/>
          </p:cNvCxnSpPr>
          <p:nvPr/>
        </p:nvCxnSpPr>
        <p:spPr>
          <a:xfrm flipV="1">
            <a:off x="3865830" y="3766242"/>
            <a:ext cx="3558012" cy="138518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225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Project setup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PROJECT SETUP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29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8082C184-AA1B-C8AD-F5A7-931E201003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003364"/>
            <a:ext cx="9860858" cy="861431"/>
          </a:xfrm>
        </p:spPr>
        <p:txBody>
          <a:bodyPr/>
          <a:lstStyle/>
          <a:p>
            <a:r>
              <a:rPr lang="cs-CZ" dirty="0"/>
              <a:t>Accessible </a:t>
            </a:r>
            <a:r>
              <a:rPr lang="cs-CZ" dirty="0" err="1"/>
              <a:t>from</a:t>
            </a:r>
            <a:r>
              <a:rPr lang="cs-CZ" dirty="0"/>
              <a:t> Instrument </a:t>
            </a:r>
            <a:r>
              <a:rPr lang="en-US" dirty="0"/>
              <a:t>window</a:t>
            </a:r>
            <a:endParaRPr lang="cs-CZ" dirty="0"/>
          </a:p>
          <a:p>
            <a:r>
              <a:rPr lang="cs-CZ" dirty="0"/>
              <a:t>Administration of projects (opening, creation of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ones</a:t>
            </a:r>
            <a:r>
              <a:rPr lang="cs-CZ" dirty="0"/>
              <a:t>, </a:t>
            </a:r>
            <a:r>
              <a:rPr lang="en-US" dirty="0"/>
              <a:t>renaming</a:t>
            </a:r>
            <a:r>
              <a:rPr lang="cs-CZ" dirty="0"/>
              <a:t>...)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7CEE36-E22C-A62D-7479-BC8F1CD02B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8920" y="2019849"/>
            <a:ext cx="4500616" cy="31629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064429-EA70-E1E8-174D-217510E7EA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9531" y="2354403"/>
            <a:ext cx="4174277" cy="2426694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09660BE-60CD-5D4A-DA51-AA9E358A3658}"/>
              </a:ext>
            </a:extLst>
          </p:cNvPr>
          <p:cNvCxnSpPr>
            <a:cxnSpLocks/>
          </p:cNvCxnSpPr>
          <p:nvPr/>
        </p:nvCxnSpPr>
        <p:spPr>
          <a:xfrm>
            <a:off x="6096000" y="3601334"/>
            <a:ext cx="39319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C13A60CD-D162-A2B2-1E65-59013ED5422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48782" y="5837479"/>
            <a:ext cx="9921875" cy="300082"/>
          </a:xfrm>
        </p:spPr>
        <p:txBody>
          <a:bodyPr/>
          <a:lstStyle/>
          <a:p>
            <a:r>
              <a:rPr lang="cs-CZ" dirty="0"/>
              <a:t>Data and Calib folders of given project can be merged together in this dialog.</a:t>
            </a:r>
          </a:p>
        </p:txBody>
      </p:sp>
      <p:pic>
        <p:nvPicPr>
          <p:cNvPr id="5" name="Picture 4" descr="A hand cursor on a black background&#10;&#10;AI-generated content may be incorrect.">
            <a:extLst>
              <a:ext uri="{FF2B5EF4-FFF2-40B4-BE49-F238E27FC236}">
                <a16:creationId xmlns:a16="http://schemas.microsoft.com/office/drawing/2014/main" id="{FE20F096-16B9-74AE-7813-D99856825C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996" y="4938017"/>
            <a:ext cx="369934" cy="43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29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84510A-5505-FFDC-4AE4-D7C347881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2388" y="2050035"/>
            <a:ext cx="3845051" cy="2834640"/>
          </a:xfrm>
          <a:prstGeom prst="rect">
            <a:avLst/>
          </a:prstGeom>
        </p:spPr>
      </p:pic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Clarity2Go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</a:t>
            </a:r>
            <a:r>
              <a:rPr lang="cs-CZ"/>
              <a:t>/ CLARITY2GO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30</a:t>
            </a:fld>
            <a:endParaRPr lang="cs-CZ"/>
          </a:p>
        </p:txBody>
      </p:sp>
      <p:sp>
        <p:nvSpPr>
          <p:cNvPr id="4" name="Zástupný text 18">
            <a:extLst>
              <a:ext uri="{FF2B5EF4-FFF2-40B4-BE49-F238E27FC236}">
                <a16:creationId xmlns:a16="http://schemas.microsoft.com/office/drawing/2014/main" id="{20D7FCFA-77A9-A58A-53AC-B615459CB7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99123" y="1002467"/>
            <a:ext cx="9860858" cy="861431"/>
          </a:xfrm>
        </p:spPr>
        <p:txBody>
          <a:bodyPr/>
          <a:lstStyle/>
          <a:p>
            <a:r>
              <a:rPr lang="cs-CZ" dirty="0"/>
              <a:t>Analysis monitoring from your smartphone or tablet</a:t>
            </a:r>
          </a:p>
          <a:p>
            <a:r>
              <a:rPr lang="cs-CZ" dirty="0"/>
              <a:t>Available for Android and iOS</a:t>
            </a:r>
          </a:p>
        </p:txBody>
      </p:sp>
      <p:pic>
        <p:nvPicPr>
          <p:cNvPr id="5" name="Picture 4" descr="A screenshot of a phone&#10;&#10;Description automatically generated">
            <a:extLst>
              <a:ext uri="{FF2B5EF4-FFF2-40B4-BE49-F238E27FC236}">
                <a16:creationId xmlns:a16="http://schemas.microsoft.com/office/drawing/2014/main" id="{60274574-196F-FBF2-7999-82E48A0433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627" y="2365387"/>
            <a:ext cx="1942465" cy="305943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DA28444-2338-C0CB-0FDB-70E138D7CB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060" y="2365387"/>
            <a:ext cx="1940560" cy="305943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077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GLP Options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GLP OPTIONS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31</a:t>
            </a:fld>
            <a:endParaRPr lang="cs-CZ"/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EAC9224-5EBA-74B6-AB18-556016A6F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809" y="1880316"/>
            <a:ext cx="4719735" cy="3490026"/>
          </a:xfrm>
          <a:prstGeom prst="rect">
            <a:avLst/>
          </a:prstGeom>
        </p:spPr>
      </p:pic>
      <p:pic>
        <p:nvPicPr>
          <p:cNvPr id="5" name="Picture 4" descr="A hand cursor on a black background&#10;&#10;AI-generated content may be incorrect.">
            <a:extLst>
              <a:ext uri="{FF2B5EF4-FFF2-40B4-BE49-F238E27FC236}">
                <a16:creationId xmlns:a16="http://schemas.microsoft.com/office/drawing/2014/main" id="{50E4C631-1025-2BC1-8433-D62E16089D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939" y="4171833"/>
            <a:ext cx="369934" cy="43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58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GLP Options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GLP OPTIONS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32</a:t>
            </a:fld>
            <a:endParaRPr lang="cs-CZ"/>
          </a:p>
        </p:txBody>
      </p:sp>
      <p:sp>
        <p:nvSpPr>
          <p:cNvPr id="7" name="Zástupný text 18">
            <a:extLst>
              <a:ext uri="{FF2B5EF4-FFF2-40B4-BE49-F238E27FC236}">
                <a16:creationId xmlns:a16="http://schemas.microsoft.com/office/drawing/2014/main" id="{A0692B29-D48A-9CA1-B058-B1F14B106B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92941" y="1048221"/>
            <a:ext cx="9860858" cy="861431"/>
          </a:xfrm>
        </p:spPr>
        <p:txBody>
          <a:bodyPr/>
          <a:lstStyle/>
          <a:p>
            <a:r>
              <a:rPr lang="en-US" dirty="0"/>
              <a:t>Necessary for work in a regulated environment</a:t>
            </a:r>
            <a:endParaRPr lang="cs-CZ" dirty="0"/>
          </a:p>
          <a:p>
            <a:r>
              <a:rPr lang="cs-CZ" dirty="0" err="1"/>
              <a:t>Turned</a:t>
            </a:r>
            <a:r>
              <a:rPr lang="cs-CZ" dirty="0"/>
              <a:t> </a:t>
            </a:r>
            <a:r>
              <a:rPr lang="cs-CZ" dirty="0" err="1"/>
              <a:t>off</a:t>
            </a:r>
            <a:r>
              <a:rPr lang="cs-CZ" dirty="0"/>
              <a:t> by default</a:t>
            </a:r>
          </a:p>
        </p:txBody>
      </p:sp>
      <p:pic>
        <p:nvPicPr>
          <p:cNvPr id="3" name="Obrázek 2" descr="Obsah obrázku text, elektronika, snímek obrazovky, software&#10;&#10;Popis byl vytvořen automaticky">
            <a:extLst>
              <a:ext uri="{FF2B5EF4-FFF2-40B4-BE49-F238E27FC236}">
                <a16:creationId xmlns:a16="http://schemas.microsoft.com/office/drawing/2014/main" id="{340DEA26-5467-C815-B221-A9E3CE5A3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6280" y="2281549"/>
            <a:ext cx="5100493" cy="3981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21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Digital outputs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DIGITAL OUTPUTS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33</a:t>
            </a:fld>
            <a:endParaRPr lang="cs-CZ"/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425B942-86BD-7935-6BDA-AEC97B8AEF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314" y="1865624"/>
            <a:ext cx="4701618" cy="3476630"/>
          </a:xfrm>
          <a:prstGeom prst="rect">
            <a:avLst/>
          </a:prstGeom>
        </p:spPr>
      </p:pic>
      <p:pic>
        <p:nvPicPr>
          <p:cNvPr id="5" name="Picture 4" descr="A hand cursor on a black background&#10;&#10;AI-generated content may be incorrect.">
            <a:extLst>
              <a:ext uri="{FF2B5EF4-FFF2-40B4-BE49-F238E27FC236}">
                <a16:creationId xmlns:a16="http://schemas.microsoft.com/office/drawing/2014/main" id="{0B6E190F-FE25-AC35-F1CA-977DB1F985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176" y="4442421"/>
            <a:ext cx="369934" cy="43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09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Digital outputs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DIGITAL OUTPUTS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34</a:t>
            </a:fld>
            <a:endParaRPr lang="cs-CZ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2F23A82-5388-04BC-82E7-39D198907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047" y="2350792"/>
            <a:ext cx="3302992" cy="2855971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0AED4443-10CB-E175-C36A-7156F3E56D8D}"/>
              </a:ext>
            </a:extLst>
          </p:cNvPr>
          <p:cNvCxnSpPr>
            <a:cxnSpLocks/>
          </p:cNvCxnSpPr>
          <p:nvPr/>
        </p:nvCxnSpPr>
        <p:spPr>
          <a:xfrm>
            <a:off x="5421896" y="3738550"/>
            <a:ext cx="39319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FB167EE5-EDF7-2FC5-940D-B8D4BD88B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7236" y="2039593"/>
            <a:ext cx="3858151" cy="3397914"/>
          </a:xfrm>
          <a:prstGeom prst="rect">
            <a:avLst/>
          </a:prstGeom>
        </p:spPr>
      </p:pic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53AC0520-A541-7C3C-2CB4-78C88B8419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92941" y="972977"/>
            <a:ext cx="9860858" cy="489534"/>
          </a:xfrm>
        </p:spPr>
        <p:txBody>
          <a:bodyPr/>
          <a:lstStyle/>
          <a:p>
            <a:r>
              <a:rPr lang="en-US" dirty="0"/>
              <a:t>Used to control the digital outputs of the installed A/D boards</a:t>
            </a:r>
            <a:r>
              <a:rPr lang="cs-CZ" dirty="0"/>
              <a:t> and </a:t>
            </a:r>
            <a:r>
              <a:rPr lang="cs-CZ" dirty="0" err="1"/>
              <a:t>other</a:t>
            </a:r>
            <a:r>
              <a:rPr lang="cs-CZ" dirty="0"/>
              <a:t> </a:t>
            </a:r>
            <a:r>
              <a:rPr lang="cs-CZ" dirty="0" err="1"/>
              <a:t>devices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076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First start of instrument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CONFIGURATION / GENERAL SETTING / INSTRUMENT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35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F733D1F7-9372-EEB2-2AA6-9FC034F6B5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97011" y="1010555"/>
            <a:ext cx="9860858" cy="1905307"/>
          </a:xfrm>
        </p:spPr>
        <p:txBody>
          <a:bodyPr/>
          <a:lstStyle/>
          <a:p>
            <a:r>
              <a:rPr lang="cs-CZ" dirty="0"/>
              <a:t>Instrument window = center of analysis in Clarity</a:t>
            </a:r>
          </a:p>
          <a:p>
            <a:pPr lvl="1"/>
            <a:r>
              <a:rPr lang="cs-CZ" dirty="0"/>
              <a:t>Access to other windows + status information</a:t>
            </a:r>
          </a:p>
          <a:p>
            <a:r>
              <a:rPr lang="cs-CZ" dirty="0"/>
              <a:t>Setup Configuration and other options as needed</a:t>
            </a:r>
          </a:p>
          <a:p>
            <a:r>
              <a:rPr lang="cs-CZ" dirty="0" err="1"/>
              <a:t>Click</a:t>
            </a:r>
            <a:r>
              <a:rPr lang="cs-CZ" dirty="0"/>
              <a:t> Login</a:t>
            </a:r>
          </a:p>
          <a:p>
            <a:r>
              <a:rPr lang="cs-CZ" dirty="0"/>
              <a:t>Select user name and project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537D3E-1EFF-2A82-B75F-1EBAF4C58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180" y="3542706"/>
            <a:ext cx="3213874" cy="23047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14CDC3-55E6-C237-153A-180DF266AE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0112" y="3728329"/>
            <a:ext cx="2425501" cy="1933495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89B16F9-1428-9D7B-836F-F94267915FC9}"/>
              </a:ext>
            </a:extLst>
          </p:cNvPr>
          <p:cNvCxnSpPr>
            <a:cxnSpLocks/>
          </p:cNvCxnSpPr>
          <p:nvPr/>
        </p:nvCxnSpPr>
        <p:spPr>
          <a:xfrm>
            <a:off x="4240039" y="4732691"/>
            <a:ext cx="39319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DA710D3D-0689-2CA5-9F50-4323C127DE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1796" y="3166215"/>
            <a:ext cx="4120960" cy="2896154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B5D795F-7F90-27B3-0119-20D473AC109B}"/>
              </a:ext>
            </a:extLst>
          </p:cNvPr>
          <p:cNvCxnSpPr>
            <a:cxnSpLocks/>
          </p:cNvCxnSpPr>
          <p:nvPr/>
        </p:nvCxnSpPr>
        <p:spPr>
          <a:xfrm>
            <a:off x="7352922" y="4732691"/>
            <a:ext cx="39319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808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Thank you for your attention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P10/100B 19/11/2025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-template-embed-fonts-2023-04.pptx" id="{ED6D2C7C-DF3D-4371-A341-83D6AEA7314E}" vid="{1F89EE7E-650C-46F7-A187-D5D102DDC7C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PowerPoint-template-embed-fonts-2023-04 - Copy</Template>
  <TotalTime>3007</TotalTime>
  <Words>1315</Words>
  <Application>Microsoft Office PowerPoint</Application>
  <PresentationFormat>Widescreen</PresentationFormat>
  <Paragraphs>284</Paragraphs>
  <Slides>36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Myriad Pro Light</vt:lpstr>
      <vt:lpstr>Wingdings</vt:lpstr>
      <vt:lpstr>Calibri</vt:lpstr>
      <vt:lpstr>Candara</vt:lpstr>
      <vt:lpstr>Arial</vt:lpstr>
      <vt:lpstr>Motiv Office</vt:lpstr>
      <vt:lpstr>Clarity TRAINING</vt:lpstr>
      <vt:lpstr>content</vt:lpstr>
      <vt:lpstr>Software protection</vt:lpstr>
      <vt:lpstr>Software protection</vt:lpstr>
      <vt:lpstr>Installation – checklist</vt:lpstr>
      <vt:lpstr>Installation – checklist</vt:lpstr>
      <vt:lpstr>Installation</vt:lpstr>
      <vt:lpstr>New installation</vt:lpstr>
      <vt:lpstr>Types of installation</vt:lpstr>
      <vt:lpstr>Update/Upgrade</vt:lpstr>
      <vt:lpstr>MAJOR VERSION UPDATES SINCE VERSION 9.0</vt:lpstr>
      <vt:lpstr>A/D convertor connection</vt:lpstr>
      <vt:lpstr>First start - registration</vt:lpstr>
      <vt:lpstr>General settings</vt:lpstr>
      <vt:lpstr>USER ACCOUNTS</vt:lpstr>
      <vt:lpstr>USER ACCOUNTS</vt:lpstr>
      <vt:lpstr>USER ACCOUNTS</vt:lpstr>
      <vt:lpstr>System COnfiguration</vt:lpstr>
      <vt:lpstr>System COnfiguration</vt:lpstr>
      <vt:lpstr>System COnfiguration</vt:lpstr>
      <vt:lpstr>System COnfiguration</vt:lpstr>
      <vt:lpstr>System COnfiguration</vt:lpstr>
      <vt:lpstr>UNITs setup</vt:lpstr>
      <vt:lpstr>Units setup</vt:lpstr>
      <vt:lpstr>Directories</vt:lpstr>
      <vt:lpstr>directories</vt:lpstr>
      <vt:lpstr>Installation folder</vt:lpstr>
      <vt:lpstr>Installation folder</vt:lpstr>
      <vt:lpstr>Project setup</vt:lpstr>
      <vt:lpstr>Clarity2Go</vt:lpstr>
      <vt:lpstr>GLP Options</vt:lpstr>
      <vt:lpstr>GLP Options</vt:lpstr>
      <vt:lpstr>Digital outputs</vt:lpstr>
      <vt:lpstr>Digital outputs</vt:lpstr>
      <vt:lpstr>First start of instrument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Clarity Installation &amp; Configuration</dc:title>
  <dc:creator>DataApex</dc:creator>
  <cp:lastModifiedBy>Pospíšilová Eva</cp:lastModifiedBy>
  <cp:revision>41</cp:revision>
  <dcterms:created xsi:type="dcterms:W3CDTF">2023-06-08T05:41:17Z</dcterms:created>
  <dcterms:modified xsi:type="dcterms:W3CDTF">2025-12-12T07:11:46Z</dcterms:modified>
</cp:coreProperties>
</file>