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1"/>
  </p:notesMasterIdLst>
  <p:sldIdLst>
    <p:sldId id="261" r:id="rId2"/>
    <p:sldId id="262" r:id="rId3"/>
    <p:sldId id="277" r:id="rId4"/>
    <p:sldId id="279" r:id="rId5"/>
    <p:sldId id="276" r:id="rId6"/>
    <p:sldId id="280" r:id="rId7"/>
    <p:sldId id="281" r:id="rId8"/>
    <p:sldId id="282" r:id="rId9"/>
    <p:sldId id="283" r:id="rId10"/>
    <p:sldId id="284" r:id="rId11"/>
    <p:sldId id="291" r:id="rId12"/>
    <p:sldId id="290" r:id="rId13"/>
    <p:sldId id="286" r:id="rId14"/>
    <p:sldId id="288" r:id="rId15"/>
    <p:sldId id="287" r:id="rId16"/>
    <p:sldId id="289" r:id="rId17"/>
    <p:sldId id="292" r:id="rId18"/>
    <p:sldId id="293" r:id="rId19"/>
    <p:sldId id="260" r:id="rId20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yriad Pro" panose="020B0503030403020204" pitchFamily="34" charset="0"/>
      <p:regular r:id="rId26"/>
      <p:bold r:id="rId27"/>
      <p:italic r:id="rId28"/>
      <p:boldItalic r:id="rId29"/>
    </p:embeddedFont>
    <p:embeddedFont>
      <p:font typeface="Myriad Pro Light" panose="020B0403030403020204" pitchFamily="34" charset="0"/>
      <p:regular r:id="rId30"/>
      <p:bold r:id="rId31"/>
      <p:italic r:id="rId32"/>
      <p:boldItalic r:id="rId3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01" d="100"/>
          <a:sy n="101" d="100"/>
        </p:scale>
        <p:origin x="120" y="6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21.11.2023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259" y="3446129"/>
            <a:ext cx="8152466" cy="577081"/>
          </a:xfrm>
        </p:spPr>
        <p:txBody>
          <a:bodyPr/>
          <a:lstStyle/>
          <a:p>
            <a:r>
              <a:rPr lang="cs-CZ" dirty="0"/>
              <a:t>CONTROL MODULES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6259" y="4023210"/>
            <a:ext cx="8152465" cy="424732"/>
          </a:xfrm>
        </p:spPr>
        <p:txBody>
          <a:bodyPr/>
          <a:lstStyle/>
          <a:p>
            <a:r>
              <a:rPr lang="cs-CZ" dirty="0"/>
              <a:t>Distributor </a:t>
            </a:r>
            <a:r>
              <a:rPr lang="cs-CZ" dirty="0" err="1"/>
              <a:t>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1966" y="1048221"/>
            <a:ext cx="9921834" cy="278247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cs-CZ" sz="2400" dirty="0" err="1"/>
              <a:t>Agilent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Apix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Ellutia</a:t>
            </a:r>
            <a:r>
              <a:rPr lang="cs-CZ" sz="2400" dirty="0"/>
              <a:t> </a:t>
            </a:r>
          </a:p>
          <a:p>
            <a:pPr>
              <a:spcBef>
                <a:spcPts val="600"/>
              </a:spcBef>
            </a:pPr>
            <a:r>
              <a:rPr lang="cs-CZ" sz="2400" dirty="0" err="1"/>
              <a:t>Shimadzu</a:t>
            </a:r>
            <a:r>
              <a:rPr lang="cs-CZ" sz="2400" dirty="0"/>
              <a:t> </a:t>
            </a:r>
          </a:p>
          <a:p>
            <a:pPr>
              <a:spcBef>
                <a:spcPts val="600"/>
              </a:spcBef>
            </a:pPr>
            <a:r>
              <a:rPr lang="cs-CZ" sz="2400" dirty="0" err="1"/>
              <a:t>Young</a:t>
            </a:r>
            <a:r>
              <a:rPr lang="cs-CZ" sz="2400" dirty="0"/>
              <a:t> In </a:t>
            </a:r>
            <a:r>
              <a:rPr lang="cs-CZ" sz="2400" dirty="0" err="1"/>
              <a:t>Chromass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Etc</a:t>
            </a:r>
            <a:r>
              <a:rPr lang="cs-CZ" sz="2400" dirty="0"/>
              <a:t>.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GC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modules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DD6128-B1F9-7F24-08E1-F7F11A6E2A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625" y="1187994"/>
            <a:ext cx="2389328" cy="34852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1966" y="1048221"/>
            <a:ext cx="9921834" cy="367502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2400" dirty="0"/>
              <a:t>Agilent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Ecom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en-US" sz="2400" dirty="0"/>
              <a:t>Knauer 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en-US" sz="2400" dirty="0"/>
              <a:t>Shimadzu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Sykam</a:t>
            </a:r>
            <a:endParaRPr lang="en-US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Young</a:t>
            </a:r>
            <a:r>
              <a:rPr lang="cs-CZ" sz="2400" dirty="0"/>
              <a:t> In </a:t>
            </a:r>
            <a:r>
              <a:rPr lang="cs-CZ" sz="2400" dirty="0" err="1"/>
              <a:t>Chromass</a:t>
            </a:r>
            <a:endParaRPr lang="cs-CZ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Teledyne</a:t>
            </a:r>
            <a:r>
              <a:rPr lang="cs-CZ" sz="2400" dirty="0"/>
              <a:t> SSI</a:t>
            </a:r>
            <a:endParaRPr lang="en-US" sz="2400" dirty="0"/>
          </a:p>
          <a:p>
            <a:pPr>
              <a:spcBef>
                <a:spcPts val="600"/>
              </a:spcBef>
            </a:pPr>
            <a:r>
              <a:rPr lang="cs-CZ" sz="2400" dirty="0" err="1"/>
              <a:t>Etc</a:t>
            </a:r>
            <a:r>
              <a:rPr lang="cs-CZ" sz="2400" dirty="0"/>
              <a:t>.</a:t>
            </a:r>
            <a:endParaRPr lang="en-US" sz="24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HPLC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modules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2" name="Picture 2" descr="Agilent 1200 HPLC - Prodigy Scientific">
            <a:extLst>
              <a:ext uri="{FF2B5EF4-FFF2-40B4-BE49-F238E27FC236}">
                <a16:creationId xmlns:a16="http://schemas.microsoft.com/office/drawing/2014/main" id="{CB8FD3FD-60F4-0EAD-9279-82598630B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905" y="1048221"/>
            <a:ext cx="3762745" cy="396399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66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1966" y="1048221"/>
            <a:ext cx="9921834" cy="2718350"/>
          </a:xfrm>
        </p:spPr>
        <p:txBody>
          <a:bodyPr/>
          <a:lstStyle/>
          <a:p>
            <a:r>
              <a:rPr lang="en-US" sz="2400" dirty="0"/>
              <a:t>Agilent</a:t>
            </a:r>
          </a:p>
          <a:p>
            <a:r>
              <a:rPr lang="en-US" sz="2400" dirty="0"/>
              <a:t>CTC</a:t>
            </a:r>
          </a:p>
          <a:p>
            <a:r>
              <a:rPr lang="en-US" sz="2400" dirty="0"/>
              <a:t>Spark Holland</a:t>
            </a:r>
          </a:p>
          <a:p>
            <a:r>
              <a:rPr lang="en-US" sz="2400" dirty="0"/>
              <a:t>HTA </a:t>
            </a:r>
          </a:p>
          <a:p>
            <a:r>
              <a:rPr lang="en-US" sz="2400" dirty="0" err="1"/>
              <a:t>Cetac</a:t>
            </a:r>
            <a:endParaRPr lang="en-US" sz="2400" dirty="0"/>
          </a:p>
          <a:p>
            <a:r>
              <a:rPr lang="cs-CZ" sz="2400" dirty="0" err="1"/>
              <a:t>Etc</a:t>
            </a:r>
            <a:r>
              <a:rPr lang="cs-CZ" sz="2400" dirty="0"/>
              <a:t>.</a:t>
            </a:r>
            <a:endParaRPr lang="en-US" sz="2400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AS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modules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F5C1BFAB-C001-51AF-916E-B2645AB99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724" y="1048221"/>
            <a:ext cx="4370076" cy="30051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62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currently</a:t>
            </a:r>
            <a:r>
              <a:rPr lang="cs-CZ" dirty="0"/>
              <a:t> </a:t>
            </a:r>
            <a:r>
              <a:rPr lang="cs-CZ" dirty="0" err="1"/>
              <a:t>controlled</a:t>
            </a:r>
            <a:r>
              <a:rPr lang="cs-CZ" dirty="0"/>
              <a:t> </a:t>
            </a:r>
            <a:r>
              <a:rPr lang="cs-CZ" dirty="0" err="1"/>
              <a:t>instruments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91400" y="1295512"/>
            <a:ext cx="4375485" cy="920422"/>
          </a:xfrm>
        </p:spPr>
        <p:txBody>
          <a:bodyPr/>
          <a:lstStyle/>
          <a:p>
            <a:r>
              <a:rPr lang="cs-CZ" sz="2400" dirty="0" err="1"/>
              <a:t>Available</a:t>
            </a:r>
            <a:r>
              <a:rPr lang="cs-CZ" sz="2400" dirty="0"/>
              <a:t> </a:t>
            </a:r>
            <a:r>
              <a:rPr lang="cs-CZ" sz="2400" dirty="0" err="1"/>
              <a:t>at</a:t>
            </a:r>
            <a:r>
              <a:rPr lang="cs-CZ" sz="2400" dirty="0"/>
              <a:t> DataApex </a:t>
            </a:r>
            <a:r>
              <a:rPr lang="cs-CZ" sz="2400" dirty="0" err="1"/>
              <a:t>website</a:t>
            </a:r>
            <a:r>
              <a:rPr lang="cs-CZ" sz="2400" dirty="0"/>
              <a:t> </a:t>
            </a:r>
            <a:r>
              <a:rPr lang="cs-CZ" sz="2400" dirty="0" err="1"/>
              <a:t>or</a:t>
            </a:r>
            <a:r>
              <a:rPr lang="cs-CZ" sz="2400" dirty="0"/>
              <a:t> in </a:t>
            </a:r>
            <a:r>
              <a:rPr lang="cs-CZ" sz="2400" dirty="0" err="1"/>
              <a:t>the</a:t>
            </a:r>
            <a:r>
              <a:rPr lang="cs-CZ" sz="2400" dirty="0"/>
              <a:t> D004 </a:t>
            </a:r>
            <a:r>
              <a:rPr lang="cs-CZ" sz="2400" dirty="0" err="1"/>
              <a:t>datasheet</a:t>
            </a:r>
            <a:endParaRPr lang="en-US" sz="2400" dirty="0"/>
          </a:p>
        </p:txBody>
      </p:sp>
      <p:pic>
        <p:nvPicPr>
          <p:cNvPr id="7" name="Obrázek 6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79F6D24C-3ECE-FFF1-BDF4-C2E6D603C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2" y="1295512"/>
            <a:ext cx="5865498" cy="498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EFFECTS OF ADDED CONTROL MODULE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76087" y="1295511"/>
            <a:ext cx="2590798" cy="2207954"/>
          </a:xfrm>
        </p:spPr>
        <p:txBody>
          <a:bodyPr/>
          <a:lstStyle/>
          <a:p>
            <a:r>
              <a:rPr lang="cs-CZ" sz="2000" dirty="0" err="1"/>
              <a:t>Tab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Method</a:t>
            </a:r>
            <a:r>
              <a:rPr lang="cs-CZ" sz="2000" dirty="0"/>
              <a:t> Setup</a:t>
            </a:r>
          </a:p>
          <a:p>
            <a:r>
              <a:rPr lang="cs-CZ" sz="2000" dirty="0"/>
              <a:t>Pane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Device</a:t>
            </a:r>
            <a:r>
              <a:rPr lang="cs-CZ" sz="2000" dirty="0"/>
              <a:t> Monitor</a:t>
            </a:r>
          </a:p>
          <a:p>
            <a:r>
              <a:rPr lang="cs-CZ" sz="2000" dirty="0" err="1"/>
              <a:t>Tab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Chromatogram</a:t>
            </a:r>
            <a:endParaRPr lang="en-US" sz="2000" dirty="0"/>
          </a:p>
        </p:txBody>
      </p:sp>
      <p:pic>
        <p:nvPicPr>
          <p:cNvPr id="3" name="Obrázek 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EF6A3B20-CBB5-571C-9350-6D07F40F1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15" y="1048220"/>
            <a:ext cx="5975685" cy="3718597"/>
          </a:xfrm>
          <a:prstGeom prst="rect">
            <a:avLst/>
          </a:prstGeom>
        </p:spPr>
      </p:pic>
      <p:pic>
        <p:nvPicPr>
          <p:cNvPr id="10" name="Obrázek 9" descr="Obsah obrázku text, snímek obrazovky, software, číslo&#10;&#10;Popis byl vytvořen automaticky">
            <a:extLst>
              <a:ext uri="{FF2B5EF4-FFF2-40B4-BE49-F238E27FC236}">
                <a16:creationId xmlns:a16="http://schemas.microsoft.com/office/drawing/2014/main" id="{6637732A-6FAB-1636-0DA9-EF0481609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255" y="2107802"/>
            <a:ext cx="5464692" cy="4279059"/>
          </a:xfrm>
          <a:prstGeom prst="rect">
            <a:avLst/>
          </a:prstGeom>
        </p:spPr>
      </p:pic>
      <p:pic>
        <p:nvPicPr>
          <p:cNvPr id="12" name="Obrázek 11" descr="Obsah obrázku text, snímek obrazovky, software, Webová stránka&#10;&#10;Popis byl vytvořen automaticky">
            <a:extLst>
              <a:ext uri="{FF2B5EF4-FFF2-40B4-BE49-F238E27FC236}">
                <a16:creationId xmlns:a16="http://schemas.microsoft.com/office/drawing/2014/main" id="{92A6697E-C547-65B2-0235-214457601F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820" y="1288529"/>
            <a:ext cx="4375485" cy="520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6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METHOD SENDING OPTIONS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81925" y="1295512"/>
            <a:ext cx="3984960" cy="1105088"/>
          </a:xfrm>
        </p:spPr>
        <p:txBody>
          <a:bodyPr/>
          <a:lstStyle/>
          <a:p>
            <a:r>
              <a:rPr lang="en-US" sz="2000" dirty="0"/>
              <a:t>Option to </a:t>
            </a:r>
            <a:r>
              <a:rPr lang="en-US" sz="2000" i="1" dirty="0"/>
              <a:t>Send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en-US" sz="2000" i="1" dirty="0"/>
              <a:t>Do not send method</a:t>
            </a:r>
            <a:r>
              <a:rPr lang="en-US" sz="2000" dirty="0"/>
              <a:t> to instruments after method change</a:t>
            </a:r>
          </a:p>
        </p:txBody>
      </p:sp>
      <p:pic>
        <p:nvPicPr>
          <p:cNvPr id="3" name="Obrázek 2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B2842BCC-3834-76A3-FD70-072C326A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4" y="1295512"/>
            <a:ext cx="6848475" cy="487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4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DIGITAL INPUTS AND OUTPUTS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81925" y="1295512"/>
            <a:ext cx="3984960" cy="1502632"/>
          </a:xfrm>
        </p:spPr>
        <p:txBody>
          <a:bodyPr/>
          <a:lstStyle/>
          <a:p>
            <a:r>
              <a:rPr lang="cs-CZ" sz="2000" b="1" dirty="0" err="1"/>
              <a:t>Ext</a:t>
            </a:r>
            <a:r>
              <a:rPr lang="cs-CZ" sz="2000" b="1" dirty="0"/>
              <a:t>. Start </a:t>
            </a:r>
            <a:r>
              <a:rPr lang="cs-CZ" sz="2000" b="1" dirty="0" err="1"/>
              <a:t>Dig</a:t>
            </a:r>
            <a:r>
              <a:rPr lang="cs-CZ" sz="2000" b="1" dirty="0"/>
              <a:t>. Input </a:t>
            </a:r>
            <a:r>
              <a:rPr lang="cs-CZ" sz="2000" dirty="0"/>
              <a:t>– </a:t>
            </a:r>
            <a:r>
              <a:rPr lang="cs-CZ" sz="2000" dirty="0" err="1"/>
              <a:t>used</a:t>
            </a:r>
            <a:r>
              <a:rPr lang="cs-CZ" sz="2000" dirty="0"/>
              <a:t> to start </a:t>
            </a:r>
            <a:r>
              <a:rPr lang="cs-CZ" sz="2000" dirty="0" err="1"/>
              <a:t>the</a:t>
            </a:r>
            <a:r>
              <a:rPr lang="cs-CZ" sz="2000" dirty="0"/>
              <a:t> run</a:t>
            </a:r>
          </a:p>
          <a:p>
            <a:r>
              <a:rPr lang="cs-CZ" sz="2000" b="1" dirty="0" err="1"/>
              <a:t>Ready</a:t>
            </a:r>
            <a:r>
              <a:rPr lang="cs-CZ" sz="2000" b="1" dirty="0"/>
              <a:t> </a:t>
            </a:r>
            <a:r>
              <a:rPr lang="cs-CZ" sz="2000" b="1" dirty="0" err="1"/>
              <a:t>Dig</a:t>
            </a:r>
            <a:r>
              <a:rPr lang="cs-CZ" sz="2000" b="1" dirty="0"/>
              <a:t>. Output </a:t>
            </a:r>
            <a:r>
              <a:rPr lang="cs-CZ" sz="2000" dirty="0"/>
              <a:t>– </a:t>
            </a:r>
            <a:r>
              <a:rPr lang="cs-CZ" sz="2000" dirty="0" err="1"/>
              <a:t>controlled</a:t>
            </a:r>
            <a:r>
              <a:rPr lang="cs-CZ" sz="2000" dirty="0"/>
              <a:t> by </a:t>
            </a:r>
            <a:r>
              <a:rPr lang="cs-CZ" sz="2000" dirty="0" err="1"/>
              <a:t>Active</a:t>
            </a:r>
            <a:r>
              <a:rPr lang="cs-CZ" sz="2000" dirty="0"/>
              <a:t> </a:t>
            </a:r>
            <a:r>
              <a:rPr lang="cs-CZ" sz="2000" dirty="0" err="1"/>
              <a:t>sequence</a:t>
            </a:r>
            <a:endParaRPr lang="en-US" sz="2000" dirty="0"/>
          </a:p>
        </p:txBody>
      </p:sp>
      <p:pic>
        <p:nvPicPr>
          <p:cNvPr id="7" name="Obrázek 6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C1AAC10F-8F34-EAB0-D0CE-71BB76281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32" y="1295512"/>
            <a:ext cx="6947751" cy="494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9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ENABLE START FROM CLARITY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81925" y="1295512"/>
            <a:ext cx="3984960" cy="2118185"/>
          </a:xfrm>
        </p:spPr>
        <p:txBody>
          <a:bodyPr/>
          <a:lstStyle/>
          <a:p>
            <a:pPr>
              <a:defRPr/>
            </a:pPr>
            <a:r>
              <a:rPr lang="cs-CZ" sz="2000" dirty="0" err="1"/>
              <a:t>Some</a:t>
            </a:r>
            <a:r>
              <a:rPr lang="cs-CZ" sz="2000" dirty="0"/>
              <a:t> </a:t>
            </a:r>
            <a:r>
              <a:rPr lang="cs-CZ" sz="2000" dirty="0" err="1"/>
              <a:t>control</a:t>
            </a:r>
            <a:r>
              <a:rPr lang="cs-CZ" sz="2000" dirty="0"/>
              <a:t> </a:t>
            </a:r>
            <a:r>
              <a:rPr lang="cs-CZ" sz="2000" dirty="0" err="1"/>
              <a:t>modules</a:t>
            </a:r>
            <a:r>
              <a:rPr lang="cs-CZ" sz="2000" dirty="0"/>
              <a:t> do not </a:t>
            </a:r>
            <a:r>
              <a:rPr lang="cs-CZ" sz="2000" dirty="0" err="1"/>
              <a:t>offer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Digital Start Input</a:t>
            </a:r>
          </a:p>
          <a:p>
            <a:pPr>
              <a:defRPr/>
            </a:pPr>
            <a:r>
              <a:rPr lang="cs-CZ" sz="2000" dirty="0" err="1"/>
              <a:t>When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run </a:t>
            </a:r>
            <a:r>
              <a:rPr lang="cs-CZ" sz="2000" dirty="0" err="1"/>
              <a:t>will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started</a:t>
            </a:r>
            <a:r>
              <a:rPr lang="cs-CZ" sz="2000" dirty="0"/>
              <a:t> by </a:t>
            </a:r>
            <a:r>
              <a:rPr lang="cs-CZ" sz="2000" dirty="0" err="1"/>
              <a:t>Clarity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another</a:t>
            </a:r>
            <a:r>
              <a:rPr lang="cs-CZ" sz="2000" dirty="0"/>
              <a:t> module,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Clarity</a:t>
            </a:r>
            <a:r>
              <a:rPr lang="cs-CZ" sz="2000" dirty="0"/>
              <a:t> Start </a:t>
            </a:r>
            <a:r>
              <a:rPr lang="cs-CZ" sz="2000" dirty="0" err="1"/>
              <a:t>This</a:t>
            </a:r>
            <a:r>
              <a:rPr lang="cs-CZ" sz="2000" dirty="0"/>
              <a:t> </a:t>
            </a:r>
            <a:r>
              <a:rPr lang="cs-CZ" sz="2000" dirty="0" err="1"/>
              <a:t>Device</a:t>
            </a:r>
            <a:r>
              <a:rPr lang="cs-CZ" sz="2000" dirty="0"/>
              <a:t> </a:t>
            </a:r>
            <a:r>
              <a:rPr lang="cs-CZ" sz="2000" dirty="0" err="1"/>
              <a:t>needs</a:t>
            </a:r>
            <a:r>
              <a:rPr lang="cs-CZ" sz="2000" dirty="0"/>
              <a:t> to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checked</a:t>
            </a:r>
            <a:endParaRPr lang="en-US" sz="2000" dirty="0"/>
          </a:p>
        </p:txBody>
      </p:sp>
      <p:pic>
        <p:nvPicPr>
          <p:cNvPr id="3" name="Obrázek 2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3D4388FE-500E-24AD-3111-E905BE07D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47" y="1295512"/>
            <a:ext cx="6210117" cy="4800129"/>
          </a:xfrm>
          <a:prstGeom prst="rect">
            <a:avLst/>
          </a:prstGeom>
        </p:spPr>
      </p:pic>
      <p:pic>
        <p:nvPicPr>
          <p:cNvPr id="12" name="Obrázek 11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F1663C87-EC88-C114-E0F8-C4F01442B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894" y="3073777"/>
            <a:ext cx="4128031" cy="322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0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52551" y="1295512"/>
            <a:ext cx="8782050" cy="2474693"/>
          </a:xfrm>
        </p:spPr>
        <p:txBody>
          <a:bodyPr/>
          <a:lstStyle/>
          <a:p>
            <a:pPr>
              <a:spcBef>
                <a:spcPts val="600"/>
              </a:spcBef>
              <a:defRPr/>
            </a:pPr>
            <a:r>
              <a:rPr lang="cs-CZ" sz="2400" dirty="0"/>
              <a:t>Typical AS </a:t>
            </a:r>
            <a:r>
              <a:rPr lang="cs-CZ" sz="2400" dirty="0" err="1"/>
              <a:t>configurations</a:t>
            </a:r>
            <a:r>
              <a:rPr lang="cs-CZ" sz="2400" dirty="0"/>
              <a:t> are</a:t>
            </a:r>
          </a:p>
          <a:p>
            <a:pPr lvl="1">
              <a:spcBef>
                <a:spcPts val="600"/>
              </a:spcBef>
            </a:pPr>
            <a:r>
              <a:rPr lang="en-US" sz="2000" b="1" dirty="0"/>
              <a:t>AS</a:t>
            </a:r>
            <a:r>
              <a:rPr lang="en-US" sz="2000" dirty="0"/>
              <a:t> - </a:t>
            </a:r>
            <a:r>
              <a:rPr lang="en-US" sz="2000" b="1" dirty="0"/>
              <a:t>ACTIVE</a:t>
            </a:r>
            <a:r>
              <a:rPr lang="en-US" sz="2000" dirty="0"/>
              <a:t> sequence + AS Control + digital acquisition</a:t>
            </a:r>
            <a:endParaRPr lang="cs-CZ" sz="2000"/>
          </a:p>
          <a:p>
            <a:pPr lvl="1">
              <a:spcBef>
                <a:spcPts val="600"/>
              </a:spcBef>
            </a:pPr>
            <a:r>
              <a:rPr lang="en-US" sz="2000" b="1"/>
              <a:t>AS</a:t>
            </a:r>
            <a:r>
              <a:rPr lang="en-US" sz="2000"/>
              <a:t> </a:t>
            </a:r>
            <a:r>
              <a:rPr lang="en-US" sz="2000" dirty="0"/>
              <a:t>- </a:t>
            </a:r>
            <a:r>
              <a:rPr lang="en-US" sz="2000" b="1" dirty="0"/>
              <a:t>ACTIVE</a:t>
            </a:r>
            <a:r>
              <a:rPr lang="en-US" sz="2000" dirty="0"/>
              <a:t> sequence + AS Control + A/D </a:t>
            </a:r>
            <a:r>
              <a:rPr lang="cs-CZ" sz="2000" dirty="0" err="1"/>
              <a:t>converter</a:t>
            </a:r>
            <a:endParaRPr lang="cs-CZ" sz="2000" b="1" dirty="0"/>
          </a:p>
          <a:p>
            <a:pPr lvl="1">
              <a:spcBef>
                <a:spcPts val="600"/>
              </a:spcBef>
            </a:pPr>
            <a:r>
              <a:rPr lang="en-US" sz="2000" b="1" dirty="0"/>
              <a:t>AS</a:t>
            </a:r>
            <a:r>
              <a:rPr lang="en-US" sz="2000" dirty="0"/>
              <a:t> + </a:t>
            </a:r>
            <a:r>
              <a:rPr lang="en-US" sz="2000" b="1" dirty="0"/>
              <a:t>GC</a:t>
            </a:r>
            <a:r>
              <a:rPr lang="en-US" sz="2000" dirty="0"/>
              <a:t> set - </a:t>
            </a:r>
            <a:r>
              <a:rPr lang="en-US" sz="2000" b="1" dirty="0"/>
              <a:t>ACTIVE</a:t>
            </a:r>
            <a:r>
              <a:rPr lang="en-US" sz="2000" dirty="0"/>
              <a:t> sequence</a:t>
            </a:r>
          </a:p>
          <a:p>
            <a:pPr lvl="1">
              <a:spcBef>
                <a:spcPts val="600"/>
              </a:spcBef>
            </a:pPr>
            <a:r>
              <a:rPr lang="en-US" sz="2000" b="1" dirty="0"/>
              <a:t>AS</a:t>
            </a:r>
            <a:r>
              <a:rPr lang="en-US" sz="2000" dirty="0"/>
              <a:t> + </a:t>
            </a:r>
            <a:r>
              <a:rPr lang="en-US" sz="2000" b="1" dirty="0"/>
              <a:t>LC</a:t>
            </a:r>
            <a:r>
              <a:rPr lang="en-US" sz="2000" dirty="0"/>
              <a:t> set - </a:t>
            </a:r>
            <a:r>
              <a:rPr lang="en-US" sz="2000" b="1" dirty="0"/>
              <a:t>ACTIVE</a:t>
            </a:r>
            <a:r>
              <a:rPr lang="en-US" sz="2000" dirty="0"/>
              <a:t> sequence</a:t>
            </a:r>
          </a:p>
          <a:p>
            <a:pPr lvl="1">
              <a:spcBef>
                <a:spcPts val="600"/>
              </a:spcBef>
            </a:pPr>
            <a:r>
              <a:rPr lang="en-US" sz="2000" b="1" dirty="0"/>
              <a:t>AS</a:t>
            </a:r>
            <a:r>
              <a:rPr lang="en-US" sz="2000" dirty="0"/>
              <a:t> - </a:t>
            </a:r>
            <a:r>
              <a:rPr lang="en-US" sz="2000" b="1" dirty="0"/>
              <a:t>PASSIVE</a:t>
            </a:r>
            <a:r>
              <a:rPr lang="en-US" sz="2000" dirty="0"/>
              <a:t> sequence (GC or LC)</a:t>
            </a:r>
          </a:p>
        </p:txBody>
      </p:sp>
    </p:spTree>
    <p:extLst>
      <p:ext uri="{BB962C8B-B14F-4D97-AF65-F5344CB8AC3E}">
        <p14:creationId xmlns:p14="http://schemas.microsoft.com/office/powerpoint/2010/main" val="120947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 - ACTIVE </a:t>
            </a:r>
            <a:r>
              <a:rPr lang="en-US" dirty="0"/>
              <a:t>sequence</a:t>
            </a:r>
            <a:r>
              <a:rPr lang="en-US" b="1" dirty="0"/>
              <a:t> + AS Control + digital acquisition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cs-CZ" dirty="0"/>
              <a:t>DHA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9" name="Obrázek 8" descr="Obsah obrázku text, snímek obrazovky, design&#10;&#10;Popis byl vytvořen automaticky">
            <a:extLst>
              <a:ext uri="{FF2B5EF4-FFF2-40B4-BE49-F238E27FC236}">
                <a16:creationId xmlns:a16="http://schemas.microsoft.com/office/drawing/2014/main" id="{DAE03537-D7D8-6B79-84F7-97D80F8A6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97" y="2050035"/>
            <a:ext cx="6153153" cy="369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30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 - ACTIVE </a:t>
            </a:r>
            <a:r>
              <a:rPr lang="en-US" dirty="0"/>
              <a:t>sequence</a:t>
            </a:r>
            <a:r>
              <a:rPr lang="en-US" b="1" dirty="0"/>
              <a:t> + AS Control + A/D </a:t>
            </a:r>
            <a:r>
              <a:rPr lang="en-US" dirty="0"/>
              <a:t>converter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9" name="Obrázek 8" descr="Obsah obrázku text, vizitka, snímek obrazovky&#10;&#10;Popis byl vytvořen automaticky">
            <a:extLst>
              <a:ext uri="{FF2B5EF4-FFF2-40B4-BE49-F238E27FC236}">
                <a16:creationId xmlns:a16="http://schemas.microsoft.com/office/drawing/2014/main" id="{A2C2332D-F44C-977C-C062-C77C8D3B3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72" y="2222467"/>
            <a:ext cx="6022657" cy="342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7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</a:t>
            </a:r>
            <a:r>
              <a:rPr lang="en-US" dirty="0"/>
              <a:t> + </a:t>
            </a:r>
            <a:r>
              <a:rPr lang="en-US" b="1" dirty="0"/>
              <a:t>GC</a:t>
            </a:r>
            <a:r>
              <a:rPr lang="en-US" dirty="0"/>
              <a:t> set - </a:t>
            </a:r>
            <a:r>
              <a:rPr lang="en-US" b="1" dirty="0"/>
              <a:t>ACTIVE</a:t>
            </a:r>
            <a:r>
              <a:rPr lang="en-US" dirty="0"/>
              <a:t> sequence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id="{0E958F6B-8B5A-F8BC-133D-19F53AD833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662" y="1673225"/>
            <a:ext cx="6894275" cy="432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</a:t>
            </a:r>
            <a:r>
              <a:rPr lang="en-US" dirty="0"/>
              <a:t> + </a:t>
            </a:r>
            <a:r>
              <a:rPr lang="en-US" b="1" dirty="0"/>
              <a:t>GC</a:t>
            </a:r>
            <a:r>
              <a:rPr lang="en-US" dirty="0"/>
              <a:t> set - </a:t>
            </a:r>
            <a:r>
              <a:rPr lang="en-US" b="1" dirty="0"/>
              <a:t>ACTIVE</a:t>
            </a:r>
            <a:r>
              <a:rPr lang="en-US" dirty="0"/>
              <a:t> sequence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0EE14B-50D3-4E9A-7921-8ABB6C515A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712" y="1723360"/>
            <a:ext cx="6682867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7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 + LC </a:t>
            </a:r>
            <a:r>
              <a:rPr lang="en-US" dirty="0"/>
              <a:t>set</a:t>
            </a:r>
            <a:r>
              <a:rPr lang="en-US" b="1" dirty="0"/>
              <a:t> - ACTIVE </a:t>
            </a:r>
            <a:r>
              <a:rPr lang="en-US" dirty="0"/>
              <a:t>sequence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2B79DC-241B-0016-7C60-9AA2B71A2B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712" y="1769109"/>
            <a:ext cx="6994822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9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27125891-2E39-526C-1369-C45F9E8FCB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b="1" dirty="0"/>
              <a:t>AS - PASSIVE </a:t>
            </a:r>
            <a:r>
              <a:rPr lang="en-US" dirty="0"/>
              <a:t>sequence (GC or LC)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AUTOSAMPLER SYNCHRONIZATION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pic>
        <p:nvPicPr>
          <p:cNvPr id="9" name="Obrázek 8" descr="Obsah obrázku text, snímek obrazovky, diagram, design&#10;&#10;Popis byl vytvořen automaticky">
            <a:extLst>
              <a:ext uri="{FF2B5EF4-FFF2-40B4-BE49-F238E27FC236}">
                <a16:creationId xmlns:a16="http://schemas.microsoft.com/office/drawing/2014/main" id="{CE028E1C-535D-D09E-D70E-081F69A8D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038" y="1891920"/>
            <a:ext cx="5071661" cy="391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en-US" dirty="0"/>
              <a:t>Active Sequence – start by Clarity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8F9FAA42-851E-3117-6054-01646459E6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52551" y="1295512"/>
            <a:ext cx="8782050" cy="2854284"/>
          </a:xfrm>
        </p:spPr>
        <p:txBody>
          <a:bodyPr/>
          <a:lstStyle/>
          <a:p>
            <a:r>
              <a:rPr lang="en-US" sz="2400" dirty="0"/>
              <a:t>Elemental Analyzers </a:t>
            </a:r>
          </a:p>
          <a:p>
            <a:pPr lvl="1"/>
            <a:r>
              <a:rPr lang="cs-CZ" sz="2000" dirty="0"/>
              <a:t> No Start</a:t>
            </a:r>
            <a:r>
              <a:rPr lang="en-US" sz="2000" dirty="0"/>
              <a:t> Out contact on the analyzer</a:t>
            </a:r>
          </a:p>
          <a:p>
            <a:r>
              <a:rPr lang="en-US" sz="2400" dirty="0"/>
              <a:t>Sampling by Gas valves </a:t>
            </a:r>
          </a:p>
          <a:p>
            <a:pPr lvl="1"/>
            <a:r>
              <a:rPr lang="en-US" sz="2000" dirty="0"/>
              <a:t>the actual sampling is programmed in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en-US" sz="2000" dirty="0"/>
              <a:t>event table as part of the run</a:t>
            </a:r>
          </a:p>
          <a:p>
            <a:r>
              <a:rPr lang="en-US" sz="2400" dirty="0"/>
              <a:t>Solution:</a:t>
            </a:r>
          </a:p>
          <a:p>
            <a:pPr lvl="1"/>
            <a:r>
              <a:rPr lang="en-US" sz="2000" dirty="0"/>
              <a:t>A/D card – connect Start In to Ready out</a:t>
            </a:r>
          </a:p>
          <a:p>
            <a:pPr lvl="1"/>
            <a:r>
              <a:rPr lang="en-US" sz="2000" dirty="0"/>
              <a:t>Virtual digital I/O module (simulates connection like a DEMO detector)</a:t>
            </a:r>
          </a:p>
        </p:txBody>
      </p:sp>
    </p:spTree>
    <p:extLst>
      <p:ext uri="{BB962C8B-B14F-4D97-AF65-F5344CB8AC3E}">
        <p14:creationId xmlns:p14="http://schemas.microsoft.com/office/powerpoint/2010/main" val="1639509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 err="1"/>
              <a:t>Overlapped</a:t>
            </a:r>
            <a:r>
              <a:rPr lang="cs-CZ" dirty="0"/>
              <a:t> mode in AS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8F9FAA42-851E-3117-6054-01646459E6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52551" y="1295512"/>
            <a:ext cx="8782050" cy="3682716"/>
          </a:xfrm>
        </p:spPr>
        <p:txBody>
          <a:bodyPr/>
          <a:lstStyle/>
          <a:p>
            <a:r>
              <a:rPr lang="en-US" sz="2400" dirty="0"/>
              <a:t>Sequence in Clarity sends to autosampler one injection at a time</a:t>
            </a:r>
          </a:p>
          <a:p>
            <a:r>
              <a:rPr lang="en-US" sz="2400" dirty="0"/>
              <a:t>Overlap mode </a:t>
            </a:r>
            <a:r>
              <a:rPr lang="en-US" sz="2400" dirty="0" err="1"/>
              <a:t>i</a:t>
            </a:r>
            <a:r>
              <a:rPr lang="cs-CZ" sz="2400" dirty="0"/>
              <a:t>s</a:t>
            </a:r>
            <a:r>
              <a:rPr lang="en-US" sz="2400" dirty="0"/>
              <a:t> available for selected AS</a:t>
            </a:r>
          </a:p>
          <a:p>
            <a:pPr lvl="1"/>
            <a:r>
              <a:rPr lang="en-US" sz="2000" dirty="0"/>
              <a:t>Prep ahead mode (CTC PAL-</a:t>
            </a:r>
            <a:r>
              <a:rPr lang="en-US" sz="2000" dirty="0" err="1"/>
              <a:t>xt</a:t>
            </a:r>
            <a:r>
              <a:rPr lang="en-US" sz="2000" dirty="0"/>
              <a:t> series)</a:t>
            </a:r>
          </a:p>
          <a:p>
            <a:pPr lvl="1"/>
            <a:r>
              <a:rPr lang="en-US" sz="2000" dirty="0"/>
              <a:t>Sequence mode (Spark, CTC PAL3)</a:t>
            </a:r>
          </a:p>
          <a:p>
            <a:pPr lvl="1"/>
            <a:r>
              <a:rPr lang="en-US" sz="2000" dirty="0"/>
              <a:t>Overlapped mode (</a:t>
            </a:r>
            <a:r>
              <a:rPr lang="en-US" sz="2000" dirty="0" err="1"/>
              <a:t>Sykam</a:t>
            </a:r>
            <a:r>
              <a:rPr lang="en-US" sz="2000" dirty="0"/>
              <a:t>)</a:t>
            </a:r>
          </a:p>
          <a:p>
            <a:pPr lvl="1"/>
            <a:r>
              <a:rPr lang="en-US" sz="2000" dirty="0"/>
              <a:t>Use </a:t>
            </a:r>
            <a:r>
              <a:rPr lang="en-US" sz="2000" dirty="0" err="1"/>
              <a:t>Optimised</a:t>
            </a:r>
            <a:r>
              <a:rPr lang="en-US" sz="2000" dirty="0"/>
              <a:t> Sequence (HTA200H)</a:t>
            </a:r>
            <a:endParaRPr lang="cs-CZ" sz="2000" dirty="0"/>
          </a:p>
          <a:p>
            <a:r>
              <a:rPr lang="en-US" sz="2400" dirty="0"/>
              <a:t>Important for derivatization and headspace</a:t>
            </a:r>
          </a:p>
          <a:p>
            <a:r>
              <a:rPr lang="en-US" sz="2400" dirty="0"/>
              <a:t>Method Setup – besides </a:t>
            </a:r>
            <a:r>
              <a:rPr lang="en-US" sz="2400" dirty="0" err="1"/>
              <a:t>Autostop</a:t>
            </a:r>
            <a:r>
              <a:rPr lang="en-US" sz="2400" dirty="0"/>
              <a:t> time</a:t>
            </a:r>
            <a:r>
              <a:rPr lang="cs-CZ" sz="2400" dirty="0"/>
              <a:t>,</a:t>
            </a:r>
            <a:r>
              <a:rPr lang="en-US" sz="2400" dirty="0"/>
              <a:t> the correct analysis time must be set in the Autosampler method</a:t>
            </a:r>
          </a:p>
        </p:txBody>
      </p:sp>
    </p:spTree>
    <p:extLst>
      <p:ext uri="{BB962C8B-B14F-4D97-AF65-F5344CB8AC3E}">
        <p14:creationId xmlns:p14="http://schemas.microsoft.com/office/powerpoint/2010/main" val="920348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P015/90A 21/11/2023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8136</TotalTime>
  <Words>480</Words>
  <Application>Microsoft Office PowerPoint</Application>
  <PresentationFormat>Širokoúhlá obrazovka</PresentationFormat>
  <Paragraphs>113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Myriad Pro</vt:lpstr>
      <vt:lpstr>Myriad Pro Light</vt:lpstr>
      <vt:lpstr>Calibri</vt:lpstr>
      <vt:lpstr>Arial</vt:lpstr>
      <vt:lpstr>Wingdings</vt:lpstr>
      <vt:lpstr>Motiv Office</vt:lpstr>
      <vt:lpstr>CONTROL MODULES</vt:lpstr>
      <vt:lpstr>GC control modules</vt:lpstr>
      <vt:lpstr>HPLC control modules</vt:lpstr>
      <vt:lpstr>AS control modules</vt:lpstr>
      <vt:lpstr>currently controlled instruments</vt:lpstr>
      <vt:lpstr>EFFECTS OF ADDED CONTROL MODULE</vt:lpstr>
      <vt:lpstr>METHOD SENDING OPTIONS</vt:lpstr>
      <vt:lpstr>DIGITAL INPUTS AND OUTPUTS</vt:lpstr>
      <vt:lpstr>ENABLE START FROM CLARITY</vt:lpstr>
      <vt:lpstr>AUTOSAMPLER SYNCHRONIZATION</vt:lpstr>
      <vt:lpstr>AUTOSAMPLER SYNCHRONIZATION</vt:lpstr>
      <vt:lpstr>AUTOSAMPLER SYNCHRONIZATION</vt:lpstr>
      <vt:lpstr>AUTOSAMPLER SYNCHRONIZATION</vt:lpstr>
      <vt:lpstr>AUTOSAMPLER SYNCHRONIZATION</vt:lpstr>
      <vt:lpstr>AUTOSAMPLER SYNCHRONIZATION</vt:lpstr>
      <vt:lpstr>AUTOSAMPLER SYNCHRONIZATION</vt:lpstr>
      <vt:lpstr>Active Sequence – start by Clarity</vt:lpstr>
      <vt:lpstr>Overlapped mode in AS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P015 Clarity Control</dc:title>
  <dc:creator>Vladimír Páťal</dc:creator>
  <cp:lastModifiedBy>Marie Sůvová</cp:lastModifiedBy>
  <cp:revision>132</cp:revision>
  <dcterms:created xsi:type="dcterms:W3CDTF">2023-03-31T10:12:27Z</dcterms:created>
  <dcterms:modified xsi:type="dcterms:W3CDTF">2023-11-22T14:44:59Z</dcterms:modified>
</cp:coreProperties>
</file>