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648" r:id="rId1"/>
  </p:sldMasterIdLst>
  <p:notesMasterIdLst>
    <p:notesMasterId r:id="rId19"/>
  </p:notesMasterIdLst>
  <p:sldIdLst>
    <p:sldId id="261" r:id="rId2"/>
    <p:sldId id="262" r:id="rId3"/>
    <p:sldId id="294" r:id="rId4"/>
    <p:sldId id="272" r:id="rId5"/>
    <p:sldId id="284" r:id="rId6"/>
    <p:sldId id="285" r:id="rId7"/>
    <p:sldId id="295" r:id="rId8"/>
    <p:sldId id="296" r:id="rId9"/>
    <p:sldId id="297" r:id="rId10"/>
    <p:sldId id="304" r:id="rId11"/>
    <p:sldId id="298" r:id="rId12"/>
    <p:sldId id="299" r:id="rId13"/>
    <p:sldId id="300" r:id="rId14"/>
    <p:sldId id="301" r:id="rId15"/>
    <p:sldId id="302" r:id="rId16"/>
    <p:sldId id="305" r:id="rId17"/>
    <p:sldId id="270" r:id="rId18"/>
  </p:sldIdLst>
  <p:sldSz cx="12192000" cy="6858000"/>
  <p:notesSz cx="6858000" cy="9144000"/>
  <p:embeddedFontLs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Myriad Pro" panose="020B0503030403020204" pitchFamily="34" charset="0"/>
      <p:regular r:id="rId24"/>
      <p:bold r:id="rId25"/>
      <p:italic r:id="rId26"/>
      <p:boldItalic r:id="rId27"/>
    </p:embeddedFont>
    <p:embeddedFont>
      <p:font typeface="Myriad Pro Light" panose="020B0403030403020204" pitchFamily="34" charset="0"/>
      <p:regular r:id="rId28"/>
      <p:bold r:id="rId29"/>
      <p:italic r:id="rId30"/>
      <p:boldItalic r:id="rId31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DEC2C51E-1146-1D12-3726-2400DEEB0940}" name="Frei Samuel" initials="FS" userId="S-1-5-21-3239829077-2450116629-1883995281-2162" providerId="AD"/>
  <p188:author id="{DA41E53C-949B-B8AE-4436-42A00DE69F6E}" name="Tučková Lucie" initials="LT" userId="S::Tuckova@dataapex.com::2a7cab78-81b4-4906-ac86-d11e4a9cf01f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140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98" autoAdjust="0"/>
    <p:restoredTop sz="88689" autoAdjust="0"/>
  </p:normalViewPr>
  <p:slideViewPr>
    <p:cSldViewPr snapToGrid="0">
      <p:cViewPr varScale="1">
        <p:scale>
          <a:sx n="112" d="100"/>
          <a:sy n="112" d="100"/>
        </p:scale>
        <p:origin x="492" y="10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36" Type="http://schemas.microsoft.com/office/2018/10/relationships/authors" Target="author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31" Type="http://schemas.openxmlformats.org/officeDocument/2006/relationships/font" Target="fonts/font1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font" Target="fonts/font11.fntdata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8C904B-3868-4955-9680-83F6A8CD3A5F}" type="datetimeFigureOut">
              <a:rPr lang="cs-CZ" smtClean="0"/>
              <a:t>30.11.2023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2DA315-1DC6-442A-A77D-F7795D6583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58518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55721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STAR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049C05DD-2522-4522-8D19-44E63AB77B5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3236259" y="3446129"/>
            <a:ext cx="8152466" cy="57708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defRPr sz="3500" b="1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cs-CZ" dirty="0"/>
              <a:t>DISTRIBUTOR TRAINING</a:t>
            </a:r>
          </a:p>
        </p:txBody>
      </p:sp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0" hasCustomPrompt="1"/>
          </p:nvPr>
        </p:nvSpPr>
        <p:spPr>
          <a:xfrm>
            <a:off x="3236259" y="4023210"/>
            <a:ext cx="8152465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 dirty="0"/>
              <a:t>CLARITY EXTENSIONS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3030FAB-F04A-2EF7-FFC4-10A5DD20C685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F7F6B7-A1B5-65E2-B6DE-02477AF2F575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4203962173"/>
      </p:ext>
    </p:extLst>
  </p:cSld>
  <p:clrMapOvr>
    <a:masterClrMapping/>
  </p:clrMapOvr>
  <p:transition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NTEN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782" y="1630428"/>
            <a:ext cx="9921834" cy="2095102"/>
          </a:xfrm>
          <a:prstGeom prst="rect">
            <a:avLst/>
          </a:prstGeom>
        </p:spPr>
        <p:txBody>
          <a:bodyPr tIns="90000" bIns="90000">
            <a:spAutoFit/>
          </a:bodyPr>
          <a:lstStyle>
            <a:lvl1pPr marL="360000" indent="-36000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20000"/>
              <a:buFontTx/>
              <a:buBlip>
                <a:blip r:embed="rId3"/>
              </a:buBlip>
              <a:defRPr sz="20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7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</a:t>
            </a:r>
            <a:endParaRPr lang="cs-CZ" dirty="0"/>
          </a:p>
          <a:p>
            <a:pPr lvl="1"/>
            <a:r>
              <a:rPr lang="cs-CZ"/>
              <a:t>položka 1.1,</a:t>
            </a:r>
            <a:br>
              <a:rPr lang="cs-CZ" dirty="0"/>
            </a:br>
            <a:r>
              <a:rPr lang="cs-CZ" dirty="0"/>
              <a:t>pokračování na dalším řádku</a:t>
            </a:r>
          </a:p>
          <a:p>
            <a:pPr lvl="1"/>
            <a:r>
              <a:rPr lang="cs-CZ"/>
              <a:t>položka 1.2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48782" y="5837479"/>
            <a:ext cx="9921875" cy="300082"/>
          </a:xfrm>
          <a:prstGeom prst="rect">
            <a:avLst/>
          </a:prstGeom>
        </p:spPr>
        <p:txBody>
          <a:bodyPr anchor="b">
            <a:spAutoFit/>
          </a:bodyPr>
          <a:lstStyle>
            <a:lvl1pPr marL="324000" indent="-324000">
              <a:buSzPct val="140000"/>
              <a:buFontTx/>
              <a:buBlip>
                <a:blip r:embed="rId4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9EDD1AF-91F6-5727-2805-34CBF7C9F51B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04D5E1-4FCA-BB0B-16C8-8F88FFDB9FE0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1309720617"/>
      </p:ext>
    </p:extLst>
  </p:cSld>
  <p:clrMapOvr>
    <a:masterClrMapping/>
  </p:clrMapOvr>
  <p:transition>
    <p:fade thruBlk="1"/>
  </p:transition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NTEN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782" y="1630428"/>
            <a:ext cx="9921834" cy="2095102"/>
          </a:xfrm>
          <a:prstGeom prst="rect">
            <a:avLst/>
          </a:prstGeom>
        </p:spPr>
        <p:txBody>
          <a:bodyPr tIns="90000" bIns="90000">
            <a:spAutoFit/>
          </a:bodyPr>
          <a:lstStyle>
            <a:lvl1pPr marL="360000" indent="-36000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20000"/>
              <a:buFontTx/>
              <a:buBlip>
                <a:blip r:embed="rId3"/>
              </a:buBlip>
              <a:defRPr sz="20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7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</a:t>
            </a:r>
            <a:endParaRPr lang="cs-CZ" dirty="0"/>
          </a:p>
          <a:p>
            <a:pPr lvl="1"/>
            <a:r>
              <a:rPr lang="cs-CZ"/>
              <a:t>položka 1.1,</a:t>
            </a:r>
            <a:br>
              <a:rPr lang="cs-CZ" dirty="0"/>
            </a:br>
            <a:r>
              <a:rPr lang="cs-CZ" dirty="0"/>
              <a:t>pokračování na dalším řádku</a:t>
            </a:r>
          </a:p>
          <a:p>
            <a:pPr lvl="1"/>
            <a:r>
              <a:rPr lang="cs-CZ"/>
              <a:t>položka 1.2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48782" y="5837479"/>
            <a:ext cx="9921875" cy="300082"/>
          </a:xfrm>
          <a:prstGeom prst="rect">
            <a:avLst/>
          </a:prstGeom>
        </p:spPr>
        <p:txBody>
          <a:bodyPr anchor="b">
            <a:spAutoFit/>
          </a:bodyPr>
          <a:lstStyle>
            <a:lvl1pPr marL="324000" indent="-324000">
              <a:buSzPct val="140000"/>
              <a:buFontTx/>
              <a:buBlip>
                <a:blip r:embed="rId4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B0FAF66-C196-6836-2BE0-3FD779ACCEBF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C4CADC-CCD7-9429-44D4-EBCC59B50404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1004976927"/>
      </p:ext>
    </p:extLst>
  </p:cSld>
  <p:clrMapOvr>
    <a:masterClrMapping/>
  </p:clrMapOvr>
  <p:transition>
    <p:fade thruBlk="1"/>
  </p:transition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10185191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2915051"/>
            <a:ext cx="10099028" cy="328738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698026A-278E-54F5-62AF-1EEEC849E7DE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6C8BF0-3DE0-B094-7F3D-8802D9A364D6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3058906242"/>
      </p:ext>
    </p:extLst>
  </p:cSld>
  <p:clrMapOvr>
    <a:masterClrMapping/>
  </p:clrMapOvr>
  <p:transition>
    <p:fade thruBlk="1"/>
  </p:transition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10185191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2915051"/>
            <a:ext cx="10099028" cy="328738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D5DC273-288B-7B12-BF68-C381C9240568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F756539-FDC5-29BF-B63A-4B5E67A0E62D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2994732041"/>
      </p:ext>
    </p:extLst>
  </p:cSld>
  <p:clrMapOvr>
    <a:masterClrMapping/>
  </p:clrMapOvr>
  <p:transition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 RIGH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4889394" y="1472953"/>
            <a:ext cx="6481221" cy="491390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36AB0E0-A971-74B4-0EEB-123DD0B40D4A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BA4B9F3C-EBA9-0930-AEA9-A1B03C0BE126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3056125810"/>
      </p:ext>
    </p:extLst>
  </p:cSld>
  <p:clrMapOvr>
    <a:masterClrMapping/>
  </p:clrMapOvr>
  <p:transition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 RIGH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4889394" y="1472953"/>
            <a:ext cx="6481221" cy="491390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81951D6-AE45-22C4-9E62-8190B8BE2583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2DBA85-DE83-9A35-8F1E-C57BFF2D409B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175706550"/>
      </p:ext>
    </p:extLst>
  </p:cSld>
  <p:clrMapOvr>
    <a:masterClrMapping/>
  </p:clrMapOvr>
  <p:transition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IMAGE LEF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18420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1472953"/>
            <a:ext cx="6378240" cy="472948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13691B2-710D-9A09-B927-6AA1D59FF594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68EB2A-B804-FA8C-6ABB-B031E5220C7F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3990502677"/>
      </p:ext>
    </p:extLst>
  </p:cSld>
  <p:clrMapOvr>
    <a:masterClrMapping/>
  </p:clrMapOvr>
  <p:transition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IMAGE LEF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18420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1472953"/>
            <a:ext cx="6378240" cy="472948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2E53175-C4F0-E208-E065-5BF8D488D18B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5F232B-C088-CFEC-00A4-7400A9E96F7B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3886914526"/>
      </p:ext>
    </p:extLst>
  </p:cSld>
  <p:clrMapOvr>
    <a:masterClrMapping/>
  </p:clrMapOvr>
  <p:transition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 BREAK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61949" y="4928808"/>
            <a:ext cx="8126775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/>
              <a:t>INFO</a:t>
            </a:r>
            <a:endParaRPr lang="cs-CZ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F0F1362C-AF73-D71D-647C-27FBF50230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57B9D33-C9CB-C757-0E74-482ED5C7D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4129866"/>
      </p:ext>
    </p:extLst>
  </p:cSld>
  <p:clrMapOvr>
    <a:masterClrMapping/>
  </p:clrMapOvr>
  <p:transition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049C05DD-2522-4522-8D19-44E63AB77B5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3254187" y="4044004"/>
            <a:ext cx="8134537" cy="57708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defRPr sz="3500" b="1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cs-CZ"/>
              <a:t>Thank you for your time</a:t>
            </a:r>
            <a:endParaRPr lang="cs-CZ" dirty="0"/>
          </a:p>
        </p:txBody>
      </p:sp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0" hasCustomPrompt="1"/>
          </p:nvPr>
        </p:nvSpPr>
        <p:spPr>
          <a:xfrm>
            <a:off x="3254187" y="4946396"/>
            <a:ext cx="8134537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/>
              <a:t>info</a:t>
            </a:r>
            <a:endParaRPr lang="cs-CZ" dirty="0"/>
          </a:p>
        </p:txBody>
      </p:sp>
      <p:sp>
        <p:nvSpPr>
          <p:cNvPr id="3" name="Nadpis 1">
            <a:extLst>
              <a:ext uri="{FF2B5EF4-FFF2-40B4-BE49-F238E27FC236}">
                <a16:creationId xmlns:a16="http://schemas.microsoft.com/office/drawing/2014/main" id="{CF1FA25C-772E-758F-8CCC-D7286ECF9BAF}"/>
              </a:ext>
            </a:extLst>
          </p:cNvPr>
          <p:cNvSpPr txBox="1">
            <a:spLocks/>
          </p:cNvSpPr>
          <p:nvPr userDrawn="1"/>
        </p:nvSpPr>
        <p:spPr>
          <a:xfrm>
            <a:off x="3254187" y="3617918"/>
            <a:ext cx="487109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500" b="1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/>
              <a:t>…</a:t>
            </a:r>
            <a:endParaRPr lang="cs-CZ" sz="24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5300D4-50B3-D36A-4E6E-76B6488D48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3B90F5-F1C1-441F-28B3-3A624DC11A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1318972"/>
      </p:ext>
    </p:extLst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BB1B82-A57B-6586-EC7A-27E0CB078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4"/>
          </p:nvPr>
        </p:nvSpPr>
        <p:spPr>
          <a:xfrm>
            <a:off x="9932276" y="6627600"/>
            <a:ext cx="1446374" cy="2317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BBC551-912D-9001-8D7F-593C6CE1899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3"/>
          </p:nvPr>
        </p:nvSpPr>
        <p:spPr>
          <a:xfrm>
            <a:off x="318047" y="6628916"/>
            <a:ext cx="1458000" cy="230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rgbClr val="414042"/>
                </a:solidFill>
              </a:defRPr>
            </a:lvl1pPr>
          </a:lstStyle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547413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49" r:id="rId2"/>
    <p:sldLayoutId id="2147483666" r:id="rId3"/>
    <p:sldLayoutId id="2147483671" r:id="rId4"/>
    <p:sldLayoutId id="2147483672" r:id="rId5"/>
    <p:sldLayoutId id="2147483667" r:id="rId6"/>
    <p:sldLayoutId id="2147483668" r:id="rId7"/>
    <p:sldLayoutId id="2147483669" r:id="rId8"/>
    <p:sldLayoutId id="2147483670" r:id="rId9"/>
    <p:sldLayoutId id="2147483673" r:id="rId10"/>
    <p:sldLayoutId id="2147483674" r:id="rId11"/>
  </p:sldLayoutIdLst>
  <p:transition>
    <p:fade thruBlk="1"/>
  </p:transition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72" userDrawn="1">
          <p15:clr>
            <a:srgbClr val="F26B43"/>
          </p15:clr>
        </p15:guide>
        <p15:guide id="2" pos="801" userDrawn="1">
          <p15:clr>
            <a:srgbClr val="F26B43"/>
          </p15:clr>
        </p15:guide>
        <p15:guide id="3" pos="7174" userDrawn="1">
          <p15:clr>
            <a:srgbClr val="F26B43"/>
          </p15:clr>
        </p15:guide>
        <p15:guide id="4" orient="horz" pos="845" userDrawn="1">
          <p15:clr>
            <a:srgbClr val="F26B43"/>
          </p15:clr>
        </p15:guide>
        <p15:guide id="5" pos="2116" userDrawn="1">
          <p15:clr>
            <a:srgbClr val="F26B43"/>
          </p15:clr>
        </p15:guide>
        <p15:guide id="6" pos="9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3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>
            <a:extLst>
              <a:ext uri="{FF2B5EF4-FFF2-40B4-BE49-F238E27FC236}">
                <a16:creationId xmlns:a16="http://schemas.microsoft.com/office/drawing/2014/main" id="{135352DB-D39E-4E90-847B-93187B4244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Clarity training</a:t>
            </a:r>
            <a:endParaRPr lang="cs-CZ" dirty="0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2BFDAF14-24B4-4804-B45E-E912AE29906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Advanced – part 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58509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9921834" cy="3033821"/>
          </a:xfrm>
        </p:spPr>
        <p:txBody>
          <a:bodyPr/>
          <a:lstStyle/>
          <a:p>
            <a:r>
              <a:rPr lang="en-US" dirty="0"/>
              <a:t>Instrument window</a:t>
            </a:r>
          </a:p>
          <a:p>
            <a:pPr lvl="1"/>
            <a:r>
              <a:rPr lang="en-US" dirty="0"/>
              <a:t>User Options</a:t>
            </a:r>
            <a:endParaRPr lang="cs-CZ" dirty="0"/>
          </a:p>
          <a:p>
            <a:r>
              <a:rPr lang="cs-CZ" dirty="0"/>
              <a:t>Single Analysis</a:t>
            </a:r>
          </a:p>
          <a:p>
            <a:pPr lvl="1"/>
            <a:r>
              <a:rPr lang="cs-CZ" dirty="0"/>
              <a:t>Inject</a:t>
            </a:r>
            <a:r>
              <a:rPr lang="en-US" dirty="0"/>
              <a:t>ed</a:t>
            </a:r>
            <a:r>
              <a:rPr lang="cs-CZ" dirty="0"/>
              <a:t> volume</a:t>
            </a:r>
          </a:p>
          <a:p>
            <a:pPr lvl="1"/>
            <a:r>
              <a:rPr lang="cs-CZ" dirty="0"/>
              <a:t>Autosampler use</a:t>
            </a:r>
          </a:p>
          <a:p>
            <a:r>
              <a:rPr lang="en-US" dirty="0">
                <a:solidFill>
                  <a:schemeClr val="tx1">
                    <a:lumMod val="50000"/>
                  </a:schemeClr>
                </a:solidFill>
              </a:rPr>
              <a:t>Sequence table</a:t>
            </a:r>
          </a:p>
          <a:p>
            <a:pPr lvl="1"/>
            <a:r>
              <a:rPr lang="en-US" dirty="0">
                <a:solidFill>
                  <a:schemeClr val="tx1">
                    <a:lumMod val="50000"/>
                  </a:schemeClr>
                </a:solidFill>
              </a:rPr>
              <a:t>Sequence Mode</a:t>
            </a:r>
          </a:p>
          <a:p>
            <a:pPr lvl="1"/>
            <a:r>
              <a:rPr lang="en-US" dirty="0">
                <a:solidFill>
                  <a:schemeClr val="tx1">
                    <a:lumMod val="50000"/>
                  </a:schemeClr>
                </a:solidFill>
              </a:rPr>
              <a:t>Options</a:t>
            </a:r>
          </a:p>
          <a:p>
            <a:pPr lvl="1"/>
            <a:r>
              <a:rPr lang="en-US" dirty="0">
                <a:solidFill>
                  <a:schemeClr val="tx1">
                    <a:lumMod val="50000"/>
                  </a:schemeClr>
                </a:solidFill>
              </a:rPr>
              <a:t>Import</a:t>
            </a:r>
            <a:r>
              <a:rPr lang="cs-CZ" dirty="0">
                <a:solidFill>
                  <a:schemeClr val="tx1">
                    <a:lumMod val="50000"/>
                  </a:schemeClr>
                </a:solidFill>
              </a:rPr>
              <a:t>, </a:t>
            </a:r>
            <a:r>
              <a:rPr lang="en-US" dirty="0">
                <a:solidFill>
                  <a:schemeClr val="tx1">
                    <a:lumMod val="50000"/>
                  </a:schemeClr>
                </a:solidFill>
              </a:rPr>
              <a:t>Fill series</a:t>
            </a:r>
            <a:endParaRPr lang="cs-CZ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/>
              <a:t> 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agenda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ADVANCED TRAINING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</a:t>
            </a:r>
            <a:r>
              <a:rPr lang="en-US" dirty="0"/>
              <a:t>8</a:t>
            </a:r>
            <a:r>
              <a:rPr lang="cs-CZ" dirty="0"/>
              <a:t>/</a:t>
            </a:r>
            <a:r>
              <a:rPr lang="en-US" dirty="0"/>
              <a:t>9</a:t>
            </a:r>
            <a:r>
              <a:rPr lang="cs-CZ" dirty="0"/>
              <a:t>0B 30/</a:t>
            </a:r>
            <a:r>
              <a:rPr lang="en-US" dirty="0"/>
              <a:t>11</a:t>
            </a:r>
            <a:r>
              <a:rPr lang="cs-CZ" dirty="0"/>
              <a:t>/202</a:t>
            </a:r>
            <a:r>
              <a:rPr lang="en-US" dirty="0"/>
              <a:t>3</a:t>
            </a:r>
            <a:endParaRPr lang="cs-CZ" dirty="0"/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2</a:t>
            </a:fld>
            <a:endParaRPr lang="cs-CZ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9C01DB-0C5C-F19A-645E-51D4EE91C9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3318" y="1712123"/>
            <a:ext cx="5022008" cy="3583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655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9921834" cy="3033821"/>
          </a:xfrm>
        </p:spPr>
        <p:txBody>
          <a:bodyPr/>
          <a:lstStyle/>
          <a:p>
            <a:r>
              <a:rPr lang="en-US" dirty="0"/>
              <a:t>Instrument window</a:t>
            </a:r>
          </a:p>
          <a:p>
            <a:pPr lvl="1"/>
            <a:r>
              <a:rPr lang="en-US" dirty="0"/>
              <a:t>User Options</a:t>
            </a:r>
            <a:endParaRPr lang="cs-CZ" dirty="0"/>
          </a:p>
          <a:p>
            <a:r>
              <a:rPr lang="cs-CZ" dirty="0"/>
              <a:t>Single Analysis</a:t>
            </a:r>
          </a:p>
          <a:p>
            <a:pPr lvl="1"/>
            <a:r>
              <a:rPr lang="cs-CZ" dirty="0"/>
              <a:t>Inject</a:t>
            </a:r>
            <a:r>
              <a:rPr lang="en-US" dirty="0"/>
              <a:t>ed</a:t>
            </a:r>
            <a:r>
              <a:rPr lang="cs-CZ" dirty="0"/>
              <a:t> volume</a:t>
            </a:r>
          </a:p>
          <a:p>
            <a:pPr lvl="1"/>
            <a:r>
              <a:rPr lang="cs-CZ" dirty="0"/>
              <a:t>Autosampler use</a:t>
            </a:r>
          </a:p>
          <a:p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Sequence table</a:t>
            </a:r>
          </a:p>
          <a:p>
            <a:pPr lvl="1"/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Sequence Mode</a:t>
            </a:r>
          </a:p>
          <a:p>
            <a:pPr lvl="1"/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Options</a:t>
            </a:r>
          </a:p>
          <a:p>
            <a:pPr lvl="1"/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Import</a:t>
            </a:r>
            <a:r>
              <a:rPr lang="cs-CZ" dirty="0">
                <a:solidFill>
                  <a:schemeClr val="bg1">
                    <a:lumMod val="65000"/>
                  </a:schemeClr>
                </a:solidFill>
              </a:rPr>
              <a:t>, </a:t>
            </a:r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Fill series</a:t>
            </a:r>
            <a:endParaRPr lang="cs-CZ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/>
              <a:t> 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agenda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ADVANCED TRAINING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</a:t>
            </a:r>
            <a:r>
              <a:rPr lang="en-US" dirty="0"/>
              <a:t>8</a:t>
            </a:r>
            <a:r>
              <a:rPr lang="cs-CZ" dirty="0"/>
              <a:t>/</a:t>
            </a:r>
            <a:r>
              <a:rPr lang="en-US" dirty="0"/>
              <a:t>9</a:t>
            </a:r>
            <a:r>
              <a:rPr lang="cs-CZ" dirty="0"/>
              <a:t>0B 30/</a:t>
            </a:r>
            <a:r>
              <a:rPr lang="en-US" dirty="0"/>
              <a:t>11</a:t>
            </a:r>
            <a:r>
              <a:rPr lang="cs-CZ" dirty="0"/>
              <a:t>/202</a:t>
            </a:r>
            <a:r>
              <a:rPr lang="en-US" dirty="0"/>
              <a:t>3</a:t>
            </a:r>
            <a:endParaRPr lang="cs-CZ" dirty="0"/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3</a:t>
            </a:fld>
            <a:endParaRPr lang="cs-CZ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9C01DB-0C5C-F19A-645E-51D4EE91C9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3318" y="1712122"/>
            <a:ext cx="5022008" cy="3583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3954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text 8">
            <a:extLst>
              <a:ext uri="{FF2B5EF4-FFF2-40B4-BE49-F238E27FC236}">
                <a16:creationId xmlns:a16="http://schemas.microsoft.com/office/drawing/2014/main" id="{4CAD5C09-25F2-47D7-86F1-8FBA6EACFE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68608" y="1630428"/>
            <a:ext cx="10185191" cy="825524"/>
          </a:xfrm>
        </p:spPr>
        <p:txBody>
          <a:bodyPr/>
          <a:lstStyle/>
          <a:p>
            <a:r>
              <a:rPr lang="en-US" sz="1800" dirty="0"/>
              <a:t>Stored in desktop *.</a:t>
            </a:r>
            <a:r>
              <a:rPr lang="en-US" sz="1800" dirty="0" err="1"/>
              <a:t>dsk</a:t>
            </a:r>
            <a:r>
              <a:rPr lang="en-US" sz="1800" dirty="0"/>
              <a:t> files = can be set individually for each user</a:t>
            </a:r>
          </a:p>
          <a:p>
            <a:r>
              <a:rPr lang="en-US" sz="1800" dirty="0"/>
              <a:t>Shared desktop file to share settings</a:t>
            </a:r>
            <a:endParaRPr lang="cs-CZ" sz="1800" dirty="0"/>
          </a:p>
        </p:txBody>
      </p:sp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E4794A32-6F51-4591-885A-249D177410C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USER OPTIONS</a:t>
            </a:r>
            <a:endParaRPr lang="cs-CZ" dirty="0"/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INSTRUMENT WINDOW</a:t>
            </a:r>
            <a:endParaRPr lang="cs-CZ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ADVANCED TRAINING / INSTRUMENT WINDOW / USER OPTIONS</a:t>
            </a:r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</a:t>
            </a:r>
            <a:r>
              <a:rPr lang="en-US" dirty="0"/>
              <a:t>8</a:t>
            </a:r>
            <a:r>
              <a:rPr lang="cs-CZ" dirty="0"/>
              <a:t>/</a:t>
            </a:r>
            <a:r>
              <a:rPr lang="en-US" dirty="0"/>
              <a:t>9</a:t>
            </a:r>
            <a:r>
              <a:rPr lang="cs-CZ" dirty="0"/>
              <a:t>0B 30/</a:t>
            </a:r>
            <a:r>
              <a:rPr lang="en-US" dirty="0"/>
              <a:t>11</a:t>
            </a:r>
            <a:r>
              <a:rPr lang="cs-CZ" dirty="0"/>
              <a:t>/202</a:t>
            </a:r>
            <a:r>
              <a:rPr lang="en-US" dirty="0"/>
              <a:t>3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4</a:t>
            </a:fld>
            <a:endParaRPr lang="cs-CZ"/>
          </a:p>
        </p:txBody>
      </p:sp>
      <p:pic>
        <p:nvPicPr>
          <p:cNvPr id="19" name="Picture 18" descr="A screenshot of a computer&#10;&#10;Description automatically generated">
            <a:extLst>
              <a:ext uri="{FF2B5EF4-FFF2-40B4-BE49-F238E27FC236}">
                <a16:creationId xmlns:a16="http://schemas.microsoft.com/office/drawing/2014/main" id="{F9A9C916-ADE5-76A1-C837-375CFDA311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1203" y="2441305"/>
            <a:ext cx="5275042" cy="3686943"/>
          </a:xfrm>
          <a:prstGeom prst="rect">
            <a:avLst/>
          </a:prstGeom>
        </p:spPr>
      </p:pic>
      <p:sp>
        <p:nvSpPr>
          <p:cNvPr id="7" name="Arrow: Down 6">
            <a:extLst>
              <a:ext uri="{FF2B5EF4-FFF2-40B4-BE49-F238E27FC236}">
                <a16:creationId xmlns:a16="http://schemas.microsoft.com/office/drawing/2014/main" id="{64C15AC5-9947-CB9A-49B1-BF2698E7E1B4}"/>
              </a:ext>
            </a:extLst>
          </p:cNvPr>
          <p:cNvSpPr/>
          <p:nvPr/>
        </p:nvSpPr>
        <p:spPr>
          <a:xfrm rot="16200000">
            <a:off x="5773013" y="4011238"/>
            <a:ext cx="302099" cy="547075"/>
          </a:xfrm>
          <a:prstGeom prst="downArrow">
            <a:avLst>
              <a:gd name="adj1" fmla="val 29303"/>
              <a:gd name="adj2" fmla="val 73116"/>
            </a:avLst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419EBE9E-DF14-5A22-D8F1-124E4860363F}"/>
              </a:ext>
            </a:extLst>
          </p:cNvPr>
          <p:cNvGrpSpPr/>
          <p:nvPr/>
        </p:nvGrpSpPr>
        <p:grpSpPr>
          <a:xfrm>
            <a:off x="503657" y="2521094"/>
            <a:ext cx="5025091" cy="3531565"/>
            <a:chOff x="503657" y="2521094"/>
            <a:chExt cx="5025091" cy="3531565"/>
          </a:xfrm>
        </p:grpSpPr>
        <p:pic>
          <p:nvPicPr>
            <p:cNvPr id="17" name="Picture 16" descr="A screenshot of a computer&#10;&#10;Description automatically generated">
              <a:extLst>
                <a:ext uri="{FF2B5EF4-FFF2-40B4-BE49-F238E27FC236}">
                  <a16:creationId xmlns:a16="http://schemas.microsoft.com/office/drawing/2014/main" id="{9EB9FAB1-49EC-041B-E84A-B1D73A6D6D8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3657" y="2521094"/>
              <a:ext cx="5025091" cy="3531565"/>
            </a:xfrm>
            <a:prstGeom prst="rect">
              <a:avLst/>
            </a:prstGeom>
          </p:spPr>
        </p:pic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AD5FF62F-8C87-2261-A03E-9FBDD05DC8E9}"/>
                </a:ext>
              </a:extLst>
            </p:cNvPr>
            <p:cNvSpPr/>
            <p:nvPr/>
          </p:nvSpPr>
          <p:spPr>
            <a:xfrm>
              <a:off x="2444097" y="2726108"/>
              <a:ext cx="1281869" cy="777986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3567115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text 8">
            <a:extLst>
              <a:ext uri="{FF2B5EF4-FFF2-40B4-BE49-F238E27FC236}">
                <a16:creationId xmlns:a16="http://schemas.microsoft.com/office/drawing/2014/main" id="{4CAD5C09-25F2-47D7-86F1-8FBA6EACFE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68609" y="1630427"/>
            <a:ext cx="4178738" cy="3400588"/>
          </a:xfrm>
        </p:spPr>
        <p:txBody>
          <a:bodyPr/>
          <a:lstStyle/>
          <a:p>
            <a:r>
              <a:rPr lang="en-US" sz="1800" b="1" dirty="0"/>
              <a:t>Linear</a:t>
            </a:r>
            <a:r>
              <a:rPr lang="en-US" sz="1800" dirty="0"/>
              <a:t> detector response is considered</a:t>
            </a:r>
          </a:p>
          <a:p>
            <a:r>
              <a:rPr lang="cs-CZ" sz="1800" dirty="0"/>
              <a:t>First, set Default Injected Volume in Calibration Options</a:t>
            </a:r>
            <a:endParaRPr lang="en-US" sz="1800" dirty="0"/>
          </a:p>
          <a:p>
            <a:r>
              <a:rPr lang="en-US" sz="1800" dirty="0"/>
              <a:t>In Single Analysis, set the Injection volume for the sample and standard</a:t>
            </a:r>
          </a:p>
          <a:p>
            <a:r>
              <a:rPr lang="en-US" sz="1800" dirty="0"/>
              <a:t>The responses are corrected by the ratio of Inj. Volume and Default Injected Volume in recalibration or calibration calculations</a:t>
            </a:r>
          </a:p>
          <a:p>
            <a:endParaRPr lang="cs-CZ" sz="1800" dirty="0"/>
          </a:p>
          <a:p>
            <a:endParaRPr lang="cs-CZ" sz="1800" dirty="0"/>
          </a:p>
        </p:txBody>
      </p:sp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E4794A32-6F51-4591-885A-249D177410C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INJECTED</a:t>
            </a:r>
            <a:r>
              <a:rPr lang="cs-CZ" dirty="0"/>
              <a:t> volume</a:t>
            </a:r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Single analysis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ADVANCED TRAINING / SINGLE ANALYSIS / INJECTED VOLUME</a:t>
            </a:r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</a:t>
            </a:r>
            <a:r>
              <a:rPr lang="en-US" dirty="0"/>
              <a:t>8</a:t>
            </a:r>
            <a:r>
              <a:rPr lang="cs-CZ" dirty="0"/>
              <a:t>/</a:t>
            </a:r>
            <a:r>
              <a:rPr lang="en-US" dirty="0"/>
              <a:t>9</a:t>
            </a:r>
            <a:r>
              <a:rPr lang="cs-CZ" dirty="0"/>
              <a:t>0B 30/</a:t>
            </a:r>
            <a:r>
              <a:rPr lang="en-US" dirty="0"/>
              <a:t>11</a:t>
            </a:r>
            <a:r>
              <a:rPr lang="cs-CZ" dirty="0"/>
              <a:t>/202</a:t>
            </a:r>
            <a:r>
              <a:rPr lang="en-US" dirty="0"/>
              <a:t>3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5</a:t>
            </a:fld>
            <a:endParaRPr lang="cs-CZ"/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52C53D9F-FB89-DE72-1D5D-4D26EE44EB99}"/>
              </a:ext>
            </a:extLst>
          </p:cNvPr>
          <p:cNvGrpSpPr/>
          <p:nvPr/>
        </p:nvGrpSpPr>
        <p:grpSpPr>
          <a:xfrm>
            <a:off x="6567386" y="751317"/>
            <a:ext cx="5231580" cy="5158807"/>
            <a:chOff x="6844655" y="1056385"/>
            <a:chExt cx="5231580" cy="5158807"/>
          </a:xfrm>
        </p:grpSpPr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6F6CABF6-EE0F-D201-8134-34CFAD12641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844655" y="1056385"/>
              <a:ext cx="5231580" cy="5158807"/>
            </a:xfrm>
            <a:prstGeom prst="rect">
              <a:avLst/>
            </a:prstGeom>
          </p:spPr>
        </p:pic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0E2EF88E-8DA3-35CA-63FF-350F06563C12}"/>
                </a:ext>
              </a:extLst>
            </p:cNvPr>
            <p:cNvSpPr/>
            <p:nvPr/>
          </p:nvSpPr>
          <p:spPr>
            <a:xfrm>
              <a:off x="10156371" y="2422183"/>
              <a:ext cx="1738993" cy="252543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60FF732F-4FFF-EF7F-CDD8-1200E295AB94}"/>
              </a:ext>
            </a:extLst>
          </p:cNvPr>
          <p:cNvGrpSpPr/>
          <p:nvPr/>
        </p:nvGrpSpPr>
        <p:grpSpPr>
          <a:xfrm>
            <a:off x="5458037" y="2674051"/>
            <a:ext cx="3349264" cy="3798641"/>
            <a:chOff x="1962006" y="2108645"/>
            <a:chExt cx="3710710" cy="4208584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FAA67FBF-D13B-E837-BDE3-C7AE7D1FFF7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962006" y="2108645"/>
              <a:ext cx="3710710" cy="4208584"/>
            </a:xfrm>
            <a:prstGeom prst="rect">
              <a:avLst/>
            </a:prstGeom>
          </p:spPr>
        </p:pic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161D42D0-3575-1CB5-EB38-5AEF19174FA8}"/>
                </a:ext>
              </a:extLst>
            </p:cNvPr>
            <p:cNvSpPr/>
            <p:nvPr/>
          </p:nvSpPr>
          <p:spPr>
            <a:xfrm>
              <a:off x="2110032" y="5235737"/>
              <a:ext cx="2576267" cy="206465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1437195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text 8">
            <a:extLst>
              <a:ext uri="{FF2B5EF4-FFF2-40B4-BE49-F238E27FC236}">
                <a16:creationId xmlns:a16="http://schemas.microsoft.com/office/drawing/2014/main" id="{4CAD5C09-25F2-47D7-86F1-8FBA6EACFE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68609" y="1630427"/>
            <a:ext cx="4399434" cy="2023288"/>
          </a:xfrm>
        </p:spPr>
        <p:txBody>
          <a:bodyPr/>
          <a:lstStyle/>
          <a:p>
            <a:r>
              <a:rPr lang="en-US" sz="1800" b="1" dirty="0"/>
              <a:t>Inject &amp; Run </a:t>
            </a:r>
            <a:r>
              <a:rPr lang="en-US" sz="1800" dirty="0"/>
              <a:t>performs one injection from the specified vial and starts the acquisition</a:t>
            </a:r>
          </a:p>
          <a:p>
            <a:r>
              <a:rPr lang="en-US" sz="1800" dirty="0"/>
              <a:t>Vial can be selected via </a:t>
            </a:r>
            <a:r>
              <a:rPr lang="cs-CZ" sz="1800" dirty="0"/>
              <a:t>a </a:t>
            </a:r>
            <a:r>
              <a:rPr lang="en-US" sz="1800" dirty="0"/>
              <a:t>graphic interface</a:t>
            </a:r>
            <a:r>
              <a:rPr lang="cs-CZ" sz="1800" dirty="0"/>
              <a:t> if supported by the AS</a:t>
            </a:r>
            <a:endParaRPr lang="en-US" sz="1800" dirty="0"/>
          </a:p>
          <a:p>
            <a:r>
              <a:rPr lang="en-US" sz="1800" dirty="0"/>
              <a:t>The </a:t>
            </a:r>
            <a:r>
              <a:rPr lang="en-US" sz="1800" b="1" dirty="0"/>
              <a:t>Use Autosampler </a:t>
            </a:r>
            <a:r>
              <a:rPr lang="en-US" sz="1800" dirty="0"/>
              <a:t>checkbox is </a:t>
            </a:r>
            <a:r>
              <a:rPr lang="cs-CZ" sz="1800" dirty="0"/>
              <a:t>present only</a:t>
            </a:r>
            <a:r>
              <a:rPr lang="en-US" sz="1800" dirty="0"/>
              <a:t> if AS is configured</a:t>
            </a:r>
            <a:endParaRPr lang="cs-CZ" sz="1800" dirty="0"/>
          </a:p>
        </p:txBody>
      </p:sp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E4794A32-6F51-4591-885A-249D177410C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Autosampler use</a:t>
            </a:r>
            <a:endParaRPr lang="cs-CZ" dirty="0"/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Single analysis</a:t>
            </a:r>
            <a:endParaRPr lang="cs-CZ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ADVANCED TRAINING / SINGLE ANALYSIS / AUTOSAMPLER USE</a:t>
            </a:r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</a:t>
            </a:r>
            <a:r>
              <a:rPr lang="en-US" dirty="0"/>
              <a:t>8</a:t>
            </a:r>
            <a:r>
              <a:rPr lang="cs-CZ" dirty="0"/>
              <a:t>/</a:t>
            </a:r>
            <a:r>
              <a:rPr lang="en-US" dirty="0"/>
              <a:t>9</a:t>
            </a:r>
            <a:r>
              <a:rPr lang="cs-CZ" dirty="0"/>
              <a:t>0B 30/</a:t>
            </a:r>
            <a:r>
              <a:rPr lang="en-US" dirty="0"/>
              <a:t>11</a:t>
            </a:r>
            <a:r>
              <a:rPr lang="cs-CZ" dirty="0"/>
              <a:t>/202</a:t>
            </a:r>
            <a:r>
              <a:rPr lang="en-US" dirty="0"/>
              <a:t>3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6</a:t>
            </a:fld>
            <a:endParaRPr lang="cs-CZ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54E77AF-41B5-F2C3-FBB8-D31542393721}"/>
              </a:ext>
            </a:extLst>
          </p:cNvPr>
          <p:cNvGrpSpPr/>
          <p:nvPr/>
        </p:nvGrpSpPr>
        <p:grpSpPr>
          <a:xfrm>
            <a:off x="5815967" y="759680"/>
            <a:ext cx="5593914" cy="5516101"/>
            <a:chOff x="6096000" y="759680"/>
            <a:chExt cx="5593914" cy="5516101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C89D7303-729C-351F-02BC-FBC5D599454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096000" y="759680"/>
              <a:ext cx="5593914" cy="5516101"/>
            </a:xfrm>
            <a:prstGeom prst="rect">
              <a:avLst/>
            </a:prstGeom>
          </p:spPr>
        </p:pic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0260CF2D-DC32-AE7A-3DAA-FBC5C627E194}"/>
                </a:ext>
              </a:extLst>
            </p:cNvPr>
            <p:cNvSpPr/>
            <p:nvPr/>
          </p:nvSpPr>
          <p:spPr>
            <a:xfrm>
              <a:off x="6229350" y="4547507"/>
              <a:ext cx="2669721" cy="514350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1560110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9921834" cy="3033821"/>
          </a:xfrm>
        </p:spPr>
        <p:txBody>
          <a:bodyPr/>
          <a:lstStyle/>
          <a:p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Instrument window</a:t>
            </a:r>
          </a:p>
          <a:p>
            <a:pPr lvl="1"/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User Options</a:t>
            </a:r>
            <a:endParaRPr lang="cs-CZ" dirty="0">
              <a:solidFill>
                <a:schemeClr val="bg1">
                  <a:lumMod val="65000"/>
                </a:schemeClr>
              </a:solidFill>
            </a:endParaRPr>
          </a:p>
          <a:p>
            <a:r>
              <a:rPr lang="cs-CZ" dirty="0">
                <a:solidFill>
                  <a:schemeClr val="bg1">
                    <a:lumMod val="65000"/>
                  </a:schemeClr>
                </a:solidFill>
              </a:rPr>
              <a:t>Single Analysis</a:t>
            </a:r>
          </a:p>
          <a:p>
            <a:pPr lvl="1"/>
            <a:r>
              <a:rPr lang="cs-CZ" dirty="0">
                <a:solidFill>
                  <a:schemeClr val="bg1">
                    <a:lumMod val="65000"/>
                  </a:schemeClr>
                </a:solidFill>
              </a:rPr>
              <a:t>Inject</a:t>
            </a:r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ed</a:t>
            </a:r>
            <a:r>
              <a:rPr lang="cs-CZ" dirty="0">
                <a:solidFill>
                  <a:schemeClr val="bg1">
                    <a:lumMod val="65000"/>
                  </a:schemeClr>
                </a:solidFill>
              </a:rPr>
              <a:t> volume</a:t>
            </a:r>
          </a:p>
          <a:p>
            <a:pPr lvl="1"/>
            <a:r>
              <a:rPr lang="cs-CZ" dirty="0">
                <a:solidFill>
                  <a:schemeClr val="bg1">
                    <a:lumMod val="65000"/>
                  </a:schemeClr>
                </a:solidFill>
              </a:rPr>
              <a:t>Autosampler use</a:t>
            </a:r>
          </a:p>
          <a:p>
            <a:r>
              <a:rPr lang="en-US" dirty="0"/>
              <a:t>Sequence</a:t>
            </a:r>
          </a:p>
          <a:p>
            <a:pPr lvl="1"/>
            <a:r>
              <a:rPr lang="cs-CZ" dirty="0"/>
              <a:t>Description</a:t>
            </a:r>
          </a:p>
          <a:p>
            <a:pPr lvl="1"/>
            <a:r>
              <a:rPr lang="cs-CZ" dirty="0"/>
              <a:t>Options and functions overview</a:t>
            </a:r>
            <a:endParaRPr lang="en-US" dirty="0"/>
          </a:p>
          <a:p>
            <a:pPr lvl="1"/>
            <a:r>
              <a:rPr lang="en-US" dirty="0"/>
              <a:t>Import</a:t>
            </a:r>
            <a:r>
              <a:rPr lang="cs-CZ" dirty="0"/>
              <a:t>, </a:t>
            </a:r>
            <a:r>
              <a:rPr lang="en-US" dirty="0"/>
              <a:t>Fill series</a:t>
            </a:r>
            <a:r>
              <a:rPr lang="cs-CZ" dirty="0"/>
              <a:t>, Select vial</a:t>
            </a:r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/>
              <a:t> 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agenda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ADVANCED TRAINING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</a:t>
            </a:r>
            <a:r>
              <a:rPr lang="en-US" dirty="0"/>
              <a:t>8</a:t>
            </a:r>
            <a:r>
              <a:rPr lang="cs-CZ" dirty="0"/>
              <a:t>/</a:t>
            </a:r>
            <a:r>
              <a:rPr lang="en-US" dirty="0"/>
              <a:t>9</a:t>
            </a:r>
            <a:r>
              <a:rPr lang="cs-CZ" dirty="0"/>
              <a:t>0B 30/</a:t>
            </a:r>
            <a:r>
              <a:rPr lang="en-US" dirty="0"/>
              <a:t>11</a:t>
            </a:r>
            <a:r>
              <a:rPr lang="cs-CZ" dirty="0"/>
              <a:t>/202</a:t>
            </a:r>
            <a:r>
              <a:rPr lang="en-US" dirty="0"/>
              <a:t>3</a:t>
            </a:r>
            <a:endParaRPr lang="cs-CZ" dirty="0"/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7</a:t>
            </a:fld>
            <a:endParaRPr lang="cs-CZ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9C01DB-0C5C-F19A-645E-51D4EE91C9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867282" y="1712122"/>
            <a:ext cx="5014079" cy="3583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010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text 8">
            <a:extLst>
              <a:ext uri="{FF2B5EF4-FFF2-40B4-BE49-F238E27FC236}">
                <a16:creationId xmlns:a16="http://schemas.microsoft.com/office/drawing/2014/main" id="{4CAD5C09-25F2-47D7-86F1-8FBA6EACFE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68608" y="1630428"/>
            <a:ext cx="10185191" cy="1874529"/>
          </a:xfrm>
        </p:spPr>
        <p:txBody>
          <a:bodyPr/>
          <a:lstStyle/>
          <a:p>
            <a:r>
              <a:rPr lang="cs-CZ" sz="1800" dirty="0"/>
              <a:t>Samples are added by filling the </a:t>
            </a:r>
            <a:r>
              <a:rPr lang="cs-CZ" sz="1800" b="1" dirty="0"/>
              <a:t>last empty row</a:t>
            </a:r>
          </a:p>
          <a:p>
            <a:pPr lvl="1"/>
            <a:r>
              <a:rPr lang="cs-CZ" sz="1800" dirty="0"/>
              <a:t>When any field is filled, the other fields are </a:t>
            </a:r>
            <a:r>
              <a:rPr lang="cs-CZ" sz="1800" b="1" dirty="0"/>
              <a:t>copied</a:t>
            </a:r>
            <a:r>
              <a:rPr lang="cs-CZ" sz="1800" dirty="0"/>
              <a:t> from the previous row</a:t>
            </a:r>
          </a:p>
          <a:p>
            <a:r>
              <a:rPr lang="cs-CZ" sz="1800" b="1" dirty="0"/>
              <a:t>Copy </a:t>
            </a:r>
            <a:r>
              <a:rPr lang="en-US" sz="1800" b="1" dirty="0"/>
              <a:t>&amp; Paste </a:t>
            </a:r>
            <a:r>
              <a:rPr lang="en-US" sz="1800" dirty="0"/>
              <a:t>one or more rows to add samples</a:t>
            </a:r>
          </a:p>
          <a:p>
            <a:r>
              <a:rPr lang="en-US" sz="1800" dirty="0"/>
              <a:t>Import of sample data from </a:t>
            </a:r>
            <a:r>
              <a:rPr lang="en-US" sz="1800" b="1" dirty="0"/>
              <a:t>text files</a:t>
            </a:r>
          </a:p>
          <a:p>
            <a:r>
              <a:rPr lang="en-US" sz="1800" b="1" dirty="0"/>
              <a:t>Reprocessing</a:t>
            </a:r>
            <a:r>
              <a:rPr lang="en-US" sz="1800" dirty="0"/>
              <a:t> of the last measured sample set</a:t>
            </a:r>
            <a:endParaRPr lang="cs-CZ" sz="1800" dirty="0"/>
          </a:p>
        </p:txBody>
      </p:sp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E4794A32-6F51-4591-885A-249D177410C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ADD SAMPLES</a:t>
            </a:r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SEQUENCE TABLE OVERVIEW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ADVANCED TRAINING / </a:t>
            </a:r>
            <a:r>
              <a:rPr lang="cs-CZ" dirty="0"/>
              <a:t>SEQUENCE TABLE OVERVIEW </a:t>
            </a:r>
            <a:r>
              <a:rPr lang="en-US" dirty="0"/>
              <a:t>/ </a:t>
            </a:r>
            <a:r>
              <a:rPr lang="cs-CZ" dirty="0"/>
              <a:t>ADD SAMPLES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</a:t>
            </a:r>
            <a:r>
              <a:rPr lang="en-US" dirty="0"/>
              <a:t>8</a:t>
            </a:r>
            <a:r>
              <a:rPr lang="cs-CZ" dirty="0"/>
              <a:t>/</a:t>
            </a:r>
            <a:r>
              <a:rPr lang="en-US" dirty="0"/>
              <a:t>9</a:t>
            </a:r>
            <a:r>
              <a:rPr lang="cs-CZ" dirty="0"/>
              <a:t>0B 30/</a:t>
            </a:r>
            <a:r>
              <a:rPr lang="en-US" dirty="0"/>
              <a:t>11</a:t>
            </a:r>
            <a:r>
              <a:rPr lang="cs-CZ" dirty="0"/>
              <a:t>/202</a:t>
            </a:r>
            <a:r>
              <a:rPr lang="en-US" dirty="0"/>
              <a:t>3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8</a:t>
            </a:fld>
            <a:endParaRPr lang="cs-CZ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411981B-595B-511B-CB58-4F7499B8D4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0208" y="3861123"/>
            <a:ext cx="9964051" cy="2111027"/>
          </a:xfrm>
          <a:prstGeom prst="rect">
            <a:avLst/>
          </a:prstGeom>
        </p:spPr>
      </p:pic>
      <p:sp>
        <p:nvSpPr>
          <p:cNvPr id="13" name="Arrow: Down 12">
            <a:extLst>
              <a:ext uri="{FF2B5EF4-FFF2-40B4-BE49-F238E27FC236}">
                <a16:creationId xmlns:a16="http://schemas.microsoft.com/office/drawing/2014/main" id="{3D326940-692F-84F1-DFA2-AE67A2C67655}"/>
              </a:ext>
            </a:extLst>
          </p:cNvPr>
          <p:cNvSpPr/>
          <p:nvPr/>
        </p:nvSpPr>
        <p:spPr>
          <a:xfrm rot="10800000">
            <a:off x="1906017" y="5571390"/>
            <a:ext cx="168525" cy="493870"/>
          </a:xfrm>
          <a:prstGeom prst="downArrow">
            <a:avLst>
              <a:gd name="adj1" fmla="val 44005"/>
              <a:gd name="adj2" fmla="val 69965"/>
            </a:avLst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4737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text 8">
            <a:extLst>
              <a:ext uri="{FF2B5EF4-FFF2-40B4-BE49-F238E27FC236}">
                <a16:creationId xmlns:a16="http://schemas.microsoft.com/office/drawing/2014/main" id="{4CAD5C09-25F2-47D7-86F1-8FBA6EACFE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68608" y="1630428"/>
            <a:ext cx="10185191" cy="1874529"/>
          </a:xfrm>
        </p:spPr>
        <p:txBody>
          <a:bodyPr/>
          <a:lstStyle/>
          <a:p>
            <a:r>
              <a:rPr lang="en-US" sz="1800" b="1" dirty="0"/>
              <a:t>SV, EV </a:t>
            </a:r>
            <a:r>
              <a:rPr lang="en-US" sz="1800" dirty="0"/>
              <a:t>= start and end vial injection number</a:t>
            </a:r>
          </a:p>
          <a:p>
            <a:pPr lvl="1"/>
            <a:r>
              <a:rPr lang="en-US" sz="1800" dirty="0"/>
              <a:t> A single row can define </a:t>
            </a:r>
            <a:r>
              <a:rPr lang="en-US" sz="1800" b="1" dirty="0"/>
              <a:t>several</a:t>
            </a:r>
            <a:r>
              <a:rPr lang="en-US" sz="1800" dirty="0"/>
              <a:t> vials/injections</a:t>
            </a:r>
          </a:p>
          <a:p>
            <a:r>
              <a:rPr lang="en-US" sz="1800" b="1" dirty="0"/>
              <a:t>Sample Type, </a:t>
            </a:r>
            <a:r>
              <a:rPr lang="en-US" sz="1800" b="1" dirty="0" err="1"/>
              <a:t>Lvl</a:t>
            </a:r>
            <a:r>
              <a:rPr lang="en-US" sz="1800" b="1" dirty="0"/>
              <a:t> </a:t>
            </a:r>
            <a:r>
              <a:rPr lang="en-US" sz="1800" dirty="0"/>
              <a:t>= can be used for automatic </a:t>
            </a:r>
            <a:r>
              <a:rPr lang="en-US" sz="1800" b="1" dirty="0"/>
              <a:t>recalibration</a:t>
            </a:r>
            <a:r>
              <a:rPr lang="en-US" sz="1800" dirty="0"/>
              <a:t> via sequence</a:t>
            </a:r>
            <a:endParaRPr lang="cs-CZ" sz="1800" dirty="0"/>
          </a:p>
          <a:p>
            <a:r>
              <a:rPr lang="en-US" sz="1800" dirty="0"/>
              <a:t>Window bottom shows the </a:t>
            </a:r>
            <a:r>
              <a:rPr lang="en-US" sz="1800" b="1" dirty="0"/>
              <a:t>state</a:t>
            </a:r>
            <a:r>
              <a:rPr lang="en-US" sz="1800" dirty="0"/>
              <a:t> of the sequence (runtime, vial, etc.)</a:t>
            </a:r>
          </a:p>
          <a:p>
            <a:endParaRPr lang="cs-CZ" sz="1800" dirty="0"/>
          </a:p>
        </p:txBody>
      </p:sp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E4794A32-6F51-4591-885A-249D177410C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Description</a:t>
            </a:r>
            <a:endParaRPr lang="cs-CZ" dirty="0"/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Sequence window</a:t>
            </a:r>
            <a:endParaRPr lang="cs-CZ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ADVANCED TRAINING / SEQUENCE WINDOW</a:t>
            </a:r>
            <a:r>
              <a:rPr lang="cs-CZ" dirty="0"/>
              <a:t> </a:t>
            </a:r>
            <a:r>
              <a:rPr lang="en-US" dirty="0"/>
              <a:t>/ DESCRIPTION</a:t>
            </a:r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</a:t>
            </a:r>
            <a:r>
              <a:rPr lang="en-US" dirty="0"/>
              <a:t>8</a:t>
            </a:r>
            <a:r>
              <a:rPr lang="cs-CZ" dirty="0"/>
              <a:t>/</a:t>
            </a:r>
            <a:r>
              <a:rPr lang="en-US" dirty="0"/>
              <a:t>9</a:t>
            </a:r>
            <a:r>
              <a:rPr lang="cs-CZ" dirty="0"/>
              <a:t>0B 30/</a:t>
            </a:r>
            <a:r>
              <a:rPr lang="en-US" dirty="0"/>
              <a:t>11</a:t>
            </a:r>
            <a:r>
              <a:rPr lang="cs-CZ" dirty="0"/>
              <a:t>/202</a:t>
            </a:r>
            <a:r>
              <a:rPr lang="en-US" dirty="0"/>
              <a:t>3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9</a:t>
            </a:fld>
            <a:endParaRPr lang="cs-CZ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BC06D1C1-8A56-93BE-60BF-AB960AE6DFEB}"/>
              </a:ext>
            </a:extLst>
          </p:cNvPr>
          <p:cNvGrpSpPr/>
          <p:nvPr/>
        </p:nvGrpSpPr>
        <p:grpSpPr>
          <a:xfrm>
            <a:off x="1280208" y="3861123"/>
            <a:ext cx="9964051" cy="2122761"/>
            <a:chOff x="1280208" y="3861123"/>
            <a:chExt cx="9964051" cy="2122761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933A5F4B-7E66-8AE0-F9BD-E253C867ABD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280208" y="3861123"/>
              <a:ext cx="9964051" cy="2111027"/>
            </a:xfrm>
            <a:prstGeom prst="rect">
              <a:avLst/>
            </a:prstGeom>
          </p:spPr>
        </p:pic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CDA55287-C1AD-34B9-20D5-199E7AB571E7}"/>
                </a:ext>
              </a:extLst>
            </p:cNvPr>
            <p:cNvSpPr/>
            <p:nvPr/>
          </p:nvSpPr>
          <p:spPr>
            <a:xfrm>
              <a:off x="2101216" y="4534574"/>
              <a:ext cx="958179" cy="319439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3AA01BC7-95B2-6D6B-E0FC-B7304E021A01}"/>
                </a:ext>
              </a:extLst>
            </p:cNvPr>
            <p:cNvSpPr/>
            <p:nvPr/>
          </p:nvSpPr>
          <p:spPr>
            <a:xfrm>
              <a:off x="6702950" y="4534574"/>
              <a:ext cx="662101" cy="319439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AE2038A6-0550-4629-D64E-43AB8CE0F297}"/>
                </a:ext>
              </a:extLst>
            </p:cNvPr>
            <p:cNvSpPr/>
            <p:nvPr/>
          </p:nvSpPr>
          <p:spPr>
            <a:xfrm>
              <a:off x="5331151" y="5803884"/>
              <a:ext cx="2642074" cy="180000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7" name="Rectangle 6">
            <a:extLst>
              <a:ext uri="{FF2B5EF4-FFF2-40B4-BE49-F238E27FC236}">
                <a16:creationId xmlns:a16="http://schemas.microsoft.com/office/drawing/2014/main" id="{EF1D9AB7-E26E-66B9-11A3-3E5A4CB47CE2}"/>
              </a:ext>
            </a:extLst>
          </p:cNvPr>
          <p:cNvSpPr/>
          <p:nvPr/>
        </p:nvSpPr>
        <p:spPr>
          <a:xfrm>
            <a:off x="2101215" y="5335941"/>
            <a:ext cx="958179" cy="17562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9845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text 8">
            <a:extLst>
              <a:ext uri="{FF2B5EF4-FFF2-40B4-BE49-F238E27FC236}">
                <a16:creationId xmlns:a16="http://schemas.microsoft.com/office/drawing/2014/main" id="{4CAD5C09-25F2-47D7-86F1-8FBA6EACFE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68608" y="1630428"/>
            <a:ext cx="10185191" cy="2190000"/>
          </a:xfrm>
        </p:spPr>
        <p:txBody>
          <a:bodyPr/>
          <a:lstStyle/>
          <a:p>
            <a:r>
              <a:rPr lang="en-US" sz="1800" b="1" dirty="0"/>
              <a:t>Run</a:t>
            </a:r>
            <a:r>
              <a:rPr lang="en-US" sz="1800" dirty="0"/>
              <a:t> sequence using </a:t>
            </a:r>
            <a:r>
              <a:rPr lang="en-US" sz="1800" dirty="0" err="1"/>
              <a:t>Ctrl+Q</a:t>
            </a:r>
            <a:r>
              <a:rPr lang="en-US" sz="1800" dirty="0"/>
              <a:t> or the        icon</a:t>
            </a:r>
          </a:p>
          <a:p>
            <a:pPr lvl="1"/>
            <a:r>
              <a:rPr lang="en-US" sz="1800" dirty="0"/>
              <a:t>Running sequence will lead to a reset of all rows (indicated by a message dialog)</a:t>
            </a:r>
          </a:p>
          <a:p>
            <a:r>
              <a:rPr lang="en-US" sz="1800" b="1" dirty="0"/>
              <a:t>Resume</a:t>
            </a:r>
            <a:r>
              <a:rPr lang="en-US" sz="1800" dirty="0"/>
              <a:t> sequence </a:t>
            </a:r>
            <a:r>
              <a:rPr lang="en-US" sz="1800" dirty="0" err="1"/>
              <a:t>Ctrl+Space</a:t>
            </a:r>
            <a:r>
              <a:rPr lang="en-US" sz="1800" dirty="0"/>
              <a:t> or the      icon</a:t>
            </a:r>
          </a:p>
          <a:p>
            <a:pPr lvl="1"/>
            <a:r>
              <a:rPr lang="en-US" sz="1800" dirty="0"/>
              <a:t>Continue from </a:t>
            </a:r>
            <a:r>
              <a:rPr lang="cs-CZ" sz="1800" dirty="0"/>
              <a:t>the first unmeasured row with the Run option checked</a:t>
            </a:r>
            <a:endParaRPr lang="en-US" sz="1800" dirty="0"/>
          </a:p>
          <a:p>
            <a:r>
              <a:rPr lang="en-US" sz="1800" dirty="0"/>
              <a:t>Tooltips display additional details (e.g., actual file names of measured chromatograms, etc.)</a:t>
            </a:r>
          </a:p>
          <a:p>
            <a:endParaRPr lang="cs-CZ" sz="1800" dirty="0"/>
          </a:p>
        </p:txBody>
      </p:sp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E4794A32-6F51-4591-885A-249D177410C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Description</a:t>
            </a:r>
            <a:endParaRPr lang="cs-CZ" dirty="0"/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Sequence window</a:t>
            </a:r>
            <a:endParaRPr lang="cs-CZ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ADVANCED TRAINING / SEQUENCE WINDOW</a:t>
            </a:r>
            <a:r>
              <a:rPr lang="cs-CZ" dirty="0"/>
              <a:t> </a:t>
            </a:r>
            <a:r>
              <a:rPr lang="en-US" dirty="0"/>
              <a:t>/ DESCRIPTION</a:t>
            </a:r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</a:t>
            </a:r>
            <a:r>
              <a:rPr lang="en-US" dirty="0"/>
              <a:t>8</a:t>
            </a:r>
            <a:r>
              <a:rPr lang="cs-CZ" dirty="0"/>
              <a:t>/</a:t>
            </a:r>
            <a:r>
              <a:rPr lang="en-US" dirty="0"/>
              <a:t>9</a:t>
            </a:r>
            <a:r>
              <a:rPr lang="cs-CZ" dirty="0"/>
              <a:t>0B 30/</a:t>
            </a:r>
            <a:r>
              <a:rPr lang="en-US" dirty="0"/>
              <a:t>11</a:t>
            </a:r>
            <a:r>
              <a:rPr lang="cs-CZ" dirty="0"/>
              <a:t>/202</a:t>
            </a:r>
            <a:r>
              <a:rPr lang="en-US" dirty="0"/>
              <a:t>3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10</a:t>
            </a:fld>
            <a:endParaRPr lang="cs-CZ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F1ADE600-A2B7-D87C-6F9C-EB9C41E693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35306" y="1730919"/>
            <a:ext cx="304843" cy="219106"/>
          </a:xfrm>
          <a:prstGeom prst="rect">
            <a:avLst/>
          </a:prstGeom>
        </p:spPr>
      </p:pic>
      <p:grpSp>
        <p:nvGrpSpPr>
          <p:cNvPr id="32" name="Group 31">
            <a:extLst>
              <a:ext uri="{FF2B5EF4-FFF2-40B4-BE49-F238E27FC236}">
                <a16:creationId xmlns:a16="http://schemas.microsoft.com/office/drawing/2014/main" id="{289F12A5-0C46-CEE5-526F-2DC41DCF9E41}"/>
              </a:ext>
            </a:extLst>
          </p:cNvPr>
          <p:cNvGrpSpPr/>
          <p:nvPr/>
        </p:nvGrpSpPr>
        <p:grpSpPr>
          <a:xfrm>
            <a:off x="1280208" y="3866480"/>
            <a:ext cx="9964050" cy="2111026"/>
            <a:chOff x="1280208" y="3866480"/>
            <a:chExt cx="9964050" cy="2111026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7216FCAF-7525-E4D7-44C8-3BDFAA576E7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280208" y="3866480"/>
              <a:ext cx="9964050" cy="2111026"/>
            </a:xfrm>
            <a:prstGeom prst="rect">
              <a:avLst/>
            </a:prstGeom>
          </p:spPr>
        </p:pic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F877E8B0-A63D-6D78-5C63-C448F972BF3A}"/>
                </a:ext>
              </a:extLst>
            </p:cNvPr>
            <p:cNvSpPr/>
            <p:nvPr/>
          </p:nvSpPr>
          <p:spPr>
            <a:xfrm>
              <a:off x="4328821" y="4336597"/>
              <a:ext cx="427290" cy="206523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1A693C73-87D9-40E4-E966-1D843B0939A2}"/>
                </a:ext>
              </a:extLst>
            </p:cNvPr>
            <p:cNvSpPr/>
            <p:nvPr/>
          </p:nvSpPr>
          <p:spPr>
            <a:xfrm>
              <a:off x="6506576" y="5420488"/>
              <a:ext cx="1312826" cy="296649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pic>
        <p:nvPicPr>
          <p:cNvPr id="30" name="Picture 29">
            <a:extLst>
              <a:ext uri="{FF2B5EF4-FFF2-40B4-BE49-F238E27FC236}">
                <a16:creationId xmlns:a16="http://schemas.microsoft.com/office/drawing/2014/main" id="{EBEE9C9A-0D9C-8034-487C-D25D91CB78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56111" y="2412691"/>
            <a:ext cx="209579" cy="200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6466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text 8">
            <a:extLst>
              <a:ext uri="{FF2B5EF4-FFF2-40B4-BE49-F238E27FC236}">
                <a16:creationId xmlns:a16="http://schemas.microsoft.com/office/drawing/2014/main" id="{4CAD5C09-25F2-47D7-86F1-8FBA6EACFE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68608" y="1630428"/>
            <a:ext cx="10394742" cy="2569591"/>
          </a:xfrm>
        </p:spPr>
        <p:txBody>
          <a:bodyPr/>
          <a:lstStyle/>
          <a:p>
            <a:r>
              <a:rPr lang="en-US" sz="1800" b="1" dirty="0"/>
              <a:t>Snapshot</a:t>
            </a:r>
            <a:r>
              <a:rPr lang="en-US" sz="1800" dirty="0"/>
              <a:t>      : create a temporary snapshot (will be replaced by the complete chromatogram when measured)</a:t>
            </a:r>
          </a:p>
          <a:p>
            <a:r>
              <a:rPr lang="en-US" sz="1800" b="1" dirty="0"/>
              <a:t>Abort</a:t>
            </a:r>
            <a:r>
              <a:rPr lang="en-US" sz="1800" dirty="0"/>
              <a:t> sequence     : terminate the sequence without saving the current chromatogram</a:t>
            </a:r>
          </a:p>
          <a:p>
            <a:r>
              <a:rPr lang="en-US" sz="1800" b="1" dirty="0"/>
              <a:t>Stop</a:t>
            </a:r>
            <a:r>
              <a:rPr lang="en-US" sz="1800" dirty="0"/>
              <a:t> sequence    : 1</a:t>
            </a:r>
            <a:r>
              <a:rPr lang="en-US" sz="1800" baseline="30000" dirty="0"/>
              <a:t>st</a:t>
            </a:r>
            <a:r>
              <a:rPr lang="en-US" sz="1800" dirty="0"/>
              <a:t> </a:t>
            </a:r>
            <a:r>
              <a:rPr lang="cs-CZ" sz="1800" dirty="0"/>
              <a:t>click </a:t>
            </a:r>
            <a:r>
              <a:rPr lang="en-US" sz="1800" dirty="0"/>
              <a:t>halt</a:t>
            </a:r>
            <a:r>
              <a:rPr lang="cs-CZ" sz="1800" dirty="0"/>
              <a:t>s</a:t>
            </a:r>
            <a:r>
              <a:rPr lang="en-US" sz="1800" dirty="0"/>
              <a:t> the sequence after the current measurement</a:t>
            </a:r>
            <a:r>
              <a:rPr lang="cs-CZ" sz="1800" dirty="0"/>
              <a:t>, </a:t>
            </a:r>
            <a:r>
              <a:rPr lang="en-US" sz="1800" dirty="0"/>
              <a:t>2</a:t>
            </a:r>
            <a:r>
              <a:rPr lang="en-US" sz="1800" baseline="30000" dirty="0"/>
              <a:t>nd</a:t>
            </a:r>
            <a:r>
              <a:rPr lang="en-US" sz="1800" dirty="0"/>
              <a:t> </a:t>
            </a:r>
            <a:r>
              <a:rPr lang="cs-CZ" sz="1800" dirty="0"/>
              <a:t>click stop</a:t>
            </a:r>
            <a:r>
              <a:rPr lang="en-US" sz="1800" dirty="0"/>
              <a:t>s analysis immediately</a:t>
            </a:r>
          </a:p>
          <a:p>
            <a:r>
              <a:rPr lang="en-US" sz="1800" b="1" dirty="0"/>
              <a:t>Repeat</a:t>
            </a:r>
            <a:r>
              <a:rPr lang="en-US" sz="1800" dirty="0"/>
              <a:t> </a:t>
            </a:r>
            <a:r>
              <a:rPr lang="en-US" sz="1800" b="1" dirty="0"/>
              <a:t>injection</a:t>
            </a:r>
            <a:r>
              <a:rPr lang="en-US" sz="1800" dirty="0"/>
              <a:t>     : interrupt the actual measurement and repeat injection</a:t>
            </a:r>
          </a:p>
          <a:p>
            <a:r>
              <a:rPr lang="en-US" sz="1800" b="1" dirty="0"/>
              <a:t>Skip</a:t>
            </a:r>
            <a:r>
              <a:rPr lang="en-US" sz="1800" dirty="0"/>
              <a:t> </a:t>
            </a:r>
            <a:r>
              <a:rPr lang="en-US" sz="1800" b="1" dirty="0"/>
              <a:t>vial</a:t>
            </a:r>
          </a:p>
          <a:p>
            <a:r>
              <a:rPr lang="en-US" sz="1800" b="1" dirty="0"/>
              <a:t>Check</a:t>
            </a:r>
            <a:r>
              <a:rPr lang="en-US" sz="1800" dirty="0"/>
              <a:t> </a:t>
            </a:r>
            <a:r>
              <a:rPr lang="en-US" sz="1800" b="1" dirty="0"/>
              <a:t>sequence</a:t>
            </a:r>
            <a:r>
              <a:rPr lang="en-US" sz="1800" dirty="0"/>
              <a:t> for errors</a:t>
            </a:r>
            <a:endParaRPr lang="cs-CZ" sz="1800" dirty="0"/>
          </a:p>
        </p:txBody>
      </p:sp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E4794A32-6F51-4591-885A-249D177410C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Basic functions</a:t>
            </a:r>
            <a:endParaRPr lang="cs-CZ" dirty="0"/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SEQUENCE WINDOW</a:t>
            </a:r>
            <a:endParaRPr lang="cs-CZ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3385038" y="6627169"/>
            <a:ext cx="6528986" cy="230832"/>
          </a:xfrm>
        </p:spPr>
        <p:txBody>
          <a:bodyPr/>
          <a:lstStyle/>
          <a:p>
            <a:r>
              <a:rPr lang="en-US" dirty="0"/>
              <a:t>ADVANCED TRAINING / SEQUENCE WINDOW</a:t>
            </a:r>
            <a:r>
              <a:rPr lang="cs-CZ" dirty="0"/>
              <a:t> </a:t>
            </a:r>
            <a:r>
              <a:rPr lang="en-US" dirty="0"/>
              <a:t>/ BASIC FUNCTIONS</a:t>
            </a:r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</a:t>
            </a:r>
            <a:r>
              <a:rPr lang="en-US" dirty="0"/>
              <a:t>8</a:t>
            </a:r>
            <a:r>
              <a:rPr lang="cs-CZ" dirty="0"/>
              <a:t>/</a:t>
            </a:r>
            <a:r>
              <a:rPr lang="en-US" dirty="0"/>
              <a:t>9</a:t>
            </a:r>
            <a:r>
              <a:rPr lang="cs-CZ" dirty="0"/>
              <a:t>0B 30/</a:t>
            </a:r>
            <a:r>
              <a:rPr lang="en-US" dirty="0"/>
              <a:t>11</a:t>
            </a:r>
            <a:r>
              <a:rPr lang="cs-CZ" dirty="0"/>
              <a:t>/202</a:t>
            </a:r>
            <a:r>
              <a:rPr lang="en-US" dirty="0"/>
              <a:t>3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11</a:t>
            </a:fld>
            <a:endParaRPr lang="cs-CZ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9564FE0-0981-7F17-E013-64B931AF31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8106" y="1770117"/>
            <a:ext cx="276264" cy="200053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1637B0D-BF58-4D79-0145-C2EDAC7B3B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1347" y="2137620"/>
            <a:ext cx="219106" cy="1810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D1B5367-4132-7D8C-663A-8A8C14C8DA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79421" y="3568636"/>
            <a:ext cx="228632" cy="21910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6863AB4D-41E0-B883-E6E6-D94280498C4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68608" y="3156998"/>
            <a:ext cx="238158" cy="228632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FBE8AF9A-F782-A38B-BB43-C117568D616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13537" y="2483715"/>
            <a:ext cx="190527" cy="200053"/>
          </a:xfrm>
          <a:prstGeom prst="rect">
            <a:avLst/>
          </a:prstGeom>
        </p:spPr>
      </p:pic>
      <p:grpSp>
        <p:nvGrpSpPr>
          <p:cNvPr id="26" name="Group 25">
            <a:extLst>
              <a:ext uri="{FF2B5EF4-FFF2-40B4-BE49-F238E27FC236}">
                <a16:creationId xmlns:a16="http://schemas.microsoft.com/office/drawing/2014/main" id="{3A96D478-3151-05D4-E796-5A9D96E91649}"/>
              </a:ext>
            </a:extLst>
          </p:cNvPr>
          <p:cNvGrpSpPr/>
          <p:nvPr/>
        </p:nvGrpSpPr>
        <p:grpSpPr>
          <a:xfrm>
            <a:off x="1280208" y="3866479"/>
            <a:ext cx="9964050" cy="2111027"/>
            <a:chOff x="1280208" y="3866479"/>
            <a:chExt cx="9964050" cy="2111027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C1D4767E-C67C-9A0C-2141-4FE2C55D01B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280208" y="3866479"/>
              <a:ext cx="9964050" cy="2111027"/>
            </a:xfrm>
            <a:prstGeom prst="rect">
              <a:avLst/>
            </a:prstGeom>
          </p:spPr>
        </p:pic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2D90E525-FD7E-DE46-3A0D-7BA3943CC902}"/>
                </a:ext>
              </a:extLst>
            </p:cNvPr>
            <p:cNvSpPr/>
            <p:nvPr/>
          </p:nvSpPr>
          <p:spPr>
            <a:xfrm>
              <a:off x="4679201" y="4336597"/>
              <a:ext cx="1012298" cy="206523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04E523FA-60DA-52E2-BA5B-187FECC336B3}"/>
                </a:ext>
              </a:extLst>
            </p:cNvPr>
            <p:cNvSpPr/>
            <p:nvPr/>
          </p:nvSpPr>
          <p:spPr>
            <a:xfrm>
              <a:off x="6530792" y="4336597"/>
              <a:ext cx="211840" cy="206523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pic>
        <p:nvPicPr>
          <p:cNvPr id="28" name="Picture 27">
            <a:extLst>
              <a:ext uri="{FF2B5EF4-FFF2-40B4-BE49-F238E27FC236}">
                <a16:creationId xmlns:a16="http://schemas.microsoft.com/office/drawing/2014/main" id="{09FDF866-C3DB-4A01-9551-DD8D7F08E117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7961" b="-1"/>
          <a:stretch/>
        </p:blipFill>
        <p:spPr>
          <a:xfrm>
            <a:off x="3036064" y="2862779"/>
            <a:ext cx="228632" cy="192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5634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Zástupný text 8">
            <a:extLst>
              <a:ext uri="{FF2B5EF4-FFF2-40B4-BE49-F238E27FC236}">
                <a16:creationId xmlns:a16="http://schemas.microsoft.com/office/drawing/2014/main" id="{FC2ED794-A9B6-88BF-37C7-523DBC436E9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68608" y="1630428"/>
            <a:ext cx="10210041" cy="1925825"/>
          </a:xfrm>
        </p:spPr>
        <p:txBody>
          <a:bodyPr/>
          <a:lstStyle/>
          <a:p>
            <a:r>
              <a:rPr lang="en-US" sz="1800" dirty="0"/>
              <a:t>Useful </a:t>
            </a:r>
            <a:r>
              <a:rPr lang="en-US" sz="1800" b="1" dirty="0"/>
              <a:t>file name variables</a:t>
            </a:r>
            <a:r>
              <a:rPr lang="en-US" sz="1800" dirty="0"/>
              <a:t>: %s = sequence, %J = Method, %P = project, %Q = Sample</a:t>
            </a:r>
          </a:p>
          <a:p>
            <a:r>
              <a:rPr lang="en-US" sz="1800" b="1" dirty="0"/>
              <a:t>Bypass</a:t>
            </a:r>
            <a:r>
              <a:rPr lang="en-US" sz="1800" dirty="0"/>
              <a:t> sample type = run without injection (for startup and shutdown methods)</a:t>
            </a:r>
          </a:p>
          <a:p>
            <a:r>
              <a:rPr lang="en-US" sz="1800" b="1" dirty="0"/>
              <a:t>Include in SST </a:t>
            </a:r>
            <a:r>
              <a:rPr lang="en-US" sz="1800" dirty="0"/>
              <a:t>– perform SST test when injection is finished</a:t>
            </a:r>
          </a:p>
          <a:p>
            <a:r>
              <a:rPr lang="en-US" sz="1800" b="1" dirty="0"/>
              <a:t>Stored </a:t>
            </a:r>
            <a:r>
              <a:rPr lang="en-US" sz="1800" b="1" dirty="0" err="1"/>
              <a:t>Calib</a:t>
            </a:r>
            <a:r>
              <a:rPr lang="en-US" sz="1800" b="1" dirty="0"/>
              <a:t>. </a:t>
            </a:r>
            <a:r>
              <a:rPr lang="en-US" sz="1800" dirty="0"/>
              <a:t>– chromatogram will be opened with stored calibration</a:t>
            </a:r>
          </a:p>
          <a:p>
            <a:r>
              <a:rPr lang="en-US" sz="1800" b="1" dirty="0"/>
              <a:t>Close All </a:t>
            </a:r>
            <a:r>
              <a:rPr lang="en-US" sz="1800" dirty="0"/>
              <a:t>– close all currently opened chromatograms in overlay </a:t>
            </a:r>
            <a:endParaRPr lang="cs-CZ" sz="1800" dirty="0"/>
          </a:p>
        </p:txBody>
      </p:sp>
      <p:sp>
        <p:nvSpPr>
          <p:cNvPr id="33" name="Zástupný text 10">
            <a:extLst>
              <a:ext uri="{FF2B5EF4-FFF2-40B4-BE49-F238E27FC236}">
                <a16:creationId xmlns:a16="http://schemas.microsoft.com/office/drawing/2014/main" id="{859B4BFD-8502-817D-551A-3FCF1D0FBF9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151791" y="1048221"/>
            <a:ext cx="10202008" cy="424732"/>
          </a:xfrm>
        </p:spPr>
        <p:txBody>
          <a:bodyPr/>
          <a:lstStyle/>
          <a:p>
            <a:r>
              <a:rPr lang="en-US" dirty="0"/>
              <a:t>Basic functions</a:t>
            </a:r>
            <a:endParaRPr lang="cs-CZ" dirty="0"/>
          </a:p>
        </p:txBody>
      </p:sp>
      <p:sp>
        <p:nvSpPr>
          <p:cNvPr id="34" name="Nadpis 7">
            <a:extLst>
              <a:ext uri="{FF2B5EF4-FFF2-40B4-BE49-F238E27FC236}">
                <a16:creationId xmlns:a16="http://schemas.microsoft.com/office/drawing/2014/main" id="{81C98F5F-BD2B-060D-C5A7-D776F1696F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1792" y="471139"/>
            <a:ext cx="10202008" cy="577082"/>
          </a:xfrm>
        </p:spPr>
        <p:txBody>
          <a:bodyPr/>
          <a:lstStyle/>
          <a:p>
            <a:r>
              <a:rPr lang="en-US" dirty="0"/>
              <a:t>SEQUENCE WINDOW</a:t>
            </a:r>
            <a:endParaRPr lang="cs-CZ" dirty="0"/>
          </a:p>
        </p:txBody>
      </p:sp>
      <p:sp>
        <p:nvSpPr>
          <p:cNvPr id="35" name="Text Placeholder 3">
            <a:extLst>
              <a:ext uri="{FF2B5EF4-FFF2-40B4-BE49-F238E27FC236}">
                <a16:creationId xmlns:a16="http://schemas.microsoft.com/office/drawing/2014/main" id="{579E00C5-2CF9-C3F2-FA51-0DBD6A4CAC8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3385038" y="6627169"/>
            <a:ext cx="6528986" cy="230832"/>
          </a:xfrm>
        </p:spPr>
        <p:txBody>
          <a:bodyPr/>
          <a:lstStyle/>
          <a:p>
            <a:r>
              <a:rPr lang="en-US" dirty="0"/>
              <a:t>ADVANCED TRAINING / SEQUENCE WINDOW</a:t>
            </a:r>
            <a:r>
              <a:rPr lang="cs-CZ" dirty="0"/>
              <a:t> </a:t>
            </a:r>
            <a:r>
              <a:rPr lang="en-US" dirty="0"/>
              <a:t>/ BASIC FUNCTIONS</a:t>
            </a:r>
            <a:endParaRPr lang="cs-CZ" dirty="0"/>
          </a:p>
        </p:txBody>
      </p:sp>
      <p:sp>
        <p:nvSpPr>
          <p:cNvPr id="36" name="Footer Placeholder 4">
            <a:extLst>
              <a:ext uri="{FF2B5EF4-FFF2-40B4-BE49-F238E27FC236}">
                <a16:creationId xmlns:a16="http://schemas.microsoft.com/office/drawing/2014/main" id="{EDB7B844-DA7A-3303-7965-FC722AF36871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>
          <a:xfrm>
            <a:off x="318047" y="6628916"/>
            <a:ext cx="1458000" cy="230400"/>
          </a:xfrm>
        </p:spPr>
        <p:txBody>
          <a:bodyPr/>
          <a:lstStyle/>
          <a:p>
            <a:r>
              <a:rPr lang="cs-CZ" dirty="0"/>
              <a:t>P00</a:t>
            </a:r>
            <a:r>
              <a:rPr lang="en-US" dirty="0"/>
              <a:t>8</a:t>
            </a:r>
            <a:r>
              <a:rPr lang="cs-CZ" dirty="0"/>
              <a:t>/</a:t>
            </a:r>
            <a:r>
              <a:rPr lang="en-US" dirty="0"/>
              <a:t>9</a:t>
            </a:r>
            <a:r>
              <a:rPr lang="cs-CZ" dirty="0"/>
              <a:t>0B 30/</a:t>
            </a:r>
            <a:r>
              <a:rPr lang="en-US" dirty="0"/>
              <a:t>11</a:t>
            </a:r>
            <a:r>
              <a:rPr lang="cs-CZ" dirty="0"/>
              <a:t>/202</a:t>
            </a:r>
            <a:r>
              <a:rPr lang="en-US" dirty="0"/>
              <a:t>3</a:t>
            </a:r>
            <a:endParaRPr lang="cs-CZ" dirty="0"/>
          </a:p>
        </p:txBody>
      </p:sp>
      <p:sp>
        <p:nvSpPr>
          <p:cNvPr id="37" name="Slide Number Placeholder 5">
            <a:extLst>
              <a:ext uri="{FF2B5EF4-FFF2-40B4-BE49-F238E27FC236}">
                <a16:creationId xmlns:a16="http://schemas.microsoft.com/office/drawing/2014/main" id="{6C2400F6-8FDC-55D7-1748-051932AAC1C9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9932276" y="6627600"/>
            <a:ext cx="1446374" cy="231754"/>
          </a:xfrm>
        </p:spPr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12</a:t>
            </a:fld>
            <a:endParaRPr lang="cs-CZ"/>
          </a:p>
        </p:txBody>
      </p:sp>
      <p:pic>
        <p:nvPicPr>
          <p:cNvPr id="44" name="Picture 43">
            <a:extLst>
              <a:ext uri="{FF2B5EF4-FFF2-40B4-BE49-F238E27FC236}">
                <a16:creationId xmlns:a16="http://schemas.microsoft.com/office/drawing/2014/main" id="{8F423E95-9ED5-325C-6BBC-02F090DBDF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80208" y="3866479"/>
            <a:ext cx="9964050" cy="2111026"/>
          </a:xfrm>
          <a:prstGeom prst="rect">
            <a:avLst/>
          </a:prstGeom>
        </p:spPr>
      </p:pic>
      <p:sp>
        <p:nvSpPr>
          <p:cNvPr id="45" name="Rectangle 44">
            <a:extLst>
              <a:ext uri="{FF2B5EF4-FFF2-40B4-BE49-F238E27FC236}">
                <a16:creationId xmlns:a16="http://schemas.microsoft.com/office/drawing/2014/main" id="{A038DC48-E9BA-310E-1166-50427E6D12CE}"/>
              </a:ext>
            </a:extLst>
          </p:cNvPr>
          <p:cNvSpPr/>
          <p:nvPr/>
        </p:nvSpPr>
        <p:spPr>
          <a:xfrm>
            <a:off x="6969477" y="4857503"/>
            <a:ext cx="499550" cy="78272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98C9A5A7-D68C-0B1F-2D3D-EE4221471D6B}"/>
              </a:ext>
            </a:extLst>
          </p:cNvPr>
          <p:cNvSpPr/>
          <p:nvPr/>
        </p:nvSpPr>
        <p:spPr>
          <a:xfrm>
            <a:off x="6107251" y="4857502"/>
            <a:ext cx="862226" cy="78272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E8D4E132-19D0-C698-E7FD-DC7C7408E3A5}"/>
              </a:ext>
            </a:extLst>
          </p:cNvPr>
          <p:cNvSpPr/>
          <p:nvPr/>
        </p:nvSpPr>
        <p:spPr>
          <a:xfrm>
            <a:off x="10042215" y="4543120"/>
            <a:ext cx="1101504" cy="31438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0812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text 8">
            <a:extLst>
              <a:ext uri="{FF2B5EF4-FFF2-40B4-BE49-F238E27FC236}">
                <a16:creationId xmlns:a16="http://schemas.microsoft.com/office/drawing/2014/main" id="{4CAD5C09-25F2-47D7-86F1-8FBA6EACFE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68608" y="1630428"/>
            <a:ext cx="5334742" cy="3259523"/>
          </a:xfrm>
        </p:spPr>
        <p:txBody>
          <a:bodyPr/>
          <a:lstStyle/>
          <a:p>
            <a:r>
              <a:rPr lang="en-US" sz="1800" b="1" dirty="0"/>
              <a:t>Passive</a:t>
            </a:r>
            <a:r>
              <a:rPr lang="en-US" sz="1800" dirty="0"/>
              <a:t> </a:t>
            </a:r>
            <a:r>
              <a:rPr lang="en-US" sz="1800" b="1" dirty="0"/>
              <a:t>sequence</a:t>
            </a:r>
            <a:r>
              <a:rPr lang="en-US" sz="1800" dirty="0"/>
              <a:t>: Clarity only expects the START signal, the time of analysis is set by the autosampler (AS)</a:t>
            </a:r>
          </a:p>
          <a:p>
            <a:r>
              <a:rPr lang="en-US" sz="1800" b="1" dirty="0"/>
              <a:t>Active</a:t>
            </a:r>
            <a:r>
              <a:rPr lang="en-US" sz="1800" dirty="0"/>
              <a:t> </a:t>
            </a:r>
            <a:r>
              <a:rPr lang="en-US" sz="1800" b="1" dirty="0"/>
              <a:t>sequence</a:t>
            </a:r>
            <a:r>
              <a:rPr lang="en-US" sz="1800" dirty="0"/>
              <a:t>: Clarity sends a READY signal to the AS and waits for the START signal</a:t>
            </a:r>
          </a:p>
          <a:p>
            <a:pPr lvl="1"/>
            <a:r>
              <a:rPr lang="en-US" sz="1800" b="1" dirty="0"/>
              <a:t>AS control </a:t>
            </a:r>
            <a:r>
              <a:rPr lang="en-US" sz="1800" dirty="0"/>
              <a:t>in active sequence: AS injects according to SV, EX, I/V, and Inj. Volume in the Sequence Table</a:t>
            </a:r>
          </a:p>
          <a:p>
            <a:r>
              <a:rPr lang="en-US" sz="1800" dirty="0"/>
              <a:t>Set the initial value for the </a:t>
            </a:r>
            <a:r>
              <a:rPr lang="en-US" sz="1800" b="1" dirty="0"/>
              <a:t>%n</a:t>
            </a:r>
            <a:r>
              <a:rPr lang="en-US" sz="1800" dirty="0"/>
              <a:t> variable</a:t>
            </a:r>
          </a:p>
          <a:p>
            <a:r>
              <a:rPr lang="en-US" sz="1800" dirty="0"/>
              <a:t>Choose the </a:t>
            </a:r>
            <a:r>
              <a:rPr lang="en-US" sz="1800" b="1" dirty="0"/>
              <a:t>calibration mode </a:t>
            </a:r>
            <a:r>
              <a:rPr lang="en-US" sz="1800" dirty="0"/>
              <a:t>applied for the whole sequence</a:t>
            </a:r>
            <a:endParaRPr lang="cs-CZ" sz="1800" dirty="0"/>
          </a:p>
        </p:txBody>
      </p:sp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E4794A32-6F51-4591-885A-249D177410C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SEQUENCE MODES AND OPTIONS</a:t>
            </a:r>
            <a:endParaRPr lang="cs-CZ" dirty="0"/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SEQUENCE WINDOW</a:t>
            </a:r>
            <a:endParaRPr lang="cs-CZ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3385038" y="6627169"/>
            <a:ext cx="6528986" cy="230832"/>
          </a:xfrm>
        </p:spPr>
        <p:txBody>
          <a:bodyPr/>
          <a:lstStyle/>
          <a:p>
            <a:r>
              <a:rPr lang="en-US" dirty="0"/>
              <a:t>ADVANCED TRAINING / SEQUENCE WINDOW</a:t>
            </a:r>
            <a:r>
              <a:rPr lang="cs-CZ" dirty="0"/>
              <a:t> </a:t>
            </a:r>
            <a:r>
              <a:rPr lang="en-US" dirty="0"/>
              <a:t>/ SEQUENCE MODES AND OPTIONS</a:t>
            </a:r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</a:t>
            </a:r>
            <a:r>
              <a:rPr lang="en-US" dirty="0"/>
              <a:t>8</a:t>
            </a:r>
            <a:r>
              <a:rPr lang="cs-CZ" dirty="0"/>
              <a:t>/</a:t>
            </a:r>
            <a:r>
              <a:rPr lang="en-US" dirty="0"/>
              <a:t>9</a:t>
            </a:r>
            <a:r>
              <a:rPr lang="cs-CZ" dirty="0"/>
              <a:t>0B 30/</a:t>
            </a:r>
            <a:r>
              <a:rPr lang="en-US" dirty="0"/>
              <a:t>11</a:t>
            </a:r>
            <a:r>
              <a:rPr lang="cs-CZ" dirty="0"/>
              <a:t>/202</a:t>
            </a:r>
            <a:r>
              <a:rPr lang="en-US" dirty="0"/>
              <a:t>3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13</a:t>
            </a:fld>
            <a:endParaRPr lang="cs-CZ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31520A-08BB-D38A-04A2-E98E348E315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9" r="-1"/>
          <a:stretch/>
        </p:blipFill>
        <p:spPr>
          <a:xfrm>
            <a:off x="6096000" y="572568"/>
            <a:ext cx="6003085" cy="105786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F37CB5F9-6E96-186C-B03A-762B3694A995}"/>
              </a:ext>
            </a:extLst>
          </p:cNvPr>
          <p:cNvSpPr/>
          <p:nvPr/>
        </p:nvSpPr>
        <p:spPr>
          <a:xfrm>
            <a:off x="11047955" y="1101498"/>
            <a:ext cx="211840" cy="20652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F7537707-C48D-D6F9-49DC-AFD010EDB8A7}"/>
              </a:ext>
            </a:extLst>
          </p:cNvPr>
          <p:cNvGrpSpPr/>
          <p:nvPr/>
        </p:nvGrpSpPr>
        <p:grpSpPr>
          <a:xfrm>
            <a:off x="7193355" y="1760990"/>
            <a:ext cx="3364123" cy="4735186"/>
            <a:chOff x="7545936" y="1771660"/>
            <a:chExt cx="3364123" cy="4735186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C63204E6-EC6E-F089-D8FA-AB256D3E3D9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545936" y="1771660"/>
              <a:ext cx="3364123" cy="4735186"/>
            </a:xfrm>
            <a:prstGeom prst="rect">
              <a:avLst/>
            </a:prstGeom>
          </p:spPr>
        </p:pic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6856EE1C-3F85-4C4F-5D78-CB3F5894854E}"/>
                </a:ext>
              </a:extLst>
            </p:cNvPr>
            <p:cNvSpPr/>
            <p:nvPr/>
          </p:nvSpPr>
          <p:spPr>
            <a:xfrm>
              <a:off x="7605757" y="2300543"/>
              <a:ext cx="606751" cy="417020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3C2369DF-A94F-D515-5670-20C20C3FB3F8}"/>
                </a:ext>
              </a:extLst>
            </p:cNvPr>
            <p:cNvSpPr/>
            <p:nvPr/>
          </p:nvSpPr>
          <p:spPr>
            <a:xfrm>
              <a:off x="7597211" y="3384738"/>
              <a:ext cx="999858" cy="417020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ECB61575-9114-C532-BE76-4614540F2B3B}"/>
                </a:ext>
              </a:extLst>
            </p:cNvPr>
            <p:cNvSpPr/>
            <p:nvPr/>
          </p:nvSpPr>
          <p:spPr>
            <a:xfrm>
              <a:off x="7580119" y="4528771"/>
              <a:ext cx="1862984" cy="675617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0" name="Arrow: Down 9">
            <a:extLst>
              <a:ext uri="{FF2B5EF4-FFF2-40B4-BE49-F238E27FC236}">
                <a16:creationId xmlns:a16="http://schemas.microsoft.com/office/drawing/2014/main" id="{D874676E-46A7-2855-7705-7066622CA68A}"/>
              </a:ext>
            </a:extLst>
          </p:cNvPr>
          <p:cNvSpPr/>
          <p:nvPr/>
        </p:nvSpPr>
        <p:spPr>
          <a:xfrm rot="3414405">
            <a:off x="10473216" y="1085199"/>
            <a:ext cx="168525" cy="1040652"/>
          </a:xfrm>
          <a:prstGeom prst="downArrow">
            <a:avLst>
              <a:gd name="adj1" fmla="val 44005"/>
              <a:gd name="adj2" fmla="val 69965"/>
            </a:avLst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7538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text 8">
            <a:extLst>
              <a:ext uri="{FF2B5EF4-FFF2-40B4-BE49-F238E27FC236}">
                <a16:creationId xmlns:a16="http://schemas.microsoft.com/office/drawing/2014/main" id="{4CAD5C09-25F2-47D7-86F1-8FBA6EACFE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68608" y="1630428"/>
            <a:ext cx="10185191" cy="1559058"/>
          </a:xfrm>
        </p:spPr>
        <p:txBody>
          <a:bodyPr/>
          <a:lstStyle/>
          <a:p>
            <a:r>
              <a:rPr lang="cs-CZ" sz="1800" dirty="0"/>
              <a:t>Import Sequence Step 1 </a:t>
            </a:r>
            <a:r>
              <a:rPr lang="en-US" sz="1800" dirty="0"/>
              <a:t>dialog: select files to import</a:t>
            </a:r>
          </a:p>
          <a:p>
            <a:r>
              <a:rPr lang="en-US" sz="1800" dirty="0"/>
              <a:t>Import Sequence Step 2 dialog: assign the respective fields to be imported</a:t>
            </a:r>
          </a:p>
          <a:p>
            <a:pPr lvl="1"/>
            <a:r>
              <a:rPr lang="en-US" sz="1800" dirty="0"/>
              <a:t>the Start Vial (SV) and File Name (both in bold) are mandatory </a:t>
            </a:r>
          </a:p>
          <a:p>
            <a:endParaRPr lang="cs-CZ" sz="1800" dirty="0"/>
          </a:p>
        </p:txBody>
      </p:sp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E4794A32-6F51-4591-885A-249D177410C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IMPORT</a:t>
            </a:r>
            <a:endParaRPr lang="cs-CZ" dirty="0"/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SEQUENCE WINDOW</a:t>
            </a:r>
            <a:endParaRPr lang="cs-CZ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ADVANCED TRAINING / SEQUENCE WINDOW</a:t>
            </a:r>
            <a:r>
              <a:rPr lang="cs-CZ" dirty="0"/>
              <a:t> </a:t>
            </a:r>
            <a:r>
              <a:rPr lang="en-US" dirty="0"/>
              <a:t>/ IMPORT</a:t>
            </a:r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</a:t>
            </a:r>
            <a:r>
              <a:rPr lang="en-US" dirty="0"/>
              <a:t>8</a:t>
            </a:r>
            <a:r>
              <a:rPr lang="cs-CZ" dirty="0"/>
              <a:t>/</a:t>
            </a:r>
            <a:r>
              <a:rPr lang="en-US" dirty="0"/>
              <a:t>9</a:t>
            </a:r>
            <a:r>
              <a:rPr lang="cs-CZ" dirty="0"/>
              <a:t>0B 30/</a:t>
            </a:r>
            <a:r>
              <a:rPr lang="en-US" dirty="0"/>
              <a:t>11</a:t>
            </a:r>
            <a:r>
              <a:rPr lang="cs-CZ" dirty="0"/>
              <a:t>/202</a:t>
            </a:r>
            <a:r>
              <a:rPr lang="en-US" dirty="0"/>
              <a:t>3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14</a:t>
            </a:fld>
            <a:endParaRPr lang="cs-CZ"/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304960E3-0837-118A-2D3F-AB66D642A7EB}"/>
              </a:ext>
            </a:extLst>
          </p:cNvPr>
          <p:cNvGrpSpPr/>
          <p:nvPr/>
        </p:nvGrpSpPr>
        <p:grpSpPr>
          <a:xfrm>
            <a:off x="8959780" y="120290"/>
            <a:ext cx="3232220" cy="3020275"/>
            <a:chOff x="244590" y="2116065"/>
            <a:chExt cx="3232220" cy="3020275"/>
          </a:xfrm>
        </p:grpSpPr>
        <p:pic>
          <p:nvPicPr>
            <p:cNvPr id="16" name="Picture 15" descr="A screenshot of a computer&#10;&#10;Description automatically generated">
              <a:extLst>
                <a:ext uri="{FF2B5EF4-FFF2-40B4-BE49-F238E27FC236}">
                  <a16:creationId xmlns:a16="http://schemas.microsoft.com/office/drawing/2014/main" id="{444F0911-73BC-4A6A-6EAF-63412CF7A12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r="63723"/>
            <a:stretch/>
          </p:blipFill>
          <p:spPr>
            <a:xfrm>
              <a:off x="244590" y="2116065"/>
              <a:ext cx="3232220" cy="3020275"/>
            </a:xfrm>
            <a:prstGeom prst="rect">
              <a:avLst/>
            </a:prstGeom>
          </p:spPr>
        </p:pic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7DB5C0FC-F8D2-5FB1-BE2E-EE92FBA84BAF}"/>
                </a:ext>
              </a:extLst>
            </p:cNvPr>
            <p:cNvSpPr/>
            <p:nvPr/>
          </p:nvSpPr>
          <p:spPr>
            <a:xfrm>
              <a:off x="282616" y="3421229"/>
              <a:ext cx="1764000" cy="180000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28" name="Arrow: Down 27">
            <a:extLst>
              <a:ext uri="{FF2B5EF4-FFF2-40B4-BE49-F238E27FC236}">
                <a16:creationId xmlns:a16="http://schemas.microsoft.com/office/drawing/2014/main" id="{0E8AAC1D-521E-D2A1-E358-4C3C993B0EA3}"/>
              </a:ext>
            </a:extLst>
          </p:cNvPr>
          <p:cNvSpPr/>
          <p:nvPr/>
        </p:nvSpPr>
        <p:spPr>
          <a:xfrm rot="2789842">
            <a:off x="8478123" y="1529708"/>
            <a:ext cx="168525" cy="1040652"/>
          </a:xfrm>
          <a:prstGeom prst="downArrow">
            <a:avLst>
              <a:gd name="adj1" fmla="val 44005"/>
              <a:gd name="adj2" fmla="val 69965"/>
            </a:avLst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C32F862C-C17C-8FBC-6B92-3EE8D9E2F4D8}"/>
              </a:ext>
            </a:extLst>
          </p:cNvPr>
          <p:cNvGrpSpPr/>
          <p:nvPr/>
        </p:nvGrpSpPr>
        <p:grpSpPr>
          <a:xfrm>
            <a:off x="1168608" y="3189486"/>
            <a:ext cx="4579011" cy="2940289"/>
            <a:chOff x="1167757" y="3112572"/>
            <a:chExt cx="4579011" cy="2940289"/>
          </a:xfrm>
        </p:grpSpPr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2E353115-71E2-7EEF-881F-3C10E521B95E}"/>
                </a:ext>
              </a:extLst>
            </p:cNvPr>
            <p:cNvGrpSpPr/>
            <p:nvPr/>
          </p:nvGrpSpPr>
          <p:grpSpPr>
            <a:xfrm>
              <a:off x="1167757" y="3112572"/>
              <a:ext cx="4579011" cy="2940289"/>
              <a:chOff x="3806494" y="2714523"/>
              <a:chExt cx="4579011" cy="2940289"/>
            </a:xfrm>
          </p:grpSpPr>
          <p:grpSp>
            <p:nvGrpSpPr>
              <p:cNvPr id="21" name="Group 20">
                <a:extLst>
                  <a:ext uri="{FF2B5EF4-FFF2-40B4-BE49-F238E27FC236}">
                    <a16:creationId xmlns:a16="http://schemas.microsoft.com/office/drawing/2014/main" id="{B798F242-750D-853A-116C-67ABC599D8EA}"/>
                  </a:ext>
                </a:extLst>
              </p:cNvPr>
              <p:cNvGrpSpPr/>
              <p:nvPr/>
            </p:nvGrpSpPr>
            <p:grpSpPr>
              <a:xfrm>
                <a:off x="3806494" y="2714523"/>
                <a:ext cx="4579011" cy="2940289"/>
                <a:chOff x="3416322" y="2714523"/>
                <a:chExt cx="4579011" cy="2940289"/>
              </a:xfrm>
            </p:grpSpPr>
            <p:pic>
              <p:nvPicPr>
                <p:cNvPr id="18" name="Picture 17">
                  <a:extLst>
                    <a:ext uri="{FF2B5EF4-FFF2-40B4-BE49-F238E27FC236}">
                      <a16:creationId xmlns:a16="http://schemas.microsoft.com/office/drawing/2014/main" id="{40101D5E-7901-61D5-08A2-FF1DB564FC6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3416322" y="2714523"/>
                  <a:ext cx="4579011" cy="2940289"/>
                </a:xfrm>
                <a:prstGeom prst="rect">
                  <a:avLst/>
                </a:prstGeom>
              </p:spPr>
            </p:pic>
            <p:sp>
              <p:nvSpPr>
                <p:cNvPr id="20" name="Rectangle 19">
                  <a:extLst>
                    <a:ext uri="{FF2B5EF4-FFF2-40B4-BE49-F238E27FC236}">
                      <a16:creationId xmlns:a16="http://schemas.microsoft.com/office/drawing/2014/main" id="{01991AD1-1565-6D1A-07C1-0DCCB77626EE}"/>
                    </a:ext>
                  </a:extLst>
                </p:cNvPr>
                <p:cNvSpPr/>
                <p:nvPr/>
              </p:nvSpPr>
              <p:spPr>
                <a:xfrm>
                  <a:off x="7572500" y="3083357"/>
                  <a:ext cx="316194" cy="222725"/>
                </a:xfrm>
                <a:prstGeom prst="rect">
                  <a:avLst/>
                </a:prstGeom>
                <a:noFill/>
                <a:ln w="3810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</p:grpSp>
          <p:sp>
            <p:nvSpPr>
              <p:cNvPr id="22" name="Rectangle 21">
                <a:extLst>
                  <a:ext uri="{FF2B5EF4-FFF2-40B4-BE49-F238E27FC236}">
                    <a16:creationId xmlns:a16="http://schemas.microsoft.com/office/drawing/2014/main" id="{7CAA06D2-D4C1-D8A6-DCBC-3702B855EC04}"/>
                  </a:ext>
                </a:extLst>
              </p:cNvPr>
              <p:cNvSpPr/>
              <p:nvPr/>
            </p:nvSpPr>
            <p:spPr>
              <a:xfrm>
                <a:off x="4539933" y="5385385"/>
                <a:ext cx="630273" cy="195019"/>
              </a:xfrm>
              <a:prstGeom prst="rect">
                <a:avLst/>
              </a:prstGeom>
              <a:noFill/>
              <a:ln w="381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 dirty="0"/>
              </a:p>
            </p:txBody>
          </p:sp>
        </p:grp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12E7E0B8-84C4-0042-D810-BA651F8C4F47}"/>
                </a:ext>
              </a:extLst>
            </p:cNvPr>
            <p:cNvSpPr/>
            <p:nvPr/>
          </p:nvSpPr>
          <p:spPr>
            <a:xfrm>
              <a:off x="1178217" y="3129664"/>
              <a:ext cx="1139533" cy="195019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0689CCE9-8239-8E86-D93D-997394B92B8D}"/>
              </a:ext>
            </a:extLst>
          </p:cNvPr>
          <p:cNvGrpSpPr/>
          <p:nvPr/>
        </p:nvGrpSpPr>
        <p:grpSpPr>
          <a:xfrm>
            <a:off x="6244356" y="3189486"/>
            <a:ext cx="4579011" cy="2940289"/>
            <a:chOff x="6252795" y="3112572"/>
            <a:chExt cx="4579011" cy="2940289"/>
          </a:xfrm>
        </p:grpSpPr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8EB90DD1-0827-6B84-48B2-0F60CC2A0DA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252795" y="3112572"/>
              <a:ext cx="4579011" cy="2940289"/>
            </a:xfrm>
            <a:prstGeom prst="rect">
              <a:avLst/>
            </a:prstGeom>
          </p:spPr>
        </p:pic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6BC32519-FCF2-3487-3EEF-7F89B74C4FB3}"/>
                </a:ext>
              </a:extLst>
            </p:cNvPr>
            <p:cNvSpPr/>
            <p:nvPr/>
          </p:nvSpPr>
          <p:spPr>
            <a:xfrm>
              <a:off x="6252795" y="3129664"/>
              <a:ext cx="1139533" cy="195019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03A404C8-EE2E-206B-1B9E-4F65C22F85B1}"/>
                </a:ext>
              </a:extLst>
            </p:cNvPr>
            <p:cNvSpPr/>
            <p:nvPr/>
          </p:nvSpPr>
          <p:spPr>
            <a:xfrm>
              <a:off x="6389955" y="3696352"/>
              <a:ext cx="2167305" cy="1820528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840CDD06-1989-3FDA-2E1C-1612A04798F2}"/>
                </a:ext>
              </a:extLst>
            </p:cNvPr>
            <p:cNvSpPr/>
            <p:nvPr/>
          </p:nvSpPr>
          <p:spPr>
            <a:xfrm>
              <a:off x="9994710" y="5773685"/>
              <a:ext cx="630273" cy="195019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3804408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text 8">
            <a:extLst>
              <a:ext uri="{FF2B5EF4-FFF2-40B4-BE49-F238E27FC236}">
                <a16:creationId xmlns:a16="http://schemas.microsoft.com/office/drawing/2014/main" id="{4CAD5C09-25F2-47D7-86F1-8FBA6EACFE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68608" y="1630428"/>
            <a:ext cx="10185191" cy="2241296"/>
          </a:xfrm>
        </p:spPr>
        <p:txBody>
          <a:bodyPr/>
          <a:lstStyle/>
          <a:p>
            <a:r>
              <a:rPr lang="en-US" sz="1800" dirty="0"/>
              <a:t>Available in Sequence and Calibration</a:t>
            </a:r>
          </a:p>
          <a:p>
            <a:r>
              <a:rPr lang="en-US" sz="1800" dirty="0"/>
              <a:t>Select a cell to be used for filling (</a:t>
            </a:r>
            <a:r>
              <a:rPr lang="cs-CZ" sz="1800" dirty="0"/>
              <a:t>numeric inputs, text inputs with numeric counters</a:t>
            </a:r>
            <a:r>
              <a:rPr lang="en-US" sz="1800" dirty="0"/>
              <a:t>)</a:t>
            </a:r>
            <a:endParaRPr lang="cs-CZ" sz="1800" dirty="0"/>
          </a:p>
          <a:p>
            <a:r>
              <a:rPr lang="cs-CZ" sz="1800" dirty="0"/>
              <a:t>Fill down (Ctrl+F):</a:t>
            </a:r>
          </a:p>
          <a:p>
            <a:pPr lvl="1"/>
            <a:r>
              <a:rPr lang="cs-CZ" sz="1800" dirty="0"/>
              <a:t>Fill the cells below with the parameter in the selected cell </a:t>
            </a:r>
            <a:endParaRPr lang="en-US" sz="1800" dirty="0"/>
          </a:p>
          <a:p>
            <a:r>
              <a:rPr lang="cs-CZ" sz="1800" dirty="0"/>
              <a:t>Fill series:</a:t>
            </a:r>
          </a:p>
          <a:p>
            <a:pPr lvl="1"/>
            <a:r>
              <a:rPr lang="en-US" sz="1800" dirty="0"/>
              <a:t>Open the Fill Series dialog and specify the fill/replace parameters</a:t>
            </a:r>
            <a:endParaRPr lang="cs-CZ" sz="1800" dirty="0"/>
          </a:p>
        </p:txBody>
      </p:sp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E4794A32-6F51-4591-885A-249D177410C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FILL SERIES</a:t>
            </a:r>
            <a:r>
              <a:rPr lang="cs-CZ" dirty="0"/>
              <a:t> AND FILL DOWN</a:t>
            </a:r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SEQUENCE WINDOW</a:t>
            </a:r>
            <a:endParaRPr lang="cs-CZ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3385038" y="6627169"/>
            <a:ext cx="6528986" cy="230832"/>
          </a:xfrm>
        </p:spPr>
        <p:txBody>
          <a:bodyPr/>
          <a:lstStyle/>
          <a:p>
            <a:r>
              <a:rPr lang="en-US" dirty="0"/>
              <a:t>ADVANCED TRAINING / SEQUENCE WINDOW</a:t>
            </a:r>
            <a:r>
              <a:rPr lang="cs-CZ" dirty="0"/>
              <a:t> </a:t>
            </a:r>
            <a:r>
              <a:rPr lang="en-US" dirty="0"/>
              <a:t>/ FILL SERIES</a:t>
            </a:r>
            <a:r>
              <a:rPr lang="cs-CZ" dirty="0"/>
              <a:t> AND FILL DOWN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</a:t>
            </a:r>
            <a:r>
              <a:rPr lang="en-US" dirty="0"/>
              <a:t>8</a:t>
            </a:r>
            <a:r>
              <a:rPr lang="cs-CZ" dirty="0"/>
              <a:t>/</a:t>
            </a:r>
            <a:r>
              <a:rPr lang="en-US" dirty="0"/>
              <a:t>9</a:t>
            </a:r>
            <a:r>
              <a:rPr lang="cs-CZ" dirty="0"/>
              <a:t>0B 30/</a:t>
            </a:r>
            <a:r>
              <a:rPr lang="en-US" dirty="0"/>
              <a:t>11</a:t>
            </a:r>
            <a:r>
              <a:rPr lang="cs-CZ" dirty="0"/>
              <a:t>/202</a:t>
            </a:r>
            <a:r>
              <a:rPr lang="en-US" dirty="0"/>
              <a:t>3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15</a:t>
            </a:fld>
            <a:endParaRPr lang="cs-CZ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0779B81D-BD91-A95E-A729-75B4FFFAA232}"/>
              </a:ext>
            </a:extLst>
          </p:cNvPr>
          <p:cNvGrpSpPr/>
          <p:nvPr/>
        </p:nvGrpSpPr>
        <p:grpSpPr>
          <a:xfrm>
            <a:off x="3099947" y="3803666"/>
            <a:ext cx="5992105" cy="2444575"/>
            <a:chOff x="3015339" y="3775091"/>
            <a:chExt cx="5992105" cy="2444575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07418CE6-65B3-E5A5-B9B6-A34A45581D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687518" y="4248443"/>
              <a:ext cx="2319926" cy="1333380"/>
            </a:xfrm>
            <a:prstGeom prst="rect">
              <a:avLst/>
            </a:prstGeom>
          </p:spPr>
        </p:pic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283C7354-B2C0-BF81-8DE4-05BC64F894BE}"/>
                </a:ext>
              </a:extLst>
            </p:cNvPr>
            <p:cNvGrpSpPr/>
            <p:nvPr/>
          </p:nvGrpSpPr>
          <p:grpSpPr>
            <a:xfrm>
              <a:off x="3015339" y="3775091"/>
              <a:ext cx="2985411" cy="2444575"/>
              <a:chOff x="2026067" y="2980194"/>
              <a:chExt cx="3263428" cy="2672227"/>
            </a:xfrm>
          </p:grpSpPr>
          <p:pic>
            <p:nvPicPr>
              <p:cNvPr id="3" name="Picture 2">
                <a:extLst>
                  <a:ext uri="{FF2B5EF4-FFF2-40B4-BE49-F238E27FC236}">
                    <a16:creationId xmlns:a16="http://schemas.microsoft.com/office/drawing/2014/main" id="{CFE27336-913D-18F0-C180-231FDE2C17F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026067" y="2980194"/>
                <a:ext cx="3263428" cy="2672227"/>
              </a:xfrm>
              <a:prstGeom prst="rect">
                <a:avLst/>
              </a:prstGeom>
            </p:spPr>
          </p:pic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8D0698C9-5BD1-1791-5384-98AEE066D9AF}"/>
                  </a:ext>
                </a:extLst>
              </p:cNvPr>
              <p:cNvSpPr/>
              <p:nvPr/>
            </p:nvSpPr>
            <p:spPr>
              <a:xfrm>
                <a:off x="2290273" y="5267350"/>
                <a:ext cx="1589518" cy="162861"/>
              </a:xfrm>
              <a:prstGeom prst="rect">
                <a:avLst/>
              </a:prstGeom>
              <a:noFill/>
              <a:ln w="381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15" name="Arrow: Down 14">
              <a:extLst>
                <a:ext uri="{FF2B5EF4-FFF2-40B4-BE49-F238E27FC236}">
                  <a16:creationId xmlns:a16="http://schemas.microsoft.com/office/drawing/2014/main" id="{CD616E43-B9B0-00DF-ECD9-D2249697BABD}"/>
                </a:ext>
              </a:extLst>
            </p:cNvPr>
            <p:cNvSpPr/>
            <p:nvPr/>
          </p:nvSpPr>
          <p:spPr>
            <a:xfrm rot="16200000">
              <a:off x="6228718" y="4826014"/>
              <a:ext cx="230832" cy="409069"/>
            </a:xfrm>
            <a:prstGeom prst="downArrow">
              <a:avLst>
                <a:gd name="adj1" fmla="val 44005"/>
                <a:gd name="adj2" fmla="val 69965"/>
              </a:avLst>
            </a:prstGeom>
            <a:solidFill>
              <a:srgbClr val="FF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6">
                <a:shade val="15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3900763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text 8">
            <a:extLst>
              <a:ext uri="{FF2B5EF4-FFF2-40B4-BE49-F238E27FC236}">
                <a16:creationId xmlns:a16="http://schemas.microsoft.com/office/drawing/2014/main" id="{4CAD5C09-25F2-47D7-86F1-8FBA6EACFE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68609" y="1630428"/>
            <a:ext cx="4770598" cy="2944052"/>
          </a:xfrm>
        </p:spPr>
        <p:txBody>
          <a:bodyPr/>
          <a:lstStyle/>
          <a:p>
            <a:r>
              <a:rPr lang="cs-CZ" sz="1800" dirty="0"/>
              <a:t>The dialog with a graphic interface can be opened from Single Analysis/Sequence or viewed in Method Setup</a:t>
            </a:r>
          </a:p>
          <a:p>
            <a:r>
              <a:rPr lang="cs-CZ" sz="1800" dirty="0"/>
              <a:t>Convenient for working with </a:t>
            </a:r>
            <a:r>
              <a:rPr lang="cs-CZ" sz="1800" b="1" dirty="0"/>
              <a:t>autosamplers</a:t>
            </a:r>
            <a:r>
              <a:rPr lang="cs-CZ" sz="1800" dirty="0"/>
              <a:t> (available only in some AS)</a:t>
            </a:r>
            <a:endParaRPr lang="cs-CZ" sz="1800" b="1" dirty="0"/>
          </a:p>
          <a:p>
            <a:r>
              <a:rPr lang="cs-CZ" sz="1800" dirty="0"/>
              <a:t>For controlled autosamplers, the </a:t>
            </a:r>
            <a:r>
              <a:rPr lang="cs-CZ" sz="1800" b="1" dirty="0"/>
              <a:t>vial number </a:t>
            </a:r>
            <a:r>
              <a:rPr lang="cs-CZ" sz="1800" dirty="0"/>
              <a:t>and </a:t>
            </a:r>
            <a:r>
              <a:rPr lang="cs-CZ" sz="1800" b="1" dirty="0"/>
              <a:t>injection volume </a:t>
            </a:r>
            <a:r>
              <a:rPr lang="cs-CZ" sz="1800" dirty="0"/>
              <a:t>are set in this dialog</a:t>
            </a:r>
          </a:p>
          <a:p>
            <a:r>
              <a:rPr lang="cs-CZ" sz="1800" dirty="0"/>
              <a:t>Allows </a:t>
            </a:r>
            <a:r>
              <a:rPr lang="cs-CZ" sz="1800" b="1" dirty="0"/>
              <a:t>mid-run modifications </a:t>
            </a:r>
            <a:r>
              <a:rPr lang="cs-CZ" sz="1800" dirty="0"/>
              <a:t>for not yet processed samples</a:t>
            </a:r>
          </a:p>
        </p:txBody>
      </p:sp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E4794A32-6F51-4591-885A-249D177410C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Select vial</a:t>
            </a:r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cap="none" dirty="0"/>
              <a:t>SEQUENC</a:t>
            </a:r>
            <a:r>
              <a:rPr lang="en-US" cap="none" dirty="0"/>
              <a:t>E WITH AUTOSAMPLERS</a:t>
            </a:r>
            <a:endParaRPr lang="cs-CZ" cap="none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ADVANCED TRAINING / SEQUENCE WITH AUTOSAMPLERS</a:t>
            </a:r>
            <a:r>
              <a:rPr lang="cs-CZ" dirty="0"/>
              <a:t> </a:t>
            </a:r>
            <a:r>
              <a:rPr lang="en-US" dirty="0"/>
              <a:t>/ </a:t>
            </a:r>
            <a:r>
              <a:rPr lang="cs-CZ" dirty="0"/>
              <a:t>SELECT VIAL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</a:t>
            </a:r>
            <a:r>
              <a:rPr lang="en-US" dirty="0"/>
              <a:t>8</a:t>
            </a:r>
            <a:r>
              <a:rPr lang="cs-CZ" dirty="0"/>
              <a:t>/</a:t>
            </a:r>
            <a:r>
              <a:rPr lang="en-US" dirty="0"/>
              <a:t>9</a:t>
            </a:r>
            <a:r>
              <a:rPr lang="cs-CZ" dirty="0"/>
              <a:t>0B 30/</a:t>
            </a:r>
            <a:r>
              <a:rPr lang="en-US" dirty="0"/>
              <a:t>11</a:t>
            </a:r>
            <a:r>
              <a:rPr lang="cs-CZ" dirty="0"/>
              <a:t>/202</a:t>
            </a:r>
            <a:r>
              <a:rPr lang="en-US" dirty="0"/>
              <a:t>3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16</a:t>
            </a:fld>
            <a:endParaRPr lang="cs-CZ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1867BAD1-2774-9314-7768-103AA281A2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2795" y="1783117"/>
            <a:ext cx="4868844" cy="3462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4444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FE7EB40F-D2ED-FD4D-0F3A-ECBCB4B28EB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cs-CZ" dirty="0"/>
              <a:t>Short break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3186F69E-409E-9EFB-8D4C-C82AE0B94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P00</a:t>
            </a:r>
            <a:r>
              <a:rPr lang="en-US" dirty="0"/>
              <a:t>8</a:t>
            </a:r>
            <a:r>
              <a:rPr lang="cs-CZ" dirty="0"/>
              <a:t>/</a:t>
            </a:r>
            <a:r>
              <a:rPr lang="en-US" dirty="0"/>
              <a:t>9</a:t>
            </a:r>
            <a:r>
              <a:rPr lang="cs-CZ" dirty="0"/>
              <a:t>0B 30/</a:t>
            </a:r>
            <a:r>
              <a:rPr lang="en-US" dirty="0"/>
              <a:t>11</a:t>
            </a:r>
            <a:r>
              <a:rPr lang="cs-CZ" dirty="0"/>
              <a:t>/202</a:t>
            </a:r>
            <a:r>
              <a:rPr lang="en-US" dirty="0"/>
              <a:t>3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DF91FF8-4C4D-C034-B7B6-00DC977341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1604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Motiv Office">
  <a:themeElements>
    <a:clrScheme name="Apex 2023">
      <a:dk1>
        <a:srgbClr val="414042"/>
      </a:dk1>
      <a:lt1>
        <a:srgbClr val="FFFFFF"/>
      </a:lt1>
      <a:dk2>
        <a:srgbClr val="1E559D"/>
      </a:dk2>
      <a:lt2>
        <a:srgbClr val="FFFFFF"/>
      </a:lt2>
      <a:accent1>
        <a:srgbClr val="1E559D"/>
      </a:accent1>
      <a:accent2>
        <a:srgbClr val="008AD0"/>
      </a:accent2>
      <a:accent3>
        <a:srgbClr val="EBA2C0"/>
      </a:accent3>
      <a:accent4>
        <a:srgbClr val="88D1CE"/>
      </a:accent4>
      <a:accent5>
        <a:srgbClr val="D6DFE7"/>
      </a:accent5>
      <a:accent6>
        <a:srgbClr val="C00000"/>
      </a:accent6>
      <a:hlink>
        <a:srgbClr val="008AD0"/>
      </a:hlink>
      <a:folHlink>
        <a:srgbClr val="008AD0"/>
      </a:folHlink>
    </a:clrScheme>
    <a:fontScheme name="Custom 1">
      <a:majorFont>
        <a:latin typeface="Myriad Pro"/>
        <a:ea typeface=""/>
        <a:cs typeface=""/>
      </a:majorFont>
      <a:minorFont>
        <a:latin typeface="Myriad Pr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/>
      <a:bodyPr wrap="square">
        <a:spAutoFit/>
      </a:bodyPr>
      <a:lstStyle>
        <a:defPPr algn="l">
          <a:defRPr cap="all" baseline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PowerPoint-template-embed-fonts-2023-04.pptx" id="{696FC99E-38E4-4E4E-8721-E4D61BC634BB}" vid="{0101A97A-9DE8-4435-AD82-9031FD84C4D8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PowerPoint-template-embed-fonts-2023-04</Template>
  <TotalTime>10611</TotalTime>
  <Words>1044</Words>
  <Application>Microsoft Office PowerPoint</Application>
  <PresentationFormat>Widescreen</PresentationFormat>
  <Paragraphs>160</Paragraphs>
  <Slides>17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Myriad Pro Light</vt:lpstr>
      <vt:lpstr>Wingdings</vt:lpstr>
      <vt:lpstr>Myriad Pro</vt:lpstr>
      <vt:lpstr>Calibri</vt:lpstr>
      <vt:lpstr>Arial</vt:lpstr>
      <vt:lpstr>Motiv Office</vt:lpstr>
      <vt:lpstr>Clarity training</vt:lpstr>
      <vt:lpstr>agenda</vt:lpstr>
      <vt:lpstr>agenda</vt:lpstr>
      <vt:lpstr>INSTRUMENT WINDOW</vt:lpstr>
      <vt:lpstr>Single analysis</vt:lpstr>
      <vt:lpstr>Single analysis</vt:lpstr>
      <vt:lpstr>agenda</vt:lpstr>
      <vt:lpstr>SEQUENCE TABLE OVERVIEW</vt:lpstr>
      <vt:lpstr>Sequence window</vt:lpstr>
      <vt:lpstr>Sequence window</vt:lpstr>
      <vt:lpstr>SEQUENCE WINDOW</vt:lpstr>
      <vt:lpstr>SEQUENCE WINDOW</vt:lpstr>
      <vt:lpstr>SEQUENCE WINDOW</vt:lpstr>
      <vt:lpstr>SEQUENCE WINDOW</vt:lpstr>
      <vt:lpstr>SEQUENCE WINDOW</vt:lpstr>
      <vt:lpstr>SEQUENCE WITH AUTOSAMPLERS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DISTRIBUTOR TRAINING</dc:title>
  <dc:creator>DataApex</dc:creator>
  <cp:lastModifiedBy>Tučková Lucie</cp:lastModifiedBy>
  <cp:revision>37</cp:revision>
  <dcterms:created xsi:type="dcterms:W3CDTF">2023-11-06T12:01:14Z</dcterms:created>
  <dcterms:modified xsi:type="dcterms:W3CDTF">2023-11-30T16:27:33Z</dcterms:modified>
</cp:coreProperties>
</file>