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48" r:id="rId1"/>
  </p:sldMasterIdLst>
  <p:notesMasterIdLst>
    <p:notesMasterId r:id="rId20"/>
  </p:notesMasterIdLst>
  <p:sldIdLst>
    <p:sldId id="261" r:id="rId2"/>
    <p:sldId id="262" r:id="rId3"/>
    <p:sldId id="265" r:id="rId4"/>
    <p:sldId id="271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2" r:id="rId14"/>
    <p:sldId id="284" r:id="rId15"/>
    <p:sldId id="283" r:id="rId16"/>
    <p:sldId id="285" r:id="rId17"/>
    <p:sldId id="286" r:id="rId18"/>
    <p:sldId id="260" r:id="rId19"/>
  </p:sldIdLst>
  <p:sldSz cx="12192000" cy="6858000"/>
  <p:notesSz cx="6858000" cy="9144000"/>
  <p:embeddedFontLst>
    <p:embeddedFont>
      <p:font typeface="Myriad Pro Light" panose="020B0403030403020204" pitchFamily="34" charset="0"/>
      <p:regular r:id="rId21"/>
      <p:bold r:id="rId22"/>
      <p:italic r:id="rId23"/>
      <p:boldItalic r:id="rId24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14042"/>
    <a:srgbClr val="5A5A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7386" autoAdjust="0"/>
  </p:normalViewPr>
  <p:slideViewPr>
    <p:cSldViewPr snapToGrid="0">
      <p:cViewPr varScale="1">
        <p:scale>
          <a:sx n="121" d="100"/>
          <a:sy n="121" d="100"/>
        </p:scale>
        <p:origin x="108" y="150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8C904B-3868-4955-9680-83F6A8CD3A5F}" type="datetimeFigureOut">
              <a:rPr lang="cs-CZ" smtClean="0"/>
              <a:t>03.06.2026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2DA315-1DC6-442A-A77D-F7795D6583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5851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STA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36259" y="3446129"/>
            <a:ext cx="8152466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 dirty="0"/>
              <a:t>DISTRIBUTOR TRAINING</a:t>
            </a:r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36259" y="4023210"/>
            <a:ext cx="815246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 dirty="0"/>
              <a:t>CLARITY EXTENSIONS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030FAB-F04A-2EF7-FFC4-10A5DD20C68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F7F6B7-A1B5-65E2-B6DE-02477AF2F57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cs-CZ" dirty="0"/>
              <a:t>P007/100C 103/06/2026</a:t>
            </a:r>
          </a:p>
        </p:txBody>
      </p:sp>
    </p:spTree>
    <p:extLst>
      <p:ext uri="{BB962C8B-B14F-4D97-AF65-F5344CB8AC3E}">
        <p14:creationId xmlns:p14="http://schemas.microsoft.com/office/powerpoint/2010/main" val="4203962173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EDD1AF-91F6-5727-2805-34CBF7C9F51B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04D5E1-4FCA-BB0B-16C8-8F88FFDB9FE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P007/100C 103/06/2026</a:t>
            </a:r>
          </a:p>
        </p:txBody>
      </p:sp>
    </p:spTree>
    <p:extLst>
      <p:ext uri="{BB962C8B-B14F-4D97-AF65-F5344CB8AC3E}">
        <p14:creationId xmlns:p14="http://schemas.microsoft.com/office/powerpoint/2010/main" val="130972061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48782" y="1630428"/>
            <a:ext cx="9921834" cy="2095102"/>
          </a:xfrm>
          <a:prstGeom prst="rect">
            <a:avLst/>
          </a:prstGeom>
        </p:spPr>
        <p:txBody>
          <a:bodyPr tIns="90000" bIns="90000">
            <a:spAutoFit/>
          </a:bodyPr>
          <a:lstStyle>
            <a:lvl1pPr marL="360000" indent="-36000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ct val="120000"/>
              <a:buFontTx/>
              <a:buBlip>
                <a:blip r:embed="rId3"/>
              </a:buBlip>
              <a:defRPr sz="20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7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</a:t>
            </a:r>
            <a:endParaRPr lang="cs-CZ" dirty="0"/>
          </a:p>
          <a:p>
            <a:pPr lvl="1"/>
            <a:r>
              <a:rPr lang="cs-CZ"/>
              <a:t>položka 1.1,</a:t>
            </a:r>
            <a:br>
              <a:rPr lang="cs-CZ" dirty="0"/>
            </a:br>
            <a:r>
              <a:rPr lang="cs-CZ" dirty="0"/>
              <a:t>pokračování na dalším řádku</a:t>
            </a:r>
          </a:p>
          <a:p>
            <a:pPr lvl="1"/>
            <a:r>
              <a:rPr lang="cs-CZ"/>
              <a:t>položka 1.2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448782" y="5837479"/>
            <a:ext cx="9921875" cy="300082"/>
          </a:xfrm>
          <a:prstGeom prst="rect">
            <a:avLst/>
          </a:prstGeom>
        </p:spPr>
        <p:txBody>
          <a:bodyPr anchor="b">
            <a:spAutoFit/>
          </a:bodyPr>
          <a:lstStyle>
            <a:lvl1pPr marL="324000" indent="-324000">
              <a:buSzPct val="140000"/>
              <a:buFontTx/>
              <a:buBlip>
                <a:blip r:embed="rId4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B0FAF66-C196-6836-2BE0-3FD779ACCEBF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C4CADC-CCD7-9429-44D4-EBCC59B5040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P007/100C 103/06/2026</a:t>
            </a:r>
          </a:p>
        </p:txBody>
      </p:sp>
    </p:spTree>
    <p:extLst>
      <p:ext uri="{BB962C8B-B14F-4D97-AF65-F5344CB8AC3E}">
        <p14:creationId xmlns:p14="http://schemas.microsoft.com/office/powerpoint/2010/main" val="1004976927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8026A-278E-54F5-62AF-1EEEC849E7DE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C8BF0-3DE0-B094-7F3D-8802D9A364D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P007/100C 103/06/2026</a:t>
            </a:r>
          </a:p>
        </p:txBody>
      </p:sp>
    </p:spTree>
    <p:extLst>
      <p:ext uri="{BB962C8B-B14F-4D97-AF65-F5344CB8AC3E}">
        <p14:creationId xmlns:p14="http://schemas.microsoft.com/office/powerpoint/2010/main" val="3058906242"/>
      </p:ext>
    </p:extLst>
  </p:cSld>
  <p:clrMapOvr>
    <a:masterClrMapping/>
  </p:clrMapOvr>
  <p:transition>
    <p:fade thruBlk="1"/>
  </p:transition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IMAG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10185191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2915051"/>
            <a:ext cx="10099028" cy="328738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D5DC273-288B-7B12-BF68-C381C924056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F756539-FDC5-29BF-B63A-4B5E67A0E62D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P007/100C 103/06/2026</a:t>
            </a:r>
          </a:p>
        </p:txBody>
      </p:sp>
    </p:spTree>
    <p:extLst>
      <p:ext uri="{BB962C8B-B14F-4D97-AF65-F5344CB8AC3E}">
        <p14:creationId xmlns:p14="http://schemas.microsoft.com/office/powerpoint/2010/main" val="2994732041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36AB0E0-A971-74B4-0EEB-123DD0B40D4A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A4B9F3C-EBA9-0930-AEA9-A1B03C0BE126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P007/100C 103/06/2026</a:t>
            </a:r>
          </a:p>
        </p:txBody>
      </p:sp>
    </p:spTree>
    <p:extLst>
      <p:ext uri="{BB962C8B-B14F-4D97-AF65-F5344CB8AC3E}">
        <p14:creationId xmlns:p14="http://schemas.microsoft.com/office/powerpoint/2010/main" val="3056125810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IMAGE RIGH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68608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4889394" y="1472953"/>
            <a:ext cx="6481221" cy="4913908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1951D6-AE45-22C4-9E62-8190B8BE2583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DBA85-DE83-9A35-8F1E-C57BFF2D409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P007/100C 103/06/2026</a:t>
            </a:r>
          </a:p>
        </p:txBody>
      </p:sp>
    </p:spTree>
    <p:extLst>
      <p:ext uri="{BB962C8B-B14F-4D97-AF65-F5344CB8AC3E}">
        <p14:creationId xmlns:p14="http://schemas.microsoft.com/office/powerpoint/2010/main" val="175706550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GR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3691B2-710D-9A09-B927-6AA1D59FF594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68EB2A-B804-FA8C-6ABB-B031E5220C7F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P007/100C 103/06/2026</a:t>
            </a:r>
          </a:p>
        </p:txBody>
      </p:sp>
    </p:spTree>
    <p:extLst>
      <p:ext uri="{BB962C8B-B14F-4D97-AF65-F5344CB8AC3E}">
        <p14:creationId xmlns:p14="http://schemas.microsoft.com/office/powerpoint/2010/main" val="3990502677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IMAGE LEF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D99ACFDD-2759-41EB-BB82-6A1DD0308965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Zástupný text 12">
            <a:extLst>
              <a:ext uri="{FF2B5EF4-FFF2-40B4-BE49-F238E27FC236}">
                <a16:creationId xmlns:a16="http://schemas.microsoft.com/office/drawing/2014/main" id="{23DABE3B-6B7D-41E0-ADF8-25408FAE57C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018420" y="1630428"/>
            <a:ext cx="3335379" cy="1284624"/>
          </a:xfrm>
          <a:prstGeom prst="rect">
            <a:avLst/>
          </a:prstGeom>
        </p:spPr>
        <p:txBody>
          <a:bodyPr wrap="square" tIns="90000" bIns="90000">
            <a:spAutoFit/>
          </a:bodyPr>
          <a:lstStyle>
            <a:lvl1pPr marL="180000" indent="-18000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rgbClr val="414042"/>
              </a:buClr>
              <a:buSzPct val="100000"/>
              <a:buFont typeface="Wingdings" panose="05000000000000000000" pitchFamily="2" charset="2"/>
              <a:buChar char="§"/>
              <a:defRPr sz="1500" spc="-20" baseline="0">
                <a:solidFill>
                  <a:schemeClr val="tx1"/>
                </a:solidFill>
              </a:defRPr>
            </a:lvl1pPr>
            <a:lvl2pPr marL="720000" indent="-180000">
              <a:lnSpc>
                <a:spcPct val="100000"/>
              </a:lnSpc>
              <a:spcBef>
                <a:spcPts val="300"/>
              </a:spcBef>
              <a:buFont typeface="Calibri" panose="020F0502020204030204" pitchFamily="34" charset="0"/>
              <a:buChar char="-"/>
              <a:defRPr sz="1500" spc="-20" baseline="0">
                <a:solidFill>
                  <a:schemeClr val="tx1"/>
                </a:solidFill>
              </a:defRPr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 sz="2000"/>
            </a:lvl4pPr>
          </a:lstStyle>
          <a:p>
            <a:pPr lvl="0"/>
            <a:r>
              <a:rPr lang="cs-CZ"/>
              <a:t>Položka 1, </a:t>
            </a:r>
            <a:br>
              <a:rPr lang="cs-CZ"/>
            </a:br>
            <a:r>
              <a:rPr lang="cs-CZ"/>
              <a:t>druhý řádek</a:t>
            </a:r>
            <a:endParaRPr lang="cs-CZ" dirty="0"/>
          </a:p>
          <a:p>
            <a:pPr lvl="0"/>
            <a:r>
              <a:rPr lang="cs-CZ"/>
              <a:t>Položka 2</a:t>
            </a:r>
            <a:endParaRPr lang="cs-CZ" dirty="0"/>
          </a:p>
          <a:p>
            <a:pPr lvl="0"/>
            <a:r>
              <a:rPr lang="cs-CZ"/>
              <a:t>Položka 3</a:t>
            </a:r>
            <a:endParaRPr lang="cs-CZ" dirty="0"/>
          </a:p>
        </p:txBody>
      </p:sp>
      <p:sp>
        <p:nvSpPr>
          <p:cNvPr id="4" name="Zástupný text 17">
            <a:extLst>
              <a:ext uri="{FF2B5EF4-FFF2-40B4-BE49-F238E27FC236}">
                <a16:creationId xmlns:a16="http://schemas.microsoft.com/office/drawing/2014/main" id="{D7BDF348-2758-869A-3A8C-9ADBC0C0930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51791" y="104822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/>
              <a:t>PODNADPIS</a:t>
            </a:r>
            <a:endParaRPr lang="cs-CZ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EAA51A3-91CB-DF2F-9DCC-4528CEC3A0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151792" y="471139"/>
            <a:ext cx="10202008" cy="577082"/>
          </a:xfrm>
          <a:prstGeom prst="rect">
            <a:avLst/>
          </a:prstGeom>
        </p:spPr>
        <p:txBody>
          <a:bodyPr/>
          <a:lstStyle>
            <a:lvl1pPr>
              <a:defRPr sz="3500" b="1" cap="all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HLAVNÍ NADPIS</a:t>
            </a:r>
            <a:endParaRPr lang="cs-CZ"/>
          </a:p>
        </p:txBody>
      </p:sp>
      <p:sp>
        <p:nvSpPr>
          <p:cNvPr id="14" name="Zástupný text 20">
            <a:extLst>
              <a:ext uri="{FF2B5EF4-FFF2-40B4-BE49-F238E27FC236}">
                <a16:creationId xmlns:a16="http://schemas.microsoft.com/office/drawing/2014/main" id="{85852C02-77EA-6A2B-E2FB-08CF7B142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6" hasCustomPrompt="1"/>
          </p:nvPr>
        </p:nvSpPr>
        <p:spPr>
          <a:xfrm>
            <a:off x="3385038" y="6627169"/>
            <a:ext cx="6528986" cy="2308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/>
              <a:t>NÁZEV PREZENTACE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HLAVNÍ KAPITOLA</a:t>
            </a:r>
            <a:r>
              <a:rPr lang="cs-CZ"/>
              <a:t> </a:t>
            </a:r>
            <a:r>
              <a:rPr lang="en-US"/>
              <a:t>/</a:t>
            </a:r>
            <a:r>
              <a:rPr lang="cs-CZ"/>
              <a:t> </a:t>
            </a:r>
            <a:r>
              <a:rPr lang="en-US"/>
              <a:t>PODKAPITOLA</a:t>
            </a:r>
            <a:endParaRPr lang="cs-CZ" dirty="0"/>
          </a:p>
        </p:txBody>
      </p:sp>
      <p:sp>
        <p:nvSpPr>
          <p:cNvPr id="18" name="Zástupný text 3">
            <a:extLst>
              <a:ext uri="{FF2B5EF4-FFF2-40B4-BE49-F238E27FC236}">
                <a16:creationId xmlns:a16="http://schemas.microsoft.com/office/drawing/2014/main" id="{B82AC279-940A-6A02-696A-ED231FCC836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68608" y="5837479"/>
            <a:ext cx="10185191" cy="300082"/>
          </a:xfrm>
          <a:prstGeom prst="rect">
            <a:avLst/>
          </a:prstGeom>
        </p:spPr>
        <p:txBody>
          <a:bodyPr wrap="square" anchor="b">
            <a:spAutoFit/>
          </a:bodyPr>
          <a:lstStyle>
            <a:lvl1pPr marL="324000" indent="-324000">
              <a:buSzPct val="140000"/>
              <a:buFontTx/>
              <a:buBlip>
                <a:blip r:embed="rId3"/>
              </a:buBlip>
              <a:defRPr sz="1500">
                <a:solidFill>
                  <a:srgbClr val="414042"/>
                </a:solidFill>
              </a:defRPr>
            </a:lvl1pPr>
          </a:lstStyle>
          <a:p>
            <a:pPr lvl="0"/>
            <a:r>
              <a:rPr lang="cs-CZ" dirty="0"/>
              <a:t>Místo pro vložení doplňující poznámky / odkazu</a:t>
            </a:r>
          </a:p>
        </p:txBody>
      </p:sp>
      <p:sp>
        <p:nvSpPr>
          <p:cNvPr id="2" name="Zástupný symbol obrázku 5">
            <a:extLst>
              <a:ext uri="{FF2B5EF4-FFF2-40B4-BE49-F238E27FC236}">
                <a16:creationId xmlns:a16="http://schemas.microsoft.com/office/drawing/2014/main" id="{7EABCA59-AFE5-11E6-EE7C-86D854135CB3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1271588" y="1472953"/>
            <a:ext cx="6378240" cy="4729483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FontTx/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cs-CZ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2E53175-C4F0-E208-E065-5BF8D488D18B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5F232B-C088-CFEC-00A4-7400A9E96F7B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/>
        <p:txBody>
          <a:bodyPr/>
          <a:lstStyle/>
          <a:p>
            <a:r>
              <a:rPr lang="cs-CZ" dirty="0"/>
              <a:t>P007/100C 103/06/2026</a:t>
            </a:r>
          </a:p>
        </p:txBody>
      </p:sp>
    </p:spTree>
    <p:extLst>
      <p:ext uri="{BB962C8B-B14F-4D97-AF65-F5344CB8AC3E}">
        <p14:creationId xmlns:p14="http://schemas.microsoft.com/office/powerpoint/2010/main" val="3886914526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 BREAK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61949" y="4928808"/>
            <a:ext cx="8126775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0F1362C-AF73-D71D-647C-27FBF5023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P007/100C 103/06/2026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7B9D33-C9CB-C757-0E74-482ED5C7D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129866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E5B21BA-62E3-4F4F-BD3A-4F5EBF809380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049C05DD-2522-4522-8D19-44E63AB77B5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 hasCustomPrompt="1"/>
          </p:nvPr>
        </p:nvSpPr>
        <p:spPr>
          <a:xfrm>
            <a:off x="3254187" y="4044004"/>
            <a:ext cx="8134537" cy="577081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defRPr sz="3500" b="1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cs-CZ"/>
              <a:t>Thank you for your time</a:t>
            </a:r>
            <a:endParaRPr lang="cs-CZ" dirty="0"/>
          </a:p>
        </p:txBody>
      </p:sp>
      <p:sp>
        <p:nvSpPr>
          <p:cNvPr id="18" name="Zástupný text 17">
            <a:extLst>
              <a:ext uri="{FF2B5EF4-FFF2-40B4-BE49-F238E27FC236}">
                <a16:creationId xmlns:a16="http://schemas.microsoft.com/office/drawing/2014/main" id="{797E7E18-8BC9-43A8-9381-37C0CFBF18DC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body" sz="quarter" idx="10" hasCustomPrompt="1"/>
          </p:nvPr>
        </p:nvSpPr>
        <p:spPr>
          <a:xfrm>
            <a:off x="3254187" y="4946396"/>
            <a:ext cx="8134537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buFontTx/>
              <a:buNone/>
              <a:defRPr sz="2400" b="0" cap="all" baseline="0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cs-CZ"/>
              <a:t>info</a:t>
            </a:r>
            <a:endParaRPr lang="cs-CZ" dirty="0"/>
          </a:p>
        </p:txBody>
      </p:sp>
      <p:sp>
        <p:nvSpPr>
          <p:cNvPr id="3" name="Nadpis 1">
            <a:extLst>
              <a:ext uri="{FF2B5EF4-FFF2-40B4-BE49-F238E27FC236}">
                <a16:creationId xmlns:a16="http://schemas.microsoft.com/office/drawing/2014/main" id="{CF1FA25C-772E-758F-8CCC-D7286ECF9BAF}"/>
              </a:ext>
            </a:extLst>
          </p:cNvPr>
          <p:cNvSpPr txBox="1">
            <a:spLocks/>
          </p:cNvSpPr>
          <p:nvPr userDrawn="1"/>
        </p:nvSpPr>
        <p:spPr>
          <a:xfrm>
            <a:off x="3254187" y="3617918"/>
            <a:ext cx="487109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500" b="1" kern="1200" cap="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/>
              <a:t>…</a:t>
            </a:r>
            <a:endParaRPr lang="cs-CZ" sz="2400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5300D4-50B3-D36A-4E6E-76B6488D48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P007/100C 103/06/2026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3B90F5-F1C1-441F-28B3-3A624DC11A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318972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BB1B82-A57B-6586-EC7A-27E0CB078E1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4"/>
          </p:nvPr>
        </p:nvSpPr>
        <p:spPr>
          <a:xfrm>
            <a:off x="9932276" y="6627600"/>
            <a:ext cx="1446374" cy="23175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BBBC551-912D-9001-8D7F-593C6CE1899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ftr" sz="quarter" idx="3"/>
          </p:nvPr>
        </p:nvSpPr>
        <p:spPr>
          <a:xfrm>
            <a:off x="318047" y="6628916"/>
            <a:ext cx="1458000" cy="230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rgbClr val="414042"/>
                </a:solidFill>
              </a:defRPr>
            </a:lvl1pPr>
          </a:lstStyle>
          <a:p>
            <a:r>
              <a:rPr lang="cs-CZ" dirty="0"/>
              <a:t>P007/100C 103/06/2026</a:t>
            </a:r>
          </a:p>
        </p:txBody>
      </p:sp>
    </p:spTree>
    <p:extLst>
      <p:ext uri="{BB962C8B-B14F-4D97-AF65-F5344CB8AC3E}">
        <p14:creationId xmlns:p14="http://schemas.microsoft.com/office/powerpoint/2010/main" val="547413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66" r:id="rId3"/>
    <p:sldLayoutId id="2147483671" r:id="rId4"/>
    <p:sldLayoutId id="2147483672" r:id="rId5"/>
    <p:sldLayoutId id="2147483667" r:id="rId6"/>
    <p:sldLayoutId id="2147483668" r:id="rId7"/>
    <p:sldLayoutId id="2147483669" r:id="rId8"/>
    <p:sldLayoutId id="2147483670" r:id="rId9"/>
    <p:sldLayoutId id="2147483673" r:id="rId10"/>
    <p:sldLayoutId id="2147483674" r:id="rId11"/>
  </p:sldLayoutIdLst>
  <p:transition>
    <p:fade thruBlk="1"/>
  </p:transition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 userDrawn="1">
          <p15:clr>
            <a:srgbClr val="F26B43"/>
          </p15:clr>
        </p15:guide>
        <p15:guide id="2" pos="801" userDrawn="1">
          <p15:clr>
            <a:srgbClr val="F26B43"/>
          </p15:clr>
        </p15:guide>
        <p15:guide id="3" pos="7174" userDrawn="1">
          <p15:clr>
            <a:srgbClr val="F26B43"/>
          </p15:clr>
        </p15:guide>
        <p15:guide id="4" orient="horz" pos="845" userDrawn="1">
          <p15:clr>
            <a:srgbClr val="F26B43"/>
          </p15:clr>
        </p15:guide>
        <p15:guide id="5" pos="2116" userDrawn="1">
          <p15:clr>
            <a:srgbClr val="F26B43"/>
          </p15:clr>
        </p15:guide>
        <p15:guide id="6" pos="9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>
            <a:extLst>
              <a:ext uri="{FF2B5EF4-FFF2-40B4-BE49-F238E27FC236}">
                <a16:creationId xmlns:a16="http://schemas.microsoft.com/office/drawing/2014/main" id="{135352DB-D39E-4E90-847B-93187B424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 to </a:t>
            </a:r>
            <a:r>
              <a:rPr lang="en-US" dirty="0" err="1"/>
              <a:t>cla</a:t>
            </a:r>
            <a:r>
              <a:rPr lang="cs-CZ" dirty="0"/>
              <a:t>r</a:t>
            </a:r>
            <a:r>
              <a:rPr lang="en-US" dirty="0" err="1"/>
              <a:t>i</a:t>
            </a:r>
            <a:r>
              <a:rPr lang="cs-CZ" dirty="0"/>
              <a:t>t</a:t>
            </a:r>
            <a:r>
              <a:rPr lang="en-US" dirty="0"/>
              <a:t>y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BFDAF14-24B4-4804-B45E-E912AE2990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Chromatography software</a:t>
            </a:r>
          </a:p>
        </p:txBody>
      </p:sp>
    </p:spTree>
    <p:extLst>
      <p:ext uri="{BB962C8B-B14F-4D97-AF65-F5344CB8AC3E}">
        <p14:creationId xmlns:p14="http://schemas.microsoft.com/office/powerpoint/2010/main" val="205850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1977121"/>
          </a:xfrm>
        </p:spPr>
        <p:txBody>
          <a:bodyPr/>
          <a:lstStyle/>
          <a:p>
            <a:r>
              <a:rPr lang="en-US" dirty="0"/>
              <a:t>Compatible with “any</a:t>
            </a:r>
            <a:r>
              <a:rPr lang="cs-CZ" dirty="0"/>
              <a:t>“ </a:t>
            </a:r>
            <a:r>
              <a:rPr lang="cs-CZ" dirty="0" err="1"/>
              <a:t>chr</a:t>
            </a:r>
            <a:r>
              <a:rPr lang="en-US" dirty="0" err="1"/>
              <a:t>omatograph</a:t>
            </a:r>
            <a:r>
              <a:rPr lang="en-US" dirty="0"/>
              <a:t> </a:t>
            </a:r>
          </a:p>
          <a:p>
            <a:r>
              <a:rPr lang="en-US" dirty="0"/>
              <a:t>Multiple instrument version</a:t>
            </a:r>
          </a:p>
          <a:p>
            <a:r>
              <a:rPr lang="en-US" dirty="0"/>
              <a:t>Tools for CFR 21 Part 11 compliance included</a:t>
            </a:r>
          </a:p>
          <a:p>
            <a:r>
              <a:rPr lang="en-US" dirty="0"/>
              <a:t>Modular</a:t>
            </a:r>
          </a:p>
          <a:p>
            <a:r>
              <a:rPr lang="en-US" dirty="0"/>
              <a:t>Scalable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clarity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P007/100C 103/06/2026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2</a:t>
            </a:fld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8643847-71CB-BFDA-FED5-FD6A21AF3B2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014"/>
          <a:stretch/>
        </p:blipFill>
        <p:spPr>
          <a:xfrm>
            <a:off x="3192118" y="5457427"/>
            <a:ext cx="6435162" cy="844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65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A screenshot of a computer&#10;&#10;Description automatically generated">
            <a:extLst>
              <a:ext uri="{FF2B5EF4-FFF2-40B4-BE49-F238E27FC236}">
                <a16:creationId xmlns:a16="http://schemas.microsoft.com/office/drawing/2014/main" id="{DA04B244-4541-F79C-6277-B4F374FD92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6405" y="382341"/>
            <a:ext cx="8358849" cy="5514759"/>
          </a:xfrm>
          <a:prstGeom prst="rect">
            <a:avLst/>
          </a:prstGeom>
        </p:spPr>
      </p:pic>
      <p:pic>
        <p:nvPicPr>
          <p:cNvPr id="20" name="Picture 19" descr="A screenshot of a computer&#10;&#10;Description automatically generated">
            <a:extLst>
              <a:ext uri="{FF2B5EF4-FFF2-40B4-BE49-F238E27FC236}">
                <a16:creationId xmlns:a16="http://schemas.microsoft.com/office/drawing/2014/main" id="{0FCB9E98-CBE9-1CAB-3FD0-A31C0870FF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116" y="1265193"/>
            <a:ext cx="4247276" cy="4969512"/>
          </a:xfrm>
          <a:prstGeom prst="rect">
            <a:avLst/>
          </a:prstGeom>
        </p:spPr>
      </p:pic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</a:t>
            </a:r>
            <a:endParaRPr lang="cs-CZ" dirty="0"/>
          </a:p>
        </p:txBody>
      </p:sp>
      <p:sp>
        <p:nvSpPr>
          <p:cNvPr id="15" name="Slide Number Placeholder 14">
            <a:extLst>
              <a:ext uri="{FF2B5EF4-FFF2-40B4-BE49-F238E27FC236}">
                <a16:creationId xmlns:a16="http://schemas.microsoft.com/office/drawing/2014/main" id="{5F94084B-C87C-CAC5-E6F7-6DF800C16DEC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23" name="Nadpis 17">
            <a:extLst>
              <a:ext uri="{FF2B5EF4-FFF2-40B4-BE49-F238E27FC236}">
                <a16:creationId xmlns:a16="http://schemas.microsoft.com/office/drawing/2014/main" id="{8CFE1972-5CB3-A80F-2E35-8A123C8EEF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1792" y="471139"/>
            <a:ext cx="10202008" cy="577082"/>
          </a:xfrm>
        </p:spPr>
        <p:txBody>
          <a:bodyPr/>
          <a:lstStyle/>
          <a:p>
            <a:r>
              <a:rPr lang="cs-CZ" dirty="0" err="1"/>
              <a:t>clarity</a:t>
            </a:r>
            <a:endParaRPr lang="cs-CZ" dirty="0"/>
          </a:p>
        </p:txBody>
      </p:sp>
      <p:pic>
        <p:nvPicPr>
          <p:cNvPr id="16" name="Picture 15" descr="A screenshot of a computer&#10;&#10;Description automatically generated">
            <a:extLst>
              <a:ext uri="{FF2B5EF4-FFF2-40B4-BE49-F238E27FC236}">
                <a16:creationId xmlns:a16="http://schemas.microsoft.com/office/drawing/2014/main" id="{C50A55CC-C248-58AF-89DD-9A0273E0B6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687" y="3218511"/>
            <a:ext cx="7832250" cy="2338348"/>
          </a:xfrm>
          <a:prstGeom prst="rect">
            <a:avLst/>
          </a:prstGeom>
        </p:spPr>
      </p:pic>
      <p:sp>
        <p:nvSpPr>
          <p:cNvPr id="2" name="Footer Placeholder 28">
            <a:extLst>
              <a:ext uri="{FF2B5EF4-FFF2-40B4-BE49-F238E27FC236}">
                <a16:creationId xmlns:a16="http://schemas.microsoft.com/office/drawing/2014/main" id="{AF21B897-ABFA-2481-6BA5-E59CF948A454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P007/100C 103/06/2026</a:t>
            </a:r>
          </a:p>
        </p:txBody>
      </p:sp>
    </p:spTree>
    <p:extLst>
      <p:ext uri="{BB962C8B-B14F-4D97-AF65-F5344CB8AC3E}">
        <p14:creationId xmlns:p14="http://schemas.microsoft.com/office/powerpoint/2010/main" val="135074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2349018"/>
          </a:xfrm>
        </p:spPr>
        <p:txBody>
          <a:bodyPr/>
          <a:lstStyle/>
          <a:p>
            <a:r>
              <a:rPr lang="en-US" dirty="0">
                <a:solidFill>
                  <a:srgbClr val="414042"/>
                </a:solidFill>
              </a:rPr>
              <a:t>Up to 4 independent Instruments</a:t>
            </a:r>
          </a:p>
          <a:p>
            <a:r>
              <a:rPr lang="en-US" dirty="0">
                <a:solidFill>
                  <a:srgbClr val="414042"/>
                </a:solidFill>
              </a:rPr>
              <a:t>Up to 32 signals on each Instrument</a:t>
            </a:r>
          </a:p>
          <a:p>
            <a:r>
              <a:rPr lang="en-US" dirty="0">
                <a:solidFill>
                  <a:srgbClr val="414042"/>
                </a:solidFill>
              </a:rPr>
              <a:t>Optional Extensions</a:t>
            </a:r>
          </a:p>
          <a:p>
            <a:r>
              <a:rPr lang="en-US" dirty="0">
                <a:solidFill>
                  <a:srgbClr val="414042"/>
                </a:solidFill>
              </a:rPr>
              <a:t>Optional Control modules</a:t>
            </a:r>
          </a:p>
          <a:p>
            <a:r>
              <a:rPr lang="en-US" dirty="0">
                <a:solidFill>
                  <a:srgbClr val="414042"/>
                </a:solidFill>
              </a:rPr>
              <a:t>Offline version for data processing</a:t>
            </a:r>
          </a:p>
          <a:p>
            <a:r>
              <a:rPr lang="cs-CZ" dirty="0">
                <a:solidFill>
                  <a:srgbClr val="414042"/>
                </a:solidFill>
              </a:rPr>
              <a:t>Multilingual: English, German, </a:t>
            </a:r>
            <a:r>
              <a:rPr lang="en-US" dirty="0">
                <a:solidFill>
                  <a:srgbClr val="414042"/>
                </a:solidFill>
              </a:rPr>
              <a:t>Spanish</a:t>
            </a:r>
            <a:r>
              <a:rPr lang="cs-CZ" dirty="0">
                <a:solidFill>
                  <a:srgbClr val="414042"/>
                </a:solidFill>
              </a:rPr>
              <a:t>, </a:t>
            </a:r>
            <a:r>
              <a:rPr lang="cs-CZ" dirty="0" err="1">
                <a:solidFill>
                  <a:srgbClr val="414042"/>
                </a:solidFill>
              </a:rPr>
              <a:t>Chinese</a:t>
            </a:r>
            <a:r>
              <a:rPr lang="cs-CZ" dirty="0">
                <a:solidFill>
                  <a:srgbClr val="414042"/>
                </a:solidFill>
              </a:rPr>
              <a:t>, </a:t>
            </a:r>
            <a:r>
              <a:rPr lang="cs-CZ" dirty="0" err="1">
                <a:solidFill>
                  <a:srgbClr val="414042"/>
                </a:solidFill>
              </a:rPr>
              <a:t>French</a:t>
            </a:r>
            <a:r>
              <a:rPr lang="cs-CZ" dirty="0">
                <a:solidFill>
                  <a:srgbClr val="414042"/>
                </a:solidFill>
              </a:rPr>
              <a:t>, </a:t>
            </a:r>
            <a:r>
              <a:rPr lang="cs-CZ" dirty="0" err="1">
                <a:solidFill>
                  <a:srgbClr val="414042"/>
                </a:solidFill>
              </a:rPr>
              <a:t>Russian</a:t>
            </a:r>
            <a:endParaRPr lang="cs-CZ" dirty="0">
              <a:solidFill>
                <a:srgbClr val="414042"/>
              </a:solidFill>
            </a:endParaRP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clarity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" name="Footer Placeholder 28">
            <a:extLst>
              <a:ext uri="{FF2B5EF4-FFF2-40B4-BE49-F238E27FC236}">
                <a16:creationId xmlns:a16="http://schemas.microsoft.com/office/drawing/2014/main" id="{FDE584C2-6BE7-A22B-378A-2870B1DD2DDD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P007/100C 103/06/2026</a:t>
            </a:r>
          </a:p>
        </p:txBody>
      </p:sp>
    </p:spTree>
    <p:extLst>
      <p:ext uri="{BB962C8B-B14F-4D97-AF65-F5344CB8AC3E}">
        <p14:creationId xmlns:p14="http://schemas.microsoft.com/office/powerpoint/2010/main" val="32544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489534"/>
          </a:xfrm>
        </p:spPr>
        <p:txBody>
          <a:bodyPr/>
          <a:lstStyle/>
          <a:p>
            <a:r>
              <a:rPr lang="cs-CZ" sz="2000" dirty="0" err="1">
                <a:solidFill>
                  <a:srgbClr val="414042"/>
                </a:solidFill>
              </a:rPr>
              <a:t>We</a:t>
            </a:r>
            <a:r>
              <a:rPr lang="cs-CZ" sz="2000" dirty="0">
                <a:solidFill>
                  <a:srgbClr val="414042"/>
                </a:solidFill>
              </a:rPr>
              <a:t> </a:t>
            </a:r>
            <a:r>
              <a:rPr lang="cs-CZ" sz="2000" dirty="0" err="1">
                <a:solidFill>
                  <a:srgbClr val="414042"/>
                </a:solidFill>
              </a:rPr>
              <a:t>can</a:t>
            </a:r>
            <a:r>
              <a:rPr lang="cs-CZ" sz="2000" dirty="0">
                <a:solidFill>
                  <a:srgbClr val="414042"/>
                </a:solidFill>
              </a:rPr>
              <a:t> </a:t>
            </a:r>
            <a:r>
              <a:rPr lang="cs-CZ" sz="2000" dirty="0" err="1">
                <a:solidFill>
                  <a:srgbClr val="414042"/>
                </a:solidFill>
              </a:rPr>
              <a:t>control</a:t>
            </a:r>
            <a:r>
              <a:rPr lang="cs-CZ" sz="2000" dirty="0">
                <a:solidFill>
                  <a:srgbClr val="414042"/>
                </a:solidFill>
              </a:rPr>
              <a:t> </a:t>
            </a:r>
            <a:r>
              <a:rPr lang="cs-CZ" sz="2000" dirty="0" err="1">
                <a:solidFill>
                  <a:srgbClr val="414042"/>
                </a:solidFill>
              </a:rPr>
              <a:t>almost</a:t>
            </a:r>
            <a:r>
              <a:rPr lang="cs-CZ" sz="2000" dirty="0">
                <a:solidFill>
                  <a:srgbClr val="414042"/>
                </a:solidFill>
              </a:rPr>
              <a:t> </a:t>
            </a:r>
            <a:r>
              <a:rPr lang="cs-CZ" sz="2000" dirty="0" err="1">
                <a:solidFill>
                  <a:srgbClr val="414042"/>
                </a:solidFill>
              </a:rPr>
              <a:t>anything</a:t>
            </a:r>
            <a:endParaRPr lang="cs-CZ" sz="2000" dirty="0">
              <a:solidFill>
                <a:srgbClr val="414042"/>
              </a:solidFill>
            </a:endParaRP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/>
              <a:t> </a:t>
            </a:r>
            <a:endParaRPr lang="cs-CZ" dirty="0"/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Control in </a:t>
            </a:r>
            <a:r>
              <a:rPr lang="cs-CZ" dirty="0" err="1"/>
              <a:t>clarity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CONTROL IN CLARITY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" name="Zástupný text 10">
            <a:extLst>
              <a:ext uri="{FF2B5EF4-FFF2-40B4-BE49-F238E27FC236}">
                <a16:creationId xmlns:a16="http://schemas.microsoft.com/office/drawing/2014/main" id="{004BA854-6D19-3FB7-40B6-884E70D7A546}"/>
              </a:ext>
            </a:extLst>
          </p:cNvPr>
          <p:cNvSpPr txBox="1">
            <a:spLocks/>
          </p:cNvSpPr>
          <p:nvPr/>
        </p:nvSpPr>
        <p:spPr>
          <a:xfrm>
            <a:off x="1156960" y="1045641"/>
            <a:ext cx="10202008" cy="42473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b="0" kern="1200" cap="all" baseline="0">
                <a:solidFill>
                  <a:schemeClr val="tx2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Over 1000 controlled instruments</a:t>
            </a:r>
            <a:endParaRPr lang="cs-CZ" dirty="0"/>
          </a:p>
        </p:txBody>
      </p:sp>
      <p:sp>
        <p:nvSpPr>
          <p:cNvPr id="3" name="Text Placeholder 1">
            <a:extLst>
              <a:ext uri="{FF2B5EF4-FFF2-40B4-BE49-F238E27FC236}">
                <a16:creationId xmlns:a16="http://schemas.microsoft.com/office/drawing/2014/main" id="{EE1129FC-35CC-7828-96E3-5DC13D731937}"/>
              </a:ext>
            </a:extLst>
          </p:cNvPr>
          <p:cNvSpPr txBox="1">
            <a:spLocks/>
          </p:cNvSpPr>
          <p:nvPr/>
        </p:nvSpPr>
        <p:spPr>
          <a:xfrm>
            <a:off x="1151791" y="2360948"/>
            <a:ext cx="9608135" cy="2951747"/>
          </a:xfrm>
          <a:prstGeom prst="rect">
            <a:avLst/>
          </a:prstGeom>
        </p:spPr>
        <p:txBody>
          <a:bodyPr wrap="square" tIns="90000" bIns="90000" numCol="3">
            <a:spAutoFit/>
          </a:bodyPr>
          <a:lstStyle>
            <a:lvl1pPr marL="414000" indent="-4140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ct val="120000"/>
              <a:buFontTx/>
              <a:buBlip>
                <a:blip r:embed="rId2"/>
              </a:buBlip>
              <a:defRPr sz="27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0000" indent="-1800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Calibri" panose="020F0502020204030204" pitchFamily="34" charset="0"/>
              <a:buChar char="-"/>
              <a:defRPr sz="2700" kern="1200" spc="-2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sz="2000" dirty="0" err="1"/>
              <a:t>Advion</a:t>
            </a:r>
            <a:endParaRPr lang="en-US" sz="2000" dirty="0"/>
          </a:p>
          <a:p>
            <a:pPr lvl="1"/>
            <a:r>
              <a:rPr lang="cs-CZ" sz="2000" dirty="0" err="1"/>
              <a:t>Agilent</a:t>
            </a:r>
            <a:endParaRPr lang="cs-CZ" sz="2000" dirty="0"/>
          </a:p>
          <a:p>
            <a:pPr lvl="1"/>
            <a:r>
              <a:rPr lang="cs-CZ" sz="2000" dirty="0"/>
              <a:t>Antec</a:t>
            </a:r>
          </a:p>
          <a:p>
            <a:pPr lvl="1"/>
            <a:r>
              <a:rPr lang="cs-CZ" sz="2000" dirty="0"/>
              <a:t>CTC </a:t>
            </a:r>
            <a:r>
              <a:rPr lang="cs-CZ" sz="2000" dirty="0" err="1"/>
              <a:t>Analytics</a:t>
            </a:r>
            <a:endParaRPr lang="cs-CZ" sz="2000" dirty="0"/>
          </a:p>
          <a:p>
            <a:pPr lvl="1"/>
            <a:r>
              <a:rPr lang="cs-CZ" sz="2000" dirty="0"/>
              <a:t>ECOM</a:t>
            </a:r>
            <a:endParaRPr lang="en-US" sz="2000" dirty="0"/>
          </a:p>
          <a:p>
            <a:pPr lvl="1"/>
            <a:r>
              <a:rPr lang="en-US" sz="2000" dirty="0" err="1"/>
              <a:t>Ellutia</a:t>
            </a:r>
            <a:endParaRPr lang="cs-CZ" sz="2000" dirty="0"/>
          </a:p>
          <a:p>
            <a:pPr lvl="1"/>
            <a:r>
              <a:rPr lang="cs-CZ" sz="2000" dirty="0" err="1"/>
              <a:t>Gilson</a:t>
            </a:r>
            <a:endParaRPr lang="cs-CZ" sz="2000" dirty="0"/>
          </a:p>
          <a:p>
            <a:pPr marL="720000" lvl="1" indent="0">
              <a:buNone/>
            </a:pPr>
            <a:endParaRPr lang="en-US" sz="2000" dirty="0"/>
          </a:p>
          <a:p>
            <a:pPr marL="720000" lvl="1" indent="0">
              <a:buNone/>
            </a:pPr>
            <a:endParaRPr lang="cs-CZ" sz="2000" dirty="0"/>
          </a:p>
          <a:p>
            <a:pPr lvl="1"/>
            <a:r>
              <a:rPr lang="cs-CZ" sz="2000" dirty="0" err="1"/>
              <a:t>Hitachi</a:t>
            </a:r>
            <a:endParaRPr lang="cs-CZ" sz="2000" dirty="0"/>
          </a:p>
          <a:p>
            <a:pPr lvl="1"/>
            <a:r>
              <a:rPr lang="cs-CZ" sz="2000" dirty="0"/>
              <a:t>HTA</a:t>
            </a:r>
          </a:p>
          <a:p>
            <a:pPr lvl="1"/>
            <a:r>
              <a:rPr lang="cs-CZ" sz="2000" dirty="0" err="1"/>
              <a:t>Knauer</a:t>
            </a:r>
            <a:endParaRPr lang="cs-CZ" sz="2000" dirty="0"/>
          </a:p>
          <a:p>
            <a:pPr lvl="1"/>
            <a:r>
              <a:rPr lang="en-US" sz="2000" dirty="0"/>
              <a:t>Teledyne SSI</a:t>
            </a:r>
            <a:endParaRPr lang="cs-CZ" sz="2000" dirty="0"/>
          </a:p>
          <a:p>
            <a:pPr lvl="1"/>
            <a:r>
              <a:rPr lang="cs-CZ" sz="2000" dirty="0" err="1"/>
              <a:t>PerkinElmer</a:t>
            </a:r>
            <a:endParaRPr lang="en-US" sz="2000" dirty="0"/>
          </a:p>
          <a:p>
            <a:pPr lvl="1"/>
            <a:r>
              <a:rPr lang="en-US" sz="2000" dirty="0" err="1"/>
              <a:t>Sedere</a:t>
            </a:r>
            <a:endParaRPr lang="cs-CZ" sz="2000" dirty="0"/>
          </a:p>
          <a:p>
            <a:pPr lvl="1"/>
            <a:r>
              <a:rPr lang="cs-CZ" sz="2000" dirty="0" err="1"/>
              <a:t>Shimadzu</a:t>
            </a:r>
            <a:endParaRPr lang="en-US" sz="2000" dirty="0"/>
          </a:p>
          <a:p>
            <a:pPr lvl="1"/>
            <a:endParaRPr lang="en-US" sz="2000" dirty="0"/>
          </a:p>
          <a:p>
            <a:pPr lvl="1"/>
            <a:endParaRPr lang="cs-CZ" sz="2000" dirty="0"/>
          </a:p>
          <a:p>
            <a:pPr lvl="1"/>
            <a:r>
              <a:rPr lang="cs-CZ" sz="2000" dirty="0" err="1"/>
              <a:t>Shodex</a:t>
            </a:r>
            <a:endParaRPr lang="cs-CZ" sz="2000" dirty="0"/>
          </a:p>
          <a:p>
            <a:pPr lvl="1"/>
            <a:r>
              <a:rPr lang="cs-CZ" sz="2000" dirty="0"/>
              <a:t>Spark</a:t>
            </a:r>
          </a:p>
          <a:p>
            <a:pPr lvl="1"/>
            <a:r>
              <a:rPr lang="cs-CZ" sz="2000" dirty="0" err="1"/>
              <a:t>Sykam</a:t>
            </a:r>
            <a:endParaRPr lang="en-US" sz="2000" dirty="0"/>
          </a:p>
          <a:p>
            <a:pPr lvl="1"/>
            <a:r>
              <a:rPr lang="en-US" sz="2000" dirty="0" err="1"/>
              <a:t>YoungIn</a:t>
            </a:r>
            <a:r>
              <a:rPr lang="en-US" sz="2000" dirty="0"/>
              <a:t> </a:t>
            </a:r>
            <a:r>
              <a:rPr lang="en-US" sz="2000" dirty="0" err="1"/>
              <a:t>Chromass</a:t>
            </a:r>
            <a:endParaRPr lang="cs-CZ" sz="2000" dirty="0"/>
          </a:p>
          <a:p>
            <a:pPr lvl="1"/>
            <a:r>
              <a:rPr lang="cs-CZ" sz="2000" dirty="0"/>
              <a:t>VICI – </a:t>
            </a:r>
            <a:r>
              <a:rPr lang="cs-CZ" sz="2000" dirty="0" err="1"/>
              <a:t>Valco</a:t>
            </a:r>
            <a:endParaRPr lang="en-US" sz="2000" dirty="0"/>
          </a:p>
          <a:p>
            <a:pPr lvl="1"/>
            <a:endParaRPr lang="cs-CZ" sz="2000" dirty="0"/>
          </a:p>
          <a:p>
            <a:pPr lvl="1"/>
            <a:r>
              <a:rPr lang="cs-CZ" sz="2000" dirty="0">
                <a:solidFill>
                  <a:srgbClr val="414042"/>
                </a:solidFill>
              </a:rPr>
              <a:t>and many many more</a:t>
            </a:r>
            <a:r>
              <a:rPr lang="en-US" sz="2000" dirty="0">
                <a:solidFill>
                  <a:srgbClr val="414042"/>
                </a:solidFill>
              </a:rPr>
              <a:t>...</a:t>
            </a:r>
            <a:endParaRPr lang="cs-CZ" sz="2000" dirty="0">
              <a:solidFill>
                <a:srgbClr val="414042"/>
              </a:solidFill>
            </a:endParaRPr>
          </a:p>
          <a:p>
            <a:pPr lvl="1"/>
            <a:endParaRPr lang="cs-CZ" sz="2000" dirty="0"/>
          </a:p>
        </p:txBody>
      </p:sp>
      <p:sp>
        <p:nvSpPr>
          <p:cNvPr id="4" name="Footer Placeholder 28">
            <a:extLst>
              <a:ext uri="{FF2B5EF4-FFF2-40B4-BE49-F238E27FC236}">
                <a16:creationId xmlns:a16="http://schemas.microsoft.com/office/drawing/2014/main" id="{FFA26170-9CB8-5499-5087-16DF9EC7CA66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P007/100C 103/06/2026</a:t>
            </a:r>
          </a:p>
        </p:txBody>
      </p:sp>
    </p:spTree>
    <p:extLst>
      <p:ext uri="{BB962C8B-B14F-4D97-AF65-F5344CB8AC3E}">
        <p14:creationId xmlns:p14="http://schemas.microsoft.com/office/powerpoint/2010/main" val="168861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2890192"/>
          </a:xfrm>
        </p:spPr>
        <p:txBody>
          <a:bodyPr/>
          <a:lstStyle/>
          <a:p>
            <a:r>
              <a:rPr lang="en-US" dirty="0">
                <a:solidFill>
                  <a:srgbClr val="414042"/>
                </a:solidFill>
              </a:rPr>
              <a:t>Optional Extensions increasing application capabilities</a:t>
            </a:r>
          </a:p>
          <a:p>
            <a:pPr lvl="1"/>
            <a:r>
              <a:rPr lang="en-US" dirty="0">
                <a:solidFill>
                  <a:srgbClr val="414042"/>
                </a:solidFill>
              </a:rPr>
              <a:t>MS	Mass Spectrometry</a:t>
            </a:r>
          </a:p>
          <a:p>
            <a:pPr lvl="1"/>
            <a:r>
              <a:rPr lang="en-US" dirty="0">
                <a:solidFill>
                  <a:srgbClr val="414042"/>
                </a:solidFill>
              </a:rPr>
              <a:t>GPC	Gel Permeation Chromatography</a:t>
            </a:r>
          </a:p>
          <a:p>
            <a:pPr lvl="1"/>
            <a:r>
              <a:rPr lang="en-US" dirty="0">
                <a:solidFill>
                  <a:srgbClr val="414042"/>
                </a:solidFill>
              </a:rPr>
              <a:t>PDA	Photodiode Array Detectors</a:t>
            </a:r>
          </a:p>
          <a:p>
            <a:pPr lvl="1"/>
            <a:r>
              <a:rPr lang="en-US" dirty="0">
                <a:solidFill>
                  <a:srgbClr val="414042"/>
                </a:solidFill>
              </a:rPr>
              <a:t>DHA	Detailed Hydrocarbon Analysis</a:t>
            </a:r>
          </a:p>
          <a:p>
            <a:pPr lvl="1"/>
            <a:r>
              <a:rPr lang="en-US" dirty="0">
                <a:solidFill>
                  <a:srgbClr val="414042"/>
                </a:solidFill>
              </a:rPr>
              <a:t>NGA	Natural Gas Analysis</a:t>
            </a:r>
          </a:p>
          <a:p>
            <a:pPr lvl="1"/>
            <a:r>
              <a:rPr lang="en-US" dirty="0">
                <a:solidFill>
                  <a:srgbClr val="414042"/>
                </a:solidFill>
              </a:rPr>
              <a:t>CE	Capillary Electrophoresis</a:t>
            </a:r>
          </a:p>
          <a:p>
            <a:pPr lvl="1"/>
            <a:r>
              <a:rPr lang="en-US" dirty="0">
                <a:solidFill>
                  <a:srgbClr val="414042"/>
                </a:solidFill>
              </a:rPr>
              <a:t>EA	Elemental Analysis</a:t>
            </a:r>
          </a:p>
          <a:p>
            <a:pPr lvl="1"/>
            <a:r>
              <a:rPr lang="en-US" dirty="0">
                <a:solidFill>
                  <a:srgbClr val="414042"/>
                </a:solidFill>
              </a:rPr>
              <a:t>SST	System Suitability Test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Clarity</a:t>
            </a:r>
            <a:r>
              <a:rPr lang="en-US" dirty="0"/>
              <a:t> extensions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CLARITY EXTENSIONS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2" name="Footer Placeholder 28">
            <a:extLst>
              <a:ext uri="{FF2B5EF4-FFF2-40B4-BE49-F238E27FC236}">
                <a16:creationId xmlns:a16="http://schemas.microsoft.com/office/drawing/2014/main" id="{AFFE3B74-270A-90C8-F1D6-B64E7357573C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P007/100C 103/06/2026</a:t>
            </a:r>
          </a:p>
        </p:txBody>
      </p:sp>
    </p:spTree>
    <p:extLst>
      <p:ext uri="{BB962C8B-B14F-4D97-AF65-F5344CB8AC3E}">
        <p14:creationId xmlns:p14="http://schemas.microsoft.com/office/powerpoint/2010/main" val="2244556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9921834" cy="3092811"/>
          </a:xfrm>
        </p:spPr>
        <p:txBody>
          <a:bodyPr/>
          <a:lstStyle/>
          <a:p>
            <a:r>
              <a:rPr lang="en-US" dirty="0"/>
              <a:t>Validation Kit for Operational Qualification (OQ)</a:t>
            </a:r>
          </a:p>
          <a:p>
            <a:r>
              <a:rPr lang="en-US" dirty="0"/>
              <a:t>Tools for CFR 11 Part 11 and GLP compliance</a:t>
            </a:r>
          </a:p>
          <a:p>
            <a:r>
              <a:rPr lang="en-US" dirty="0"/>
              <a:t>Complete audit trail</a:t>
            </a:r>
          </a:p>
          <a:p>
            <a:r>
              <a:rPr lang="en-US" dirty="0"/>
              <a:t>Logging reasons for changes</a:t>
            </a:r>
          </a:p>
          <a:p>
            <a:r>
              <a:rPr lang="en-US" dirty="0"/>
              <a:t>Electronic signatures</a:t>
            </a:r>
          </a:p>
          <a:p>
            <a:r>
              <a:rPr lang="en-US" dirty="0"/>
              <a:t>IQ &amp; OQ procedures</a:t>
            </a:r>
          </a:p>
          <a:p>
            <a:pPr marL="0" indent="0">
              <a:buNone/>
            </a:pPr>
            <a:endParaRPr lang="en-US" dirty="0">
              <a:solidFill>
                <a:schemeClr val="tx2"/>
              </a:solidFill>
            </a:endParaRPr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Ready for regulated environment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CLARITY IN GLP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2" name="Footer Placeholder 28">
            <a:extLst>
              <a:ext uri="{FF2B5EF4-FFF2-40B4-BE49-F238E27FC236}">
                <a16:creationId xmlns:a16="http://schemas.microsoft.com/office/drawing/2014/main" id="{80A7EDFD-3787-7FFA-3C98-75107597D93D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P007/100C 103/06/2026</a:t>
            </a:r>
          </a:p>
        </p:txBody>
      </p:sp>
    </p:spTree>
    <p:extLst>
      <p:ext uri="{BB962C8B-B14F-4D97-AF65-F5344CB8AC3E}">
        <p14:creationId xmlns:p14="http://schemas.microsoft.com/office/powerpoint/2010/main" val="426355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5370472" cy="2349018"/>
          </a:xfrm>
        </p:spPr>
        <p:txBody>
          <a:bodyPr/>
          <a:lstStyle/>
          <a:p>
            <a:r>
              <a:rPr lang="en-US" dirty="0"/>
              <a:t>Designed for Clarity with </a:t>
            </a:r>
            <a:r>
              <a:rPr lang="en-US" dirty="0" err="1"/>
              <a:t>Colibrick</a:t>
            </a:r>
            <a:r>
              <a:rPr lang="en-US" dirty="0"/>
              <a:t>, U-PAD1/2, Net-PAD and INT7/9 cards</a:t>
            </a:r>
          </a:p>
          <a:p>
            <a:r>
              <a:rPr lang="en-US" dirty="0"/>
              <a:t>Includes a Validator, predefined methods, manual, cables</a:t>
            </a:r>
          </a:p>
          <a:p>
            <a:r>
              <a:rPr lang="en-US" dirty="0"/>
              <a:t>OQ Clarity Validation Wizard</a:t>
            </a:r>
          </a:p>
          <a:p>
            <a:r>
              <a:rPr lang="en-US" dirty="0"/>
              <a:t>SST extension is compulsory for data evaluation</a:t>
            </a:r>
          </a:p>
          <a:p>
            <a:pPr marL="0" indent="0">
              <a:buNone/>
            </a:pPr>
            <a:endParaRPr lang="en-US" dirty="0">
              <a:solidFill>
                <a:schemeClr val="tx2"/>
              </a:solidFill>
            </a:endParaRPr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Validation kit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CLARITY IN GLP / VALIDATION KIT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729E2AC-DDC2-F314-2A35-E0D11D8D28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438" b="75063" l="10000" r="90000">
                        <a14:foregroundMark x1="27667" y1="30312" x2="27667" y2="30312"/>
                        <a14:foregroundMark x1="74500" y1="62938" x2="74500" y2="62938"/>
                        <a14:foregroundMark x1="71667" y1="63500" x2="71667" y2="63500"/>
                        <a14:foregroundMark x1="32667" y1="66313" x2="32667" y2="66313"/>
                        <a14:foregroundMark x1="40833" y1="65625" x2="40833" y2="65625"/>
                        <a14:foregroundMark x1="53917" y1="65938" x2="53917" y2="65938"/>
                        <a14:foregroundMark x1="58250" y1="66188" x2="58250" y2="66188"/>
                        <a14:foregroundMark x1="36917" y1="65875" x2="36917" y2="65875"/>
                        <a14:foregroundMark x1="38583" y1="66063" x2="38583" y2="66063"/>
                        <a14:foregroundMark x1="31250" y1="65875" x2="31250" y2="658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246" t="18246" r="16028" b="22807"/>
          <a:stretch/>
        </p:blipFill>
        <p:spPr>
          <a:xfrm>
            <a:off x="7583400" y="1592179"/>
            <a:ext cx="3072063" cy="3673642"/>
          </a:xfrm>
          <a:prstGeom prst="rect">
            <a:avLst/>
          </a:prstGeom>
        </p:spPr>
      </p:pic>
      <p:sp>
        <p:nvSpPr>
          <p:cNvPr id="3" name="Footer Placeholder 28">
            <a:extLst>
              <a:ext uri="{FF2B5EF4-FFF2-40B4-BE49-F238E27FC236}">
                <a16:creationId xmlns:a16="http://schemas.microsoft.com/office/drawing/2014/main" id="{E41B6935-0E81-8B2A-3EF6-5CB07E932587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P007/100C 103/06/2026</a:t>
            </a:r>
          </a:p>
        </p:txBody>
      </p:sp>
    </p:spTree>
    <p:extLst>
      <p:ext uri="{BB962C8B-B14F-4D97-AF65-F5344CB8AC3E}">
        <p14:creationId xmlns:p14="http://schemas.microsoft.com/office/powerpoint/2010/main" val="3142564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5370472" cy="2656794"/>
          </a:xfrm>
        </p:spPr>
        <p:txBody>
          <a:bodyPr/>
          <a:lstStyle/>
          <a:p>
            <a:r>
              <a:rPr lang="en-US" dirty="0">
                <a:solidFill>
                  <a:srgbClr val="414042"/>
                </a:solidFill>
              </a:rPr>
              <a:t>Simplified Clarity version</a:t>
            </a:r>
          </a:p>
          <a:p>
            <a:r>
              <a:rPr lang="en-US" dirty="0">
                <a:solidFill>
                  <a:srgbClr val="414042"/>
                </a:solidFill>
              </a:rPr>
              <a:t>Low-cost single Instrument solution</a:t>
            </a:r>
          </a:p>
          <a:p>
            <a:r>
              <a:rPr lang="en-US" dirty="0">
                <a:solidFill>
                  <a:srgbClr val="414042"/>
                </a:solidFill>
              </a:rPr>
              <a:t>For chromatographs where </a:t>
            </a:r>
            <a:br>
              <a:rPr lang="en-US" dirty="0">
                <a:solidFill>
                  <a:srgbClr val="414042"/>
                </a:solidFill>
              </a:rPr>
            </a:br>
            <a:r>
              <a:rPr lang="en-US" dirty="0">
                <a:solidFill>
                  <a:srgbClr val="414042"/>
                </a:solidFill>
              </a:rPr>
              <a:t>direct control is not available</a:t>
            </a:r>
          </a:p>
          <a:p>
            <a:r>
              <a:rPr lang="en-US" dirty="0">
                <a:solidFill>
                  <a:srgbClr val="414042"/>
                </a:solidFill>
              </a:rPr>
              <a:t>Easily upgradable to full Clarity</a:t>
            </a:r>
          </a:p>
          <a:p>
            <a:pPr marL="0" indent="0">
              <a:buNone/>
            </a:pPr>
            <a:endParaRPr lang="en-US" dirty="0">
              <a:solidFill>
                <a:schemeClr val="tx2"/>
              </a:solidFill>
            </a:endParaRPr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Clarity lite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CLARITY LITE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4" name="Picture 3" descr="A screenshot of a computer&#10;&#10;Description automatically generated">
            <a:extLst>
              <a:ext uri="{FF2B5EF4-FFF2-40B4-BE49-F238E27FC236}">
                <a16:creationId xmlns:a16="http://schemas.microsoft.com/office/drawing/2014/main" id="{43A4E560-6B20-343F-D311-EA9E625E84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6224" y="1770955"/>
            <a:ext cx="4918446" cy="3456617"/>
          </a:xfrm>
          <a:prstGeom prst="rect">
            <a:avLst/>
          </a:prstGeom>
        </p:spPr>
      </p:pic>
      <p:sp>
        <p:nvSpPr>
          <p:cNvPr id="2" name="Footer Placeholder 28">
            <a:extLst>
              <a:ext uri="{FF2B5EF4-FFF2-40B4-BE49-F238E27FC236}">
                <a16:creationId xmlns:a16="http://schemas.microsoft.com/office/drawing/2014/main" id="{D8904FBC-61D7-D5C2-1F91-9F19A438605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P007/100C 103/06/2026</a:t>
            </a:r>
          </a:p>
        </p:txBody>
      </p:sp>
    </p:spTree>
    <p:extLst>
      <p:ext uri="{BB962C8B-B14F-4D97-AF65-F5344CB8AC3E}">
        <p14:creationId xmlns:p14="http://schemas.microsoft.com/office/powerpoint/2010/main" val="67243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1" y="1630428"/>
            <a:ext cx="8090425" cy="1233328"/>
          </a:xfrm>
        </p:spPr>
        <p:txBody>
          <a:bodyPr/>
          <a:lstStyle/>
          <a:p>
            <a:r>
              <a:rPr lang="en-US" dirty="0"/>
              <a:t>Clarity version for offline data processing on second computer</a:t>
            </a:r>
          </a:p>
          <a:p>
            <a:r>
              <a:rPr lang="en-US" dirty="0"/>
              <a:t>Supports data import/export and extensions</a:t>
            </a:r>
            <a:endParaRPr lang="en-US" dirty="0">
              <a:solidFill>
                <a:schemeClr val="tx2"/>
              </a:solidFill>
            </a:endParaRPr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Clarity offline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CLARITY OFFLINE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4E572BB2-63D7-7468-D12A-133B156F32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425" y="2863757"/>
            <a:ext cx="7303781" cy="2406928"/>
          </a:xfrm>
          <a:prstGeom prst="rect">
            <a:avLst/>
          </a:prstGeom>
        </p:spPr>
      </p:pic>
      <p:sp>
        <p:nvSpPr>
          <p:cNvPr id="2" name="Footer Placeholder 28">
            <a:extLst>
              <a:ext uri="{FF2B5EF4-FFF2-40B4-BE49-F238E27FC236}">
                <a16:creationId xmlns:a16="http://schemas.microsoft.com/office/drawing/2014/main" id="{4D023C64-D4C9-7113-5BD4-6B5F1B107CC2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P007/100C 103/06/2026</a:t>
            </a:r>
          </a:p>
        </p:txBody>
      </p:sp>
    </p:spTree>
    <p:extLst>
      <p:ext uri="{BB962C8B-B14F-4D97-AF65-F5344CB8AC3E}">
        <p14:creationId xmlns:p14="http://schemas.microsoft.com/office/powerpoint/2010/main" val="40535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1" y="1630428"/>
            <a:ext cx="8090425" cy="2349018"/>
          </a:xfrm>
        </p:spPr>
        <p:txBody>
          <a:bodyPr/>
          <a:lstStyle/>
          <a:p>
            <a:r>
              <a:rPr lang="en-US" dirty="0"/>
              <a:t>Solution for legacy/not controlled chromatographs and detectors</a:t>
            </a:r>
          </a:p>
          <a:p>
            <a:r>
              <a:rPr lang="en-US" dirty="0"/>
              <a:t>Supports 1, 2 or 4 channels</a:t>
            </a:r>
          </a:p>
          <a:p>
            <a:r>
              <a:rPr lang="en-US" dirty="0"/>
              <a:t>USB interface</a:t>
            </a:r>
          </a:p>
          <a:p>
            <a:r>
              <a:rPr lang="en-US" dirty="0"/>
              <a:t>Cables included</a:t>
            </a:r>
          </a:p>
          <a:p>
            <a:r>
              <a:rPr lang="en-US" dirty="0"/>
              <a:t>3-year warranty</a:t>
            </a:r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COLIBRICK A/D CONVERTER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COLIBRICK</a:t>
            </a:r>
            <a:endParaRPr lang="cs-CZ" dirty="0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11</a:t>
            </a:fld>
            <a:endParaRPr lang="cs-CZ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816CE86-A524-4566-2886-9674BCFF40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34" t="16140" r="8518" b="15439"/>
          <a:stretch/>
        </p:blipFill>
        <p:spPr>
          <a:xfrm>
            <a:off x="8342839" y="2194761"/>
            <a:ext cx="3178874" cy="3569370"/>
          </a:xfrm>
          <a:prstGeom prst="rect">
            <a:avLst/>
          </a:prstGeom>
        </p:spPr>
      </p:pic>
      <p:sp>
        <p:nvSpPr>
          <p:cNvPr id="3" name="Footer Placeholder 28">
            <a:extLst>
              <a:ext uri="{FF2B5EF4-FFF2-40B4-BE49-F238E27FC236}">
                <a16:creationId xmlns:a16="http://schemas.microsoft.com/office/drawing/2014/main" id="{FB0F2A2A-C3BC-9A9C-BB14-B8B4C8FA5FDA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>
          <a:xfrm>
            <a:off x="318047" y="6628916"/>
            <a:ext cx="1458000" cy="230400"/>
          </a:xfrm>
        </p:spPr>
        <p:txBody>
          <a:bodyPr/>
          <a:lstStyle/>
          <a:p>
            <a:r>
              <a:rPr lang="cs-CZ" dirty="0"/>
              <a:t>P007/100C 103/06/2026</a:t>
            </a:r>
          </a:p>
        </p:txBody>
      </p:sp>
    </p:spTree>
    <p:extLst>
      <p:ext uri="{BB962C8B-B14F-4D97-AF65-F5344CB8AC3E}">
        <p14:creationId xmlns:p14="http://schemas.microsoft.com/office/powerpoint/2010/main" val="240589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5254236" cy="2964571"/>
          </a:xfrm>
        </p:spPr>
        <p:txBody>
          <a:bodyPr/>
          <a:lstStyle/>
          <a:p>
            <a:r>
              <a:rPr lang="cs-CZ" dirty="0" err="1"/>
              <a:t>Solution</a:t>
            </a:r>
            <a:r>
              <a:rPr lang="cs-CZ" dirty="0"/>
              <a:t>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control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LC </a:t>
            </a:r>
            <a:r>
              <a:rPr lang="en-US" dirty="0"/>
              <a:t>pumps driven</a:t>
            </a:r>
            <a:r>
              <a:rPr lang="cs-CZ" dirty="0"/>
              <a:t> by </a:t>
            </a:r>
            <a:r>
              <a:rPr lang="cs-CZ" dirty="0" err="1"/>
              <a:t>frequency</a:t>
            </a:r>
            <a:r>
              <a:rPr lang="cs-CZ" dirty="0"/>
              <a:t> </a:t>
            </a:r>
            <a:r>
              <a:rPr lang="cs-CZ" dirty="0" err="1"/>
              <a:t>or</a:t>
            </a:r>
            <a:r>
              <a:rPr lang="cs-CZ" dirty="0"/>
              <a:t> </a:t>
            </a:r>
            <a:r>
              <a:rPr lang="cs-CZ" dirty="0" err="1"/>
              <a:t>voltage</a:t>
            </a:r>
            <a:endParaRPr lang="en-US" dirty="0"/>
          </a:p>
          <a:p>
            <a:r>
              <a:rPr lang="en-US" dirty="0"/>
              <a:t>4 D</a:t>
            </a:r>
            <a:r>
              <a:rPr lang="cs-CZ" dirty="0"/>
              <a:t>/A and</a:t>
            </a:r>
            <a:r>
              <a:rPr lang="en-US" dirty="0"/>
              <a:t> 4 D/</a:t>
            </a:r>
            <a:r>
              <a:rPr lang="cs-CZ" dirty="0"/>
              <a:t>f</a:t>
            </a:r>
            <a:r>
              <a:rPr lang="en-US" dirty="0"/>
              <a:t> converters and 8 auxiliary logical inputs and outputs</a:t>
            </a:r>
          </a:p>
          <a:p>
            <a:r>
              <a:rPr lang="en-US" dirty="0"/>
              <a:t>USB interface</a:t>
            </a:r>
          </a:p>
          <a:p>
            <a:r>
              <a:rPr lang="en-US" dirty="0"/>
              <a:t>Cables included</a:t>
            </a:r>
          </a:p>
          <a:p>
            <a:r>
              <a:rPr lang="en-US" dirty="0"/>
              <a:t>3-year warranty</a:t>
            </a:r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Zebrick</a:t>
            </a:r>
            <a:r>
              <a:rPr lang="en-US" dirty="0"/>
              <a:t> d/a and d/f converter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ZEBRICK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P007/100C 103/06/2026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12</a:t>
            </a:fld>
            <a:endParaRPr lang="cs-CZ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E7C804-0403-E280-8128-3F100E2FEE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2" t="15948" r="11068" b="14607"/>
          <a:stretch/>
        </p:blipFill>
        <p:spPr>
          <a:xfrm>
            <a:off x="8287512" y="2187603"/>
            <a:ext cx="3095297" cy="3599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320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5254236" cy="2349018"/>
          </a:xfrm>
        </p:spPr>
        <p:txBody>
          <a:bodyPr/>
          <a:lstStyle/>
          <a:p>
            <a:r>
              <a:rPr lang="en-US" dirty="0"/>
              <a:t>Online support for registered users</a:t>
            </a:r>
          </a:p>
          <a:p>
            <a:r>
              <a:rPr lang="en-US" dirty="0"/>
              <a:t>Fast response time</a:t>
            </a:r>
          </a:p>
          <a:p>
            <a:r>
              <a:rPr lang="en-US" dirty="0"/>
              <a:t>Remote service via TeamViewer utility</a:t>
            </a:r>
          </a:p>
          <a:p>
            <a:r>
              <a:rPr lang="en-US" dirty="0"/>
              <a:t>Wide range of online trainings</a:t>
            </a:r>
          </a:p>
          <a:p>
            <a:r>
              <a:rPr lang="en-US" dirty="0"/>
              <a:t>Regular software updates</a:t>
            </a:r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Proficient technical support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TECHNICAL SUPPORT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P007/100C 103/06/2026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13</a:t>
            </a:fld>
            <a:endParaRPr lang="cs-CZ"/>
          </a:p>
        </p:txBody>
      </p:sp>
      <p:pic>
        <p:nvPicPr>
          <p:cNvPr id="2" name="Obrázek 39">
            <a:extLst>
              <a:ext uri="{FF2B5EF4-FFF2-40B4-BE49-F238E27FC236}">
                <a16:creationId xmlns:a16="http://schemas.microsoft.com/office/drawing/2014/main" id="{A64484B7-96EB-A1DD-3676-8CBBC865BB2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59285" y="1637812"/>
            <a:ext cx="868680" cy="772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906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5254236" cy="1233328"/>
          </a:xfrm>
        </p:spPr>
        <p:txBody>
          <a:bodyPr/>
          <a:lstStyle/>
          <a:p>
            <a:r>
              <a:rPr lang="en-US" dirty="0"/>
              <a:t>Product highlights</a:t>
            </a:r>
          </a:p>
          <a:p>
            <a:r>
              <a:rPr lang="en-US" dirty="0"/>
              <a:t>Company events and news</a:t>
            </a:r>
          </a:p>
          <a:p>
            <a:r>
              <a:rPr lang="en-US" dirty="0"/>
              <a:t>Tips &amp; Tricks videos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Dataapex</a:t>
            </a:r>
            <a:r>
              <a:rPr lang="en-US" dirty="0"/>
              <a:t> on social media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SOCIAL MEDIA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P007/100C 103/06/2026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14</a:t>
            </a:fld>
            <a:endParaRPr lang="cs-CZ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9FFAD64-F1F6-7F4B-4EC7-3AACCAB880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47202" y="1346942"/>
            <a:ext cx="6005832" cy="4855495"/>
          </a:xfrm>
          <a:prstGeom prst="rect">
            <a:avLst/>
          </a:prstGeom>
        </p:spPr>
      </p:pic>
      <p:pic>
        <p:nvPicPr>
          <p:cNvPr id="4" name="Picture 2" descr="Image result for facebook icon">
            <a:extLst>
              <a:ext uri="{FF2B5EF4-FFF2-40B4-BE49-F238E27FC236}">
                <a16:creationId xmlns:a16="http://schemas.microsoft.com/office/drawing/2014/main" id="{D60607D2-9042-3626-02EA-B112EE405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933" y="3081353"/>
            <a:ext cx="710117" cy="710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D3A0951-9C0D-1E97-BEC7-98B112EAF3C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9243" y="3081353"/>
            <a:ext cx="695294" cy="695294"/>
          </a:xfrm>
          <a:prstGeom prst="rect">
            <a:avLst/>
          </a:prstGeom>
        </p:spPr>
      </p:pic>
      <p:pic>
        <p:nvPicPr>
          <p:cNvPr id="7" name="Picture 6" descr="A red and white flag&#10;&#10;Description automatically generated with medium confidence">
            <a:extLst>
              <a:ext uri="{FF2B5EF4-FFF2-40B4-BE49-F238E27FC236}">
                <a16:creationId xmlns:a16="http://schemas.microsoft.com/office/drawing/2014/main" id="{A8067FBF-6530-38F8-54D0-1FBB8AF72F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471" y="3081353"/>
            <a:ext cx="861809" cy="695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253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5254236" cy="2349018"/>
          </a:xfrm>
        </p:spPr>
        <p:txBody>
          <a:bodyPr/>
          <a:lstStyle/>
          <a:p>
            <a:r>
              <a:rPr lang="en-US" dirty="0"/>
              <a:t>Website</a:t>
            </a:r>
          </a:p>
          <a:p>
            <a:r>
              <a:rPr lang="en-US" dirty="0"/>
              <a:t>Manuals</a:t>
            </a:r>
          </a:p>
          <a:p>
            <a:r>
              <a:rPr lang="en-US" dirty="0"/>
              <a:t>Datasheets</a:t>
            </a:r>
          </a:p>
          <a:p>
            <a:r>
              <a:rPr lang="en-US" dirty="0"/>
              <a:t>Social Media</a:t>
            </a:r>
          </a:p>
          <a:p>
            <a:r>
              <a:rPr lang="en-US" dirty="0"/>
              <a:t>Online distributor materials</a:t>
            </a:r>
          </a:p>
          <a:p>
            <a:endParaRPr lang="en-US" dirty="0"/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Information resources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INFORMATION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P007/100C 103/06/2026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15</a:t>
            </a:fld>
            <a:endParaRPr lang="cs-CZ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53EA48-61F3-FABB-F807-FA19F010BD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847202" y="1346941"/>
            <a:ext cx="6008274" cy="4751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89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5254236" cy="1169208"/>
          </a:xfrm>
        </p:spPr>
        <p:txBody>
          <a:bodyPr/>
          <a:lstStyle/>
          <a:p>
            <a:r>
              <a:rPr lang="en-US" dirty="0"/>
              <a:t>Educational discount</a:t>
            </a:r>
          </a:p>
          <a:p>
            <a:r>
              <a:rPr lang="en-US" dirty="0"/>
              <a:t>Clarity Offline SW free of charge for every purchased Clarity or Clarity Lite SW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Dataapex</a:t>
            </a:r>
            <a:r>
              <a:rPr lang="en-US" dirty="0"/>
              <a:t> supports education</a:t>
            </a:r>
            <a:endParaRPr lang="cs-CZ" dirty="0"/>
          </a:p>
        </p:txBody>
      </p:sp>
      <p:sp>
        <p:nvSpPr>
          <p:cNvPr id="26" name="Zástupný text 25">
            <a:extLst>
              <a:ext uri="{FF2B5EF4-FFF2-40B4-BE49-F238E27FC236}">
                <a16:creationId xmlns:a16="http://schemas.microsoft.com/office/drawing/2014/main" id="{0CCDABAA-6C06-4847-B840-8ACC12DD4B0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INTRODUCTION TO CLARITY / EDUCATION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P007/100C 103/06/2026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16</a:t>
            </a:fld>
            <a:endParaRPr lang="cs-CZ"/>
          </a:p>
        </p:txBody>
      </p:sp>
      <p:pic>
        <p:nvPicPr>
          <p:cNvPr id="3" name="Obrázek 4">
            <a:extLst>
              <a:ext uri="{FF2B5EF4-FFF2-40B4-BE49-F238E27FC236}">
                <a16:creationId xmlns:a16="http://schemas.microsoft.com/office/drawing/2014/main" id="{90311BEA-3270-331D-E2F4-147E122A701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393422" y="1780692"/>
            <a:ext cx="868680" cy="86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26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ástupný text 18">
            <a:extLst>
              <a:ext uri="{FF2B5EF4-FFF2-40B4-BE49-F238E27FC236}">
                <a16:creationId xmlns:a16="http://schemas.microsoft.com/office/drawing/2014/main" id="{202B8999-5A71-45F6-857C-18D8B9C768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48782" y="1630428"/>
            <a:ext cx="5254236" cy="3092811"/>
          </a:xfrm>
        </p:spPr>
        <p:txBody>
          <a:bodyPr/>
          <a:lstStyle/>
          <a:p>
            <a:r>
              <a:rPr lang="en-US" dirty="0"/>
              <a:t>Compatible with any chromatograph</a:t>
            </a:r>
          </a:p>
          <a:p>
            <a:r>
              <a:rPr lang="en-US" dirty="0"/>
              <a:t>Extremely reliable and easy to use</a:t>
            </a:r>
          </a:p>
          <a:p>
            <a:r>
              <a:rPr lang="en-US" dirty="0"/>
              <a:t>Modular and scalable solution</a:t>
            </a:r>
          </a:p>
          <a:p>
            <a:r>
              <a:rPr lang="en-US" dirty="0"/>
              <a:t>Top-selling independent SW provider</a:t>
            </a:r>
          </a:p>
          <a:p>
            <a:r>
              <a:rPr lang="cs-CZ" dirty="0"/>
              <a:t>37 000+ </a:t>
            </a:r>
            <a:r>
              <a:rPr lang="en-US" dirty="0"/>
              <a:t>users in 100+ countries</a:t>
            </a:r>
          </a:p>
          <a:p>
            <a:r>
              <a:rPr lang="en-US" dirty="0"/>
              <a:t>Competitive pricing</a:t>
            </a:r>
          </a:p>
          <a:p>
            <a:r>
              <a:rPr lang="en-US" dirty="0"/>
              <a:t>Proficient technical support</a:t>
            </a:r>
          </a:p>
          <a:p>
            <a:r>
              <a:rPr lang="en-US" dirty="0"/>
              <a:t>Regular software updates</a:t>
            </a:r>
          </a:p>
        </p:txBody>
      </p:sp>
      <p:sp>
        <p:nvSpPr>
          <p:cNvPr id="24" name="Zástupný text 23">
            <a:extLst>
              <a:ext uri="{FF2B5EF4-FFF2-40B4-BE49-F238E27FC236}">
                <a16:creationId xmlns:a16="http://schemas.microsoft.com/office/drawing/2014/main" id="{88439003-BA24-4D03-9515-E45282DCB93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cs-CZ" dirty="0"/>
              <a:t> </a:t>
            </a:r>
          </a:p>
        </p:txBody>
      </p:sp>
      <p:sp>
        <p:nvSpPr>
          <p:cNvPr id="18" name="Nadpis 17">
            <a:extLst>
              <a:ext uri="{FF2B5EF4-FFF2-40B4-BE49-F238E27FC236}">
                <a16:creationId xmlns:a16="http://schemas.microsoft.com/office/drawing/2014/main" id="{94A70AC7-1EFC-4CDC-91A0-19EC9A381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choose clarity?</a:t>
            </a:r>
            <a:endParaRPr lang="cs-CZ" dirty="0"/>
          </a:p>
        </p:txBody>
      </p:sp>
      <p:sp>
        <p:nvSpPr>
          <p:cNvPr id="29" name="Footer Placeholder 28">
            <a:extLst>
              <a:ext uri="{FF2B5EF4-FFF2-40B4-BE49-F238E27FC236}">
                <a16:creationId xmlns:a16="http://schemas.microsoft.com/office/drawing/2014/main" id="{B58CBC04-8A68-4219-5D25-E24B43C8E49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/>
          <a:p>
            <a:r>
              <a:rPr lang="cs-CZ" dirty="0"/>
              <a:t>P007/100C 103/06/2026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B4B9B097-1B37-AE64-17D6-8075AFB2DE00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094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AC263-6200-A97D-4E48-49255CD1F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Thank you for your attention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6F91EC-2458-F9BA-1724-27E6E3BBAF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P007/100C 103/06/2026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366DF9-0793-3CD1-3B05-2C76F8776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cs-CZ"/>
              <a:t>PAGE </a:t>
            </a:r>
            <a:fld id="{E08564C2-4D39-4FB8-BC8F-9F8407FFF6BF}" type="slidenum">
              <a:rPr lang="cs-CZ" smtClean="0"/>
              <a:pPr/>
              <a:t>18</a:t>
            </a:fld>
            <a:endParaRPr lang="cs-CZ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FDA8AFC-1AB5-CC51-8F5B-41A7F960438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60334" y="5908429"/>
            <a:ext cx="2671332" cy="719171"/>
          </a:xfrm>
        </p:spPr>
        <p:txBody>
          <a:bodyPr/>
          <a:lstStyle/>
          <a:p>
            <a:pPr algn="ctr"/>
            <a:r>
              <a:rPr lang="en-US" sz="1800" dirty="0"/>
              <a:t>sales@dataapex.com</a:t>
            </a:r>
          </a:p>
          <a:p>
            <a:pPr algn="ctr"/>
            <a:r>
              <a:rPr lang="en-US" sz="1800" dirty="0"/>
              <a:t>www.dataapex.com</a:t>
            </a:r>
          </a:p>
        </p:txBody>
      </p:sp>
    </p:spTree>
    <p:extLst>
      <p:ext uri="{BB962C8B-B14F-4D97-AF65-F5344CB8AC3E}">
        <p14:creationId xmlns:p14="http://schemas.microsoft.com/office/powerpoint/2010/main" val="539144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Motiv Office">
  <a:themeElements>
    <a:clrScheme name="Apex 2023">
      <a:dk1>
        <a:srgbClr val="414042"/>
      </a:dk1>
      <a:lt1>
        <a:srgbClr val="FFFFFF"/>
      </a:lt1>
      <a:dk2>
        <a:srgbClr val="1E559D"/>
      </a:dk2>
      <a:lt2>
        <a:srgbClr val="FFFFFF"/>
      </a:lt2>
      <a:accent1>
        <a:srgbClr val="1E559D"/>
      </a:accent1>
      <a:accent2>
        <a:srgbClr val="008AD0"/>
      </a:accent2>
      <a:accent3>
        <a:srgbClr val="EBA2C0"/>
      </a:accent3>
      <a:accent4>
        <a:srgbClr val="88D1CE"/>
      </a:accent4>
      <a:accent5>
        <a:srgbClr val="D6DFE7"/>
      </a:accent5>
      <a:accent6>
        <a:srgbClr val="C00000"/>
      </a:accent6>
      <a:hlink>
        <a:srgbClr val="008AD0"/>
      </a:hlink>
      <a:folHlink>
        <a:srgbClr val="008AD0"/>
      </a:folHlink>
    </a:clrScheme>
    <a:fontScheme name="Custom 1">
      <a:majorFont>
        <a:latin typeface="Myriad Pro"/>
        <a:ea typeface=""/>
        <a:cs typeface=""/>
      </a:majorFont>
      <a:minorFont>
        <a:latin typeface="Myriad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>
        <a:spAutoFit/>
      </a:bodyPr>
      <a:lstStyle>
        <a:defPPr algn="l">
          <a:defRPr cap="all" baseline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owerPoint-template-embed-fonts-2023-04.pptx" id="{ED6D2C7C-DF3D-4371-A341-83D6AEA7314E}" vid="{1F89EE7E-650C-46F7-A187-D5D102DDC7C3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PowerPoint-template-embed-fonts-2023-04 - Copy</Template>
  <TotalTime>157</TotalTime>
  <Words>618</Words>
  <Application>Microsoft Office PowerPoint</Application>
  <PresentationFormat>Širokoúhlá obrazovka</PresentationFormat>
  <Paragraphs>181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3" baseType="lpstr">
      <vt:lpstr>Arial</vt:lpstr>
      <vt:lpstr>Calibri</vt:lpstr>
      <vt:lpstr>Myriad Pro Light</vt:lpstr>
      <vt:lpstr>Wingdings</vt:lpstr>
      <vt:lpstr>Motiv Office</vt:lpstr>
      <vt:lpstr>Introduction to clarity</vt:lpstr>
      <vt:lpstr>clarity</vt:lpstr>
      <vt:lpstr>clarity</vt:lpstr>
      <vt:lpstr>clarity</vt:lpstr>
      <vt:lpstr>Control in clarity</vt:lpstr>
      <vt:lpstr>Clarity extensions</vt:lpstr>
      <vt:lpstr>Ready for regulated environment</vt:lpstr>
      <vt:lpstr>Validation kit</vt:lpstr>
      <vt:lpstr>Clarity lite</vt:lpstr>
      <vt:lpstr>Clarity offline</vt:lpstr>
      <vt:lpstr>COLIBRICK A/D CONVERTER</vt:lpstr>
      <vt:lpstr>Zebrick d/a and d/f converter</vt:lpstr>
      <vt:lpstr>Proficient technical support</vt:lpstr>
      <vt:lpstr>Dataapex on social media</vt:lpstr>
      <vt:lpstr>Information resources</vt:lpstr>
      <vt:lpstr>Dataapex supports education</vt:lpstr>
      <vt:lpstr>Why choose clarity?</vt:lpstr>
      <vt:lpstr>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Clarity introduction</dc:title>
  <dc:creator>DataApex</dc:creator>
  <cp:lastModifiedBy>Sůvová Marie</cp:lastModifiedBy>
  <cp:revision>20</cp:revision>
  <dcterms:created xsi:type="dcterms:W3CDTF">2023-06-13T12:42:04Z</dcterms:created>
  <dcterms:modified xsi:type="dcterms:W3CDTF">2026-06-03T07:54:04Z</dcterms:modified>
</cp:coreProperties>
</file>