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modernComment_11B_E09B5F3C.xml" ContentType="application/vnd.ms-powerpoint.comments+xml"/>
  <Override PartName="/ppt/comments/modernComment_11C_2CFEBC99.xml" ContentType="application/vnd.ms-powerpoint.comments+xml"/>
  <Override PartName="/ppt/comments/modernComment_121_D275D576.xml" ContentType="application/vnd.ms-powerpoint.comments+xml"/>
  <Override PartName="/ppt/comments/modernComment_122_E7714B1C.xml" ContentType="application/vnd.ms-powerpoint.comments+xml"/>
  <Override PartName="/ppt/comments/modernComment_125_84E31D04.xml" ContentType="application/vnd.ms-powerpoint.comments+xml"/>
  <Override PartName="/ppt/comments/modernComment_128_5347DDC6.xml" ContentType="application/vnd.ms-powerpoint.comments+xml"/>
  <Override PartName="/ppt/notesSlides/notesSlide1.xml" ContentType="application/vnd.openxmlformats-officedocument.presentationml.notesSlide+xml"/>
  <Override PartName="/ppt/comments/modernComment_129_E4A36A89.xml" ContentType="application/vnd.ms-powerpoint.comments+xml"/>
  <Override PartName="/ppt/comments/modernComment_131_C51736E.xml" ContentType="application/vnd.ms-powerpoint.comments+xml"/>
  <Override PartName="/ppt/comments/modernComment_137_6E654185.xml" ContentType="application/vnd.ms-powerpoint.comments+xml"/>
  <Override PartName="/ppt/comments/modernComment_138_7B2E244C.xml" ContentType="application/vnd.ms-powerpoint.comments+xml"/>
  <Override PartName="/ppt/comments/modernComment_13D_17B012DE.xml" ContentType="application/vnd.ms-powerpoint.comments+xml"/>
  <Override PartName="/ppt/comments/modernComment_14B_67F9E3A7.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56"/>
  </p:notesMasterIdLst>
  <p:sldIdLst>
    <p:sldId id="261" r:id="rId2"/>
    <p:sldId id="283" r:id="rId3"/>
    <p:sldId id="284" r:id="rId4"/>
    <p:sldId id="285" r:id="rId5"/>
    <p:sldId id="286" r:id="rId6"/>
    <p:sldId id="287" r:id="rId7"/>
    <p:sldId id="289" r:id="rId8"/>
    <p:sldId id="288" r:id="rId9"/>
    <p:sldId id="290" r:id="rId10"/>
    <p:sldId id="291" r:id="rId11"/>
    <p:sldId id="292" r:id="rId12"/>
    <p:sldId id="293" r:id="rId13"/>
    <p:sldId id="294" r:id="rId14"/>
    <p:sldId id="295" r:id="rId15"/>
    <p:sldId id="296" r:id="rId16"/>
    <p:sldId id="297" r:id="rId17"/>
    <p:sldId id="298"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 id="311" r:id="rId31"/>
    <p:sldId id="312" r:id="rId32"/>
    <p:sldId id="313" r:id="rId33"/>
    <p:sldId id="314" r:id="rId34"/>
    <p:sldId id="315" r:id="rId35"/>
    <p:sldId id="316" r:id="rId36"/>
    <p:sldId id="317" r:id="rId37"/>
    <p:sldId id="319" r:id="rId38"/>
    <p:sldId id="320" r:id="rId39"/>
    <p:sldId id="321" r:id="rId40"/>
    <p:sldId id="322" r:id="rId41"/>
    <p:sldId id="323" r:id="rId42"/>
    <p:sldId id="324" r:id="rId43"/>
    <p:sldId id="325" r:id="rId44"/>
    <p:sldId id="326" r:id="rId45"/>
    <p:sldId id="327" r:id="rId46"/>
    <p:sldId id="328" r:id="rId47"/>
    <p:sldId id="329" r:id="rId48"/>
    <p:sldId id="330" r:id="rId49"/>
    <p:sldId id="331" r:id="rId50"/>
    <p:sldId id="333" r:id="rId51"/>
    <p:sldId id="332" r:id="rId52"/>
    <p:sldId id="334" r:id="rId53"/>
    <p:sldId id="335" r:id="rId54"/>
    <p:sldId id="260" r:id="rId55"/>
  </p:sldIdLst>
  <p:sldSz cx="12192000" cy="6858000"/>
  <p:notesSz cx="6858000" cy="9144000"/>
  <p:embeddedFontLst>
    <p:embeddedFont>
      <p:font typeface="Calibri" panose="020F0502020204030204" pitchFamily="34" charset="0"/>
      <p:regular r:id="rId57"/>
      <p:bold r:id="rId58"/>
      <p:italic r:id="rId59"/>
      <p:boldItalic r:id="rId60"/>
    </p:embeddedFont>
    <p:embeddedFont>
      <p:font typeface="Consolas" panose="020B0609020204030204" pitchFamily="49" charset="0"/>
      <p:regular r:id="rId61"/>
      <p:bold r:id="rId62"/>
      <p:italic r:id="rId63"/>
      <p:boldItalic r:id="rId64"/>
    </p:embeddedFont>
    <p:embeddedFont>
      <p:font typeface="Myriad Pro" panose="020B0503030403020204" pitchFamily="34" charset="0"/>
      <p:regular r:id="rId65"/>
      <p:bold r:id="rId66"/>
      <p:italic r:id="rId67"/>
      <p:boldItalic r:id="rId68"/>
    </p:embeddedFont>
    <p:embeddedFont>
      <p:font typeface="Myriad Pro Light" panose="020B0403030403020204" pitchFamily="34" charset="0"/>
      <p:regular r:id="rId69"/>
      <p:bold r:id="rId70"/>
      <p:italic r:id="rId71"/>
      <p:boldItalic r:id="rId72"/>
    </p:embeddedFont>
  </p:embeddedFontLst>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A7D6C68-4846-B580-05D5-CDAE50072905}" name="Mentlík Daniel" initials="MD" userId="S-1-5-21-3239829077-2450116629-1883995281-118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559D"/>
    <a:srgbClr val="4140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7386" autoAdjust="0"/>
  </p:normalViewPr>
  <p:slideViewPr>
    <p:cSldViewPr snapToGrid="0">
      <p:cViewPr varScale="1">
        <p:scale>
          <a:sx n="100" d="100"/>
          <a:sy n="100" d="100"/>
        </p:scale>
        <p:origin x="96" y="240"/>
      </p:cViewPr>
      <p:guideLst/>
    </p:cSldViewPr>
  </p:slideViewPr>
  <p:outlineViewPr>
    <p:cViewPr>
      <p:scale>
        <a:sx n="33" d="100"/>
        <a:sy n="33" d="100"/>
      </p:scale>
      <p:origin x="0" y="-12702"/>
    </p:cViewPr>
  </p:outlineViewPr>
  <p:notesTextViewPr>
    <p:cViewPr>
      <p:scale>
        <a:sx n="3" d="2"/>
        <a:sy n="3" d="2"/>
      </p:scale>
      <p:origin x="0" y="0"/>
    </p:cViewPr>
  </p:notesTextViewPr>
  <p:sorterViewPr>
    <p:cViewPr>
      <p:scale>
        <a:sx n="100" d="100"/>
        <a:sy n="100" d="100"/>
      </p:scale>
      <p:origin x="0" y="-762"/>
    </p:cViewPr>
  </p:sorterViewPr>
  <p:notesViewPr>
    <p:cSldViewPr snapToGrid="0">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7.fntdata"/><Relationship Id="rId68" Type="http://schemas.openxmlformats.org/officeDocument/2006/relationships/font" Target="fonts/font12.fntdata"/><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66" Type="http://schemas.openxmlformats.org/officeDocument/2006/relationships/font" Target="fonts/font10.fntdata"/><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font" Target="fonts/font5.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font" Target="fonts/font13.fntdata"/><Relationship Id="rId77" Type="http://schemas.microsoft.com/office/2018/10/relationships/authors" Targe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6.fntdata"/><Relationship Id="rId70" Type="http://schemas.openxmlformats.org/officeDocument/2006/relationships/font" Target="fonts/font14.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font" Target="fonts/font15.fntdata"/><Relationship Id="rId2" Type="http://schemas.openxmlformats.org/officeDocument/2006/relationships/slide" Target="slides/slide1.xml"/><Relationship Id="rId29" Type="http://schemas.openxmlformats.org/officeDocument/2006/relationships/slide" Target="slides/slide28.xml"/></Relationships>
</file>

<file path=ppt/comments/modernComment_11B_E09B5F3C.xml><?xml version="1.0" encoding="utf-8"?>
<p188:cmLst xmlns:a="http://schemas.openxmlformats.org/drawingml/2006/main" xmlns:r="http://schemas.openxmlformats.org/officeDocument/2006/relationships" xmlns:p188="http://schemas.microsoft.com/office/powerpoint/2018/8/main">
  <p188:cm id="{00C3E01F-432B-4C91-9D98-E666483B2509}" authorId="{8A7D6C68-4846-B580-05D5-CDAE50072905}" created="2023-12-19T12:34:35.477">
    <pc:sldMkLst xmlns:pc="http://schemas.microsoft.com/office/powerpoint/2013/main/command">
      <pc:docMk/>
      <pc:sldMk cId="3768278844" sldId="283"/>
    </pc:sldMkLst>
    <p188:txBody>
      <a:bodyPr/>
      <a:lstStyle/>
      <a:p>
        <a:r>
          <a:rPr lang="en-GB"/>
          <a:t>Přepsána řádka s C++ not needed - překlepy a nevím co tím chtěl autor říct</a:t>
        </a:r>
      </a:p>
    </p188:txBody>
  </p188:cm>
</p188:cmLst>
</file>

<file path=ppt/comments/modernComment_11C_2CFEBC99.xml><?xml version="1.0" encoding="utf-8"?>
<p188:cmLst xmlns:a="http://schemas.openxmlformats.org/drawingml/2006/main" xmlns:r="http://schemas.openxmlformats.org/officeDocument/2006/relationships" xmlns:p188="http://schemas.microsoft.com/office/powerpoint/2018/8/main">
  <p188:cm id="{2945598F-3614-4713-B9E7-B1266BA586E0}" authorId="{8A7D6C68-4846-B580-05D5-CDAE50072905}" created="2023-12-19T12:35:43.999">
    <pc:sldMkLst xmlns:pc="http://schemas.microsoft.com/office/powerpoint/2013/main/command">
      <pc:docMk/>
      <pc:sldMk cId="754891929" sldId="284"/>
    </pc:sldMkLst>
    <p188:txBody>
      <a:bodyPr/>
      <a:lstStyle/>
      <a:p>
        <a:r>
          <a:rPr lang="en-GB"/>
          <a:t>změněny uvozovky u komentáře, čtyřtečka na trojtečku</a:t>
        </a:r>
      </a:p>
    </p188:txBody>
  </p188:cm>
</p188:cmLst>
</file>

<file path=ppt/comments/modernComment_13D_17B012DE.xml><?xml version="1.0" encoding="utf-8"?>
<p188:cmLst xmlns:a="http://schemas.openxmlformats.org/drawingml/2006/main" xmlns:r="http://schemas.openxmlformats.org/officeDocument/2006/relationships" xmlns:p188="http://schemas.microsoft.com/office/powerpoint/2018/8/main">
  <p188:cm id="{C649536E-57FD-48AF-A106-8B19B6890D88}" authorId="{8A7D6C68-4846-B580-05D5-CDAE50072905}" created="2023-12-19T13:34:54.744">
    <ac:deMkLst xmlns:ac="http://schemas.microsoft.com/office/drawing/2013/main/command">
      <pc:docMk xmlns:pc="http://schemas.microsoft.com/office/powerpoint/2013/main/command"/>
      <pc:sldMk xmlns:pc="http://schemas.microsoft.com/office/powerpoint/2013/main/command" cId="397415134" sldId="317"/>
      <ac:spMk id="14" creationId="{BD5DBDE4-D22A-2000-4A6F-E4E4ECEE09BC}"/>
    </ac:deMkLst>
    <p188:txBody>
      <a:bodyPr/>
      <a:lstStyle/>
      <a:p>
        <a:r>
          <a:rPr lang="en-GB"/>
          <a:t>doplnění první uvozující věty</a:t>
        </a:r>
      </a:p>
    </p188:txBody>
  </p188:cm>
</p188:cmLst>
</file>

<file path=ppt/comments/modernComment_14B_67F9E3A7.xml><?xml version="1.0" encoding="utf-8"?>
<p188:cmLst xmlns:a="http://schemas.openxmlformats.org/drawingml/2006/main" xmlns:r="http://schemas.openxmlformats.org/officeDocument/2006/relationships" xmlns:p188="http://schemas.microsoft.com/office/powerpoint/2018/8/main">
  <p188:cm id="{6CAB47E2-2EC1-4BB9-8A56-C896BD6C39DA}" authorId="{8A7D6C68-4846-B580-05D5-CDAE50072905}" created="2023-12-19T13:41:31.325">
    <ac:deMkLst xmlns:ac="http://schemas.microsoft.com/office/drawing/2013/main/command">
      <pc:docMk xmlns:pc="http://schemas.microsoft.com/office/powerpoint/2013/main/command"/>
      <pc:sldMk xmlns:pc="http://schemas.microsoft.com/office/powerpoint/2013/main/command" cId="1744429991" sldId="331"/>
      <ac:spMk id="14" creationId="{BD5DBDE4-D22A-2000-4A6F-E4E4ECEE09BC}"/>
    </ac:deMkLst>
    <p188:txBody>
      <a:bodyPr/>
      <a:lstStyle/>
      <a:p>
        <a:r>
          <a:rPr lang="en-GB"/>
          <a:t>Přepis CmdGetFRCPosition popisku</a:t>
        </a:r>
      </a:p>
    </p188:txBody>
  </p188:cm>
</p188:cmLst>
</file>

<file path=ppt/comments/modernComment_121_D275D576.xml><?xml version="1.0" encoding="utf-8"?>
<p188:cmLst xmlns:a="http://schemas.openxmlformats.org/drawingml/2006/main" xmlns:r="http://schemas.openxmlformats.org/officeDocument/2006/relationships" xmlns:p188="http://schemas.microsoft.com/office/powerpoint/2018/8/main">
  <p188:cm id="{8394BCD5-9D73-4821-9AAA-A55FD4E2282B}" authorId="{8A7D6C68-4846-B580-05D5-CDAE50072905}" created="2023-12-19T12:37:08.011">
    <pc:sldMkLst xmlns:pc="http://schemas.microsoft.com/office/powerpoint/2013/main/command">
      <pc:docMk/>
      <pc:sldMk cId="3530937718" sldId="289"/>
    </pc:sldMkLst>
    <p188:txBody>
      <a:bodyPr/>
      <a:lstStyle/>
      <a:p>
        <a:r>
          <a:rPr lang="en-GB"/>
          <a:t>mezera před trojtečkou, přepis itemu u Method()</a:t>
        </a:r>
      </a:p>
    </p188:txBody>
  </p188:cm>
</p188:cmLst>
</file>

<file path=ppt/comments/modernComment_122_E7714B1C.xml><?xml version="1.0" encoding="utf-8"?>
<p188:cmLst xmlns:a="http://schemas.openxmlformats.org/drawingml/2006/main" xmlns:r="http://schemas.openxmlformats.org/officeDocument/2006/relationships" xmlns:p188="http://schemas.microsoft.com/office/powerpoint/2018/8/main">
  <p188:cm id="{E9B3DF78-ADFE-4386-9736-F038B8926E93}" authorId="{8A7D6C68-4846-B580-05D5-CDAE50072905}" created="2023-12-19T12:42:19.535">
    <ac:deMkLst xmlns:ac="http://schemas.microsoft.com/office/drawing/2013/main/command">
      <pc:docMk xmlns:pc="http://schemas.microsoft.com/office/powerpoint/2013/main/command"/>
      <pc:sldMk xmlns:pc="http://schemas.microsoft.com/office/powerpoint/2013/main/command" cId="3882961692" sldId="290"/>
      <ac:spMk id="14" creationId="{BD5DBDE4-D22A-2000-4A6F-E4E4ECEE09BC}"/>
    </ac:deMkLst>
    <p188:txBody>
      <a:bodyPr/>
      <a:lstStyle/>
      <a:p>
        <a:r>
          <a:rPr lang="en-GB"/>
          <a:t>zarovnání a text prvního odstavce, faktická správnost v kódovém příkladu</a:t>
        </a:r>
      </a:p>
    </p188:txBody>
  </p188:cm>
</p188:cmLst>
</file>

<file path=ppt/comments/modernComment_125_84E31D04.xml><?xml version="1.0" encoding="utf-8"?>
<p188:cmLst xmlns:a="http://schemas.openxmlformats.org/drawingml/2006/main" xmlns:r="http://schemas.openxmlformats.org/officeDocument/2006/relationships" xmlns:p188="http://schemas.microsoft.com/office/powerpoint/2018/8/main">
  <p188:cm id="{717FBCE6-0249-44D4-8BC8-54B9B1BE7B8D}" authorId="{8A7D6C68-4846-B580-05D5-CDAE50072905}" created="2023-12-19T12:46:46.165">
    <ac:deMkLst xmlns:ac="http://schemas.microsoft.com/office/drawing/2013/main/command">
      <pc:docMk xmlns:pc="http://schemas.microsoft.com/office/powerpoint/2013/main/command"/>
      <pc:sldMk xmlns:pc="http://schemas.microsoft.com/office/powerpoint/2013/main/command" cId="2229476612" sldId="293"/>
      <ac:spMk id="17" creationId="{8DEC7413-4728-CF95-B84F-6A72237E0101}"/>
    </ac:deMkLst>
    <p188:txBody>
      <a:bodyPr/>
      <a:lstStyle/>
      <a:p>
        <a:r>
          <a:rPr lang="en-GB"/>
          <a:t>zarovnání, přepis Set metod</a:t>
        </a:r>
      </a:p>
    </p188:txBody>
  </p188:cm>
</p188:cmLst>
</file>

<file path=ppt/comments/modernComment_128_5347DDC6.xml><?xml version="1.0" encoding="utf-8"?>
<p188:cmLst xmlns:a="http://schemas.openxmlformats.org/drawingml/2006/main" xmlns:r="http://schemas.openxmlformats.org/officeDocument/2006/relationships" xmlns:p188="http://schemas.microsoft.com/office/powerpoint/2018/8/main">
  <p188:cm id="{6A974FB6-9CE3-48A8-91D9-42683594F0D6}" authorId="{8A7D6C68-4846-B580-05D5-CDAE50072905}" created="2023-12-19T12:49:15.231">
    <pc:sldMkLst xmlns:pc="http://schemas.microsoft.com/office/powerpoint/2013/main/command">
      <pc:docMk/>
      <pc:sldMk cId="1397218758" sldId="296"/>
    </pc:sldMkLst>
    <p188:txBody>
      <a:bodyPr/>
      <a:lstStyle/>
      <a:p>
        <a:r>
          <a:rPr lang="en-GB"/>
          <a:t>drobné textové úpravy</a:t>
        </a:r>
      </a:p>
    </p188:txBody>
  </p188:cm>
</p188:cmLst>
</file>

<file path=ppt/comments/modernComment_129_E4A36A89.xml><?xml version="1.0" encoding="utf-8"?>
<p188:cmLst xmlns:a="http://schemas.openxmlformats.org/drawingml/2006/main" xmlns:r="http://schemas.openxmlformats.org/officeDocument/2006/relationships" xmlns:p188="http://schemas.microsoft.com/office/powerpoint/2018/8/main">
  <p188:cm id="{ED77971C-D5EC-473A-9388-A06E7BBDDB80}" authorId="{8A7D6C68-4846-B580-05D5-CDAE50072905}" created="2023-12-19T13:12:06.506">
    <ac:deMkLst xmlns:ac="http://schemas.microsoft.com/office/drawing/2013/main/command">
      <pc:docMk xmlns:pc="http://schemas.microsoft.com/office/powerpoint/2013/main/command"/>
      <pc:sldMk xmlns:pc="http://schemas.microsoft.com/office/powerpoint/2013/main/command" cId="3835914889" sldId="297"/>
      <ac:spMk id="17" creationId="{8DEC7413-4728-CF95-B84F-6A72237E0101}"/>
    </ac:deMkLst>
    <p188:txBody>
      <a:bodyPr/>
      <a:lstStyle/>
      <a:p>
        <a:r>
          <a:rPr lang="en-GB"/>
          <a:t>Změněn obrázek (šipka u Load Method ukazovala na nesouvisející tlačítko), faktická chyba u schovávání metody, přidáno schování vyčítání metody, upravena poslední věta</a:t>
        </a:r>
      </a:p>
    </p188:txBody>
  </p188:cm>
</p188:cmLst>
</file>

<file path=ppt/comments/modernComment_131_C51736E.xml><?xml version="1.0" encoding="utf-8"?>
<p188:cmLst xmlns:a="http://schemas.openxmlformats.org/drawingml/2006/main" xmlns:r="http://schemas.openxmlformats.org/officeDocument/2006/relationships" xmlns:p188="http://schemas.microsoft.com/office/powerpoint/2018/8/main">
  <p188:cm id="{D8996CEE-81EC-495A-98F0-16684A52DEA3}" authorId="{8A7D6C68-4846-B580-05D5-CDAE50072905}" created="2023-12-19T13:22:04.403">
    <ac:deMkLst xmlns:ac="http://schemas.microsoft.com/office/drawing/2013/main/command">
      <pc:docMk xmlns:pc="http://schemas.microsoft.com/office/powerpoint/2013/main/command"/>
      <pc:sldMk xmlns:pc="http://schemas.microsoft.com/office/powerpoint/2013/main/command" cId="206664558" sldId="305"/>
      <ac:spMk id="14" creationId="{BD5DBDE4-D22A-2000-4A6F-E4E4ECEE09BC}"/>
    </ac:deMkLst>
    <p188:txBody>
      <a:bodyPr/>
      <a:lstStyle/>
      <a:p>
        <a:r>
          <a:rPr lang="en-GB"/>
          <a:t>překlep v poslední větě, faktické pojmenování parametrů.</a:t>
        </a:r>
      </a:p>
    </p188:txBody>
  </p188:cm>
</p188:cmLst>
</file>

<file path=ppt/comments/modernComment_137_6E654185.xml><?xml version="1.0" encoding="utf-8"?>
<p188:cmLst xmlns:a="http://schemas.openxmlformats.org/drawingml/2006/main" xmlns:r="http://schemas.openxmlformats.org/officeDocument/2006/relationships" xmlns:p188="http://schemas.microsoft.com/office/powerpoint/2018/8/main">
  <p188:cm id="{6726DDB7-3308-47B7-93EF-80BD0A1C91F4}" authorId="{8A7D6C68-4846-B580-05D5-CDAE50072905}" created="2023-12-19T13:28:59.731">
    <ac:deMkLst xmlns:ac="http://schemas.microsoft.com/office/drawing/2013/main/command">
      <pc:docMk xmlns:pc="http://schemas.microsoft.com/office/powerpoint/2013/main/command"/>
      <pc:sldMk xmlns:pc="http://schemas.microsoft.com/office/powerpoint/2013/main/command" cId="1852129669" sldId="311"/>
      <ac:spMk id="14" creationId="{BD5DBDE4-D22A-2000-4A6F-E4E4ECEE09BC}"/>
    </ac:deMkLst>
    <p188:txBody>
      <a:bodyPr/>
      <a:lstStyle/>
      <a:p>
        <a:r>
          <a:rPr lang="en-GB"/>
          <a:t>Přidán doplňující řádek, smazán deprecated ini soubor</a:t>
        </a:r>
      </a:p>
    </p188:txBody>
  </p188:cm>
</p188:cmLst>
</file>

<file path=ppt/comments/modernComment_138_7B2E244C.xml><?xml version="1.0" encoding="utf-8"?>
<p188:cmLst xmlns:a="http://schemas.openxmlformats.org/drawingml/2006/main" xmlns:r="http://schemas.openxmlformats.org/officeDocument/2006/relationships" xmlns:p188="http://schemas.microsoft.com/office/powerpoint/2018/8/main">
  <p188:cm id="{57B4CFDF-ECFC-4C7B-83C5-49C909776962}" authorId="{8A7D6C68-4846-B580-05D5-CDAE50072905}" created="2023-12-19T13:30:23.492">
    <ac:deMkLst xmlns:ac="http://schemas.microsoft.com/office/drawing/2013/main/command">
      <pc:docMk xmlns:pc="http://schemas.microsoft.com/office/powerpoint/2013/main/command"/>
      <pc:sldMk xmlns:pc="http://schemas.microsoft.com/office/powerpoint/2013/main/command" cId="2066621516" sldId="312"/>
      <ac:spMk id="14" creationId="{BD5DBDE4-D22A-2000-4A6F-E4E4ECEE09BC}"/>
    </ac:deMkLst>
    <p188:txBody>
      <a:bodyPr/>
      <a:lstStyle/>
      <a:p>
        <a:r>
          <a:rPr lang="en-GB"/>
          <a:t>odstranění deprecated ini souboru</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8C904B-3868-4955-9680-83F6A8CD3A5F}" type="datetimeFigureOut">
              <a:rPr lang="cs-CZ" smtClean="0"/>
              <a:t>05.01.2024</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DA315-1DC6-442A-A77D-F7795D65838E}" type="slidenum">
              <a:rPr lang="cs-CZ" smtClean="0"/>
              <a:t>‹#›</a:t>
            </a:fld>
            <a:endParaRPr lang="cs-CZ"/>
          </a:p>
        </p:txBody>
      </p:sp>
    </p:spTree>
    <p:extLst>
      <p:ext uri="{BB962C8B-B14F-4D97-AF65-F5344CB8AC3E}">
        <p14:creationId xmlns:p14="http://schemas.microsoft.com/office/powerpoint/2010/main" val="1485851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2DA315-1DC6-442A-A77D-F7795D65838E}" type="slidenum">
              <a:rPr lang="cs-CZ" smtClean="0"/>
              <a:t>16</a:t>
            </a:fld>
            <a:endParaRPr lang="cs-CZ"/>
          </a:p>
        </p:txBody>
      </p:sp>
    </p:spTree>
    <p:extLst>
      <p:ext uri="{BB962C8B-B14F-4D97-AF65-F5344CB8AC3E}">
        <p14:creationId xmlns:p14="http://schemas.microsoft.com/office/powerpoint/2010/main" val="8895467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 START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Nadpis 1">
            <a:extLst>
              <a:ext uri="{FF2B5EF4-FFF2-40B4-BE49-F238E27FC236}">
                <a16:creationId xmlns:a16="http://schemas.microsoft.com/office/drawing/2014/main" id="{049C05DD-2522-4522-8D19-44E63AB77B55}"/>
              </a:ext>
            </a:extLst>
          </p:cNvPr>
          <p:cNvSpPr>
            <a:spLocks noGrp="1" noRot="1" noMove="1" noResize="1" noEditPoints="1" noAdjustHandles="1" noChangeArrowheads="1" noChangeShapeType="1"/>
          </p:cNvSpPr>
          <p:nvPr>
            <p:ph type="title" hasCustomPrompt="1"/>
          </p:nvPr>
        </p:nvSpPr>
        <p:spPr>
          <a:xfrm>
            <a:off x="3236259" y="3446129"/>
            <a:ext cx="8152466" cy="577081"/>
          </a:xfrm>
          <a:prstGeom prst="rect">
            <a:avLst/>
          </a:prstGeom>
        </p:spPr>
        <p:txBody>
          <a:bodyPr wrap="square">
            <a:spAutoFit/>
          </a:bodyPr>
          <a:lstStyle>
            <a:lvl1pPr algn="l">
              <a:defRPr sz="3500" b="1" cap="all" baseline="0">
                <a:solidFill>
                  <a:schemeClr val="tx2"/>
                </a:solidFill>
                <a:latin typeface="+mj-lt"/>
              </a:defRPr>
            </a:lvl1pPr>
          </a:lstStyle>
          <a:p>
            <a:r>
              <a:rPr lang="cs-CZ" dirty="0"/>
              <a:t>DISTRIBUTOR TRAINING</a:t>
            </a:r>
          </a:p>
        </p:txBody>
      </p:sp>
      <p:sp>
        <p:nvSpPr>
          <p:cNvPr id="18" name="Zástupný text 17">
            <a:extLst>
              <a:ext uri="{FF2B5EF4-FFF2-40B4-BE49-F238E27FC236}">
                <a16:creationId xmlns:a16="http://schemas.microsoft.com/office/drawing/2014/main" id="{797E7E18-8BC9-43A8-9381-37C0CFBF18DC}"/>
              </a:ext>
            </a:extLst>
          </p:cNvPr>
          <p:cNvSpPr>
            <a:spLocks noGrp="1" noRot="1" noMove="1" noResize="1" noEditPoints="1" noAdjustHandles="1" noChangeArrowheads="1" noChangeShapeType="1"/>
          </p:cNvSpPr>
          <p:nvPr>
            <p:ph type="body" sz="quarter" idx="10" hasCustomPrompt="1"/>
          </p:nvPr>
        </p:nvSpPr>
        <p:spPr>
          <a:xfrm>
            <a:off x="3236259" y="4023210"/>
            <a:ext cx="8152465"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cs-CZ" dirty="0"/>
              <a:t>CLARITY EXTENSIONS</a:t>
            </a:r>
          </a:p>
        </p:txBody>
      </p:sp>
      <p:sp>
        <p:nvSpPr>
          <p:cNvPr id="5" name="Slide Number Placeholder 4">
            <a:extLst>
              <a:ext uri="{FF2B5EF4-FFF2-40B4-BE49-F238E27FC236}">
                <a16:creationId xmlns:a16="http://schemas.microsoft.com/office/drawing/2014/main" id="{C3030FAB-F04A-2EF7-FFC4-10A5DD20C685}"/>
              </a:ext>
            </a:extLst>
          </p:cNvPr>
          <p:cNvSpPr>
            <a:spLocks noGrp="1"/>
          </p:cNvSpPr>
          <p:nvPr>
            <p:ph type="sldNum" sz="quarter" idx="13"/>
          </p:nvPr>
        </p:nvSpPr>
        <p:spPr/>
        <p:txBody>
          <a:bodyPr/>
          <a:lstStyle/>
          <a:p>
            <a:r>
              <a:rPr lang="cs-CZ"/>
              <a:t>PAGE </a:t>
            </a:r>
            <a:fld id="{E08564C2-4D39-4FB8-BC8F-9F8407FFF6BF}" type="slidenum">
              <a:rPr lang="cs-CZ" smtClean="0"/>
              <a:pPr/>
              <a:t>‹#›</a:t>
            </a:fld>
            <a:endParaRPr lang="cs-CZ"/>
          </a:p>
        </p:txBody>
      </p:sp>
      <p:sp>
        <p:nvSpPr>
          <p:cNvPr id="6" name="Footer Placeholder 5">
            <a:extLst>
              <a:ext uri="{FF2B5EF4-FFF2-40B4-BE49-F238E27FC236}">
                <a16:creationId xmlns:a16="http://schemas.microsoft.com/office/drawing/2014/main" id="{BDF7F6B7-A1B5-65E2-B6DE-02477AF2F575}"/>
              </a:ext>
            </a:extLst>
          </p:cNvPr>
          <p:cNvSpPr>
            <a:spLocks noGrp="1"/>
          </p:cNvSpPr>
          <p:nvPr>
            <p:ph type="ftr" sz="quarter" idx="14"/>
          </p:nvPr>
        </p:nvSpPr>
        <p:spPr/>
        <p:txBody>
          <a:bodyPr/>
          <a:lstStyle/>
          <a:p>
            <a:r>
              <a:rPr lang="cs-CZ"/>
              <a:t>P00/00X 00/00/2024</a:t>
            </a:r>
          </a:p>
        </p:txBody>
      </p:sp>
    </p:spTree>
    <p:extLst>
      <p:ext uri="{BB962C8B-B14F-4D97-AF65-F5344CB8AC3E}">
        <p14:creationId xmlns:p14="http://schemas.microsoft.com/office/powerpoint/2010/main" val="4203962173"/>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 CONTENT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1630428"/>
            <a:ext cx="9921834" cy="2095102"/>
          </a:xfrm>
          <a:prstGeom prst="rect">
            <a:avLst/>
          </a:prstGeom>
        </p:spPr>
        <p:txBody>
          <a:bodyPr tIns="90000" bIns="90000">
            <a:spAutoFit/>
          </a:bodyPr>
          <a:lstStyle>
            <a:lvl1pPr marL="360000" indent="-360000">
              <a:lnSpc>
                <a:spcPct val="100000"/>
              </a:lnSpc>
              <a:spcBef>
                <a:spcPts val="500"/>
              </a:spcBef>
              <a:spcAft>
                <a:spcPts val="0"/>
              </a:spcAft>
              <a:buSzPct val="120000"/>
              <a:buFontTx/>
              <a:buBlip>
                <a:blip r:embed="rId3"/>
              </a:buBlip>
              <a:defRPr sz="2000" spc="-20" baseline="0">
                <a:solidFill>
                  <a:schemeClr val="tx1"/>
                </a:solidFill>
              </a:defRPr>
            </a:lvl1pPr>
            <a:lvl2pPr marL="720000" indent="-180000">
              <a:lnSpc>
                <a:spcPct val="100000"/>
              </a:lnSpc>
              <a:spcBef>
                <a:spcPts val="300"/>
              </a:spcBef>
              <a:buFont typeface="Calibri" panose="020F0502020204030204" pitchFamily="34" charset="0"/>
              <a:buChar char="-"/>
              <a:defRPr sz="1700" spc="-20" baseline="0">
                <a:solidFill>
                  <a:schemeClr val="tx1"/>
                </a:solidFill>
              </a:defRPr>
            </a:lvl2pPr>
            <a:lvl3pPr marL="914400" indent="0">
              <a:buFontTx/>
              <a:buNone/>
              <a:defRPr/>
            </a:lvl3pPr>
            <a:lvl4pPr marL="1371600" indent="0">
              <a:buFontTx/>
              <a:buNone/>
              <a:defRPr sz="2000"/>
            </a:lvl4pPr>
          </a:lstStyle>
          <a:p>
            <a:pPr lvl="0"/>
            <a:r>
              <a:rPr lang="cs-CZ"/>
              <a:t>Položka 1</a:t>
            </a:r>
            <a:endParaRPr lang="cs-CZ" dirty="0"/>
          </a:p>
          <a:p>
            <a:pPr lvl="1"/>
            <a:r>
              <a:rPr lang="cs-CZ"/>
              <a:t>položka 1.1,</a:t>
            </a:r>
            <a:br>
              <a:rPr lang="cs-CZ" dirty="0"/>
            </a:br>
            <a:r>
              <a:rPr lang="cs-CZ" dirty="0"/>
              <a:t>pokračování na dalším řádku</a:t>
            </a:r>
          </a:p>
          <a:p>
            <a:pPr lvl="1"/>
            <a:r>
              <a:rPr lang="cs-CZ"/>
              <a:t>položka 1.2</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448782" y="5837479"/>
            <a:ext cx="9921875" cy="300082"/>
          </a:xfrm>
          <a:prstGeom prst="rect">
            <a:avLst/>
          </a:prstGeom>
        </p:spPr>
        <p:txBody>
          <a:bodyPr anchor="b">
            <a:spAutoFit/>
          </a:bodyPr>
          <a:lstStyle>
            <a:lvl1pPr marL="324000" indent="-324000">
              <a:buSzPct val="140000"/>
              <a:buFontTx/>
              <a:buBlip>
                <a:blip r:embed="rId4"/>
              </a:buBlip>
              <a:defRPr sz="1500">
                <a:solidFill>
                  <a:srgbClr val="414042"/>
                </a:solidFill>
              </a:defRPr>
            </a:lvl1pPr>
          </a:lstStyle>
          <a:p>
            <a:pPr lvl="0"/>
            <a:r>
              <a:rPr lang="cs-CZ" dirty="0"/>
              <a:t>Místo pro vložení doplňující poznámky / odkazu</a:t>
            </a:r>
          </a:p>
        </p:txBody>
      </p:sp>
      <p:sp>
        <p:nvSpPr>
          <p:cNvPr id="3" name="Slide Number Placeholder 2">
            <a:extLst>
              <a:ext uri="{FF2B5EF4-FFF2-40B4-BE49-F238E27FC236}">
                <a16:creationId xmlns:a16="http://schemas.microsoft.com/office/drawing/2014/main" id="{A9EDD1AF-91F6-5727-2805-34CBF7C9F51B}"/>
              </a:ext>
            </a:extLst>
          </p:cNvPr>
          <p:cNvSpPr>
            <a:spLocks noGrp="1"/>
          </p:cNvSpPr>
          <p:nvPr>
            <p:ph type="sldNum" sz="quarter" idx="18"/>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8404D5E1-4FCA-BB0B-16C8-8F88FFDB9FE0}"/>
              </a:ext>
            </a:extLst>
          </p:cNvPr>
          <p:cNvSpPr>
            <a:spLocks noGrp="1"/>
          </p:cNvSpPr>
          <p:nvPr>
            <p:ph type="ftr" sz="quarter" idx="19"/>
          </p:nvPr>
        </p:nvSpPr>
        <p:spPr/>
        <p:txBody>
          <a:bodyPr/>
          <a:lstStyle/>
          <a:p>
            <a:r>
              <a:rPr lang="cs-CZ"/>
              <a:t>P00/00X 00/00/2024</a:t>
            </a:r>
          </a:p>
        </p:txBody>
      </p:sp>
    </p:spTree>
    <p:extLst>
      <p:ext uri="{BB962C8B-B14F-4D97-AF65-F5344CB8AC3E}">
        <p14:creationId xmlns:p14="http://schemas.microsoft.com/office/powerpoint/2010/main" val="1309720617"/>
      </p:ext>
    </p:extLst>
  </p:cSld>
  <p:clrMapOvr>
    <a:masterClrMapping/>
  </p:clrMapOvr>
  <p:transition>
    <p:fade thruBlk="1"/>
  </p:transition>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 CONTENT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1630428"/>
            <a:ext cx="9921834" cy="2095102"/>
          </a:xfrm>
          <a:prstGeom prst="rect">
            <a:avLst/>
          </a:prstGeom>
        </p:spPr>
        <p:txBody>
          <a:bodyPr tIns="90000" bIns="90000">
            <a:spAutoFit/>
          </a:bodyPr>
          <a:lstStyle>
            <a:lvl1pPr marL="360000" indent="-360000">
              <a:lnSpc>
                <a:spcPct val="100000"/>
              </a:lnSpc>
              <a:spcBef>
                <a:spcPts val="500"/>
              </a:spcBef>
              <a:spcAft>
                <a:spcPts val="0"/>
              </a:spcAft>
              <a:buSzPct val="120000"/>
              <a:buFontTx/>
              <a:buBlip>
                <a:blip r:embed="rId3"/>
              </a:buBlip>
              <a:defRPr sz="2000" spc="-20" baseline="0">
                <a:solidFill>
                  <a:schemeClr val="tx1"/>
                </a:solidFill>
              </a:defRPr>
            </a:lvl1pPr>
            <a:lvl2pPr marL="720000" indent="-180000">
              <a:lnSpc>
                <a:spcPct val="100000"/>
              </a:lnSpc>
              <a:spcBef>
                <a:spcPts val="300"/>
              </a:spcBef>
              <a:buFont typeface="Calibri" panose="020F0502020204030204" pitchFamily="34" charset="0"/>
              <a:buChar char="-"/>
              <a:defRPr sz="1700" spc="-20" baseline="0">
                <a:solidFill>
                  <a:schemeClr val="tx1"/>
                </a:solidFill>
              </a:defRPr>
            </a:lvl2pPr>
            <a:lvl3pPr marL="914400" indent="0">
              <a:buFontTx/>
              <a:buNone/>
              <a:defRPr/>
            </a:lvl3pPr>
            <a:lvl4pPr marL="1371600" indent="0">
              <a:buFontTx/>
              <a:buNone/>
              <a:defRPr sz="2000"/>
            </a:lvl4pPr>
          </a:lstStyle>
          <a:p>
            <a:pPr lvl="0"/>
            <a:r>
              <a:rPr lang="cs-CZ"/>
              <a:t>Položka 1</a:t>
            </a:r>
            <a:endParaRPr lang="cs-CZ" dirty="0"/>
          </a:p>
          <a:p>
            <a:pPr lvl="1"/>
            <a:r>
              <a:rPr lang="cs-CZ"/>
              <a:t>položka 1.1,</a:t>
            </a:r>
            <a:br>
              <a:rPr lang="cs-CZ" dirty="0"/>
            </a:br>
            <a:r>
              <a:rPr lang="cs-CZ" dirty="0"/>
              <a:t>pokračování na dalším řádku</a:t>
            </a:r>
          </a:p>
          <a:p>
            <a:pPr lvl="1"/>
            <a:r>
              <a:rPr lang="cs-CZ"/>
              <a:t>položka 1.2</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448782" y="5837479"/>
            <a:ext cx="9921875" cy="300082"/>
          </a:xfrm>
          <a:prstGeom prst="rect">
            <a:avLst/>
          </a:prstGeom>
        </p:spPr>
        <p:txBody>
          <a:bodyPr anchor="b">
            <a:spAutoFit/>
          </a:bodyPr>
          <a:lstStyle>
            <a:lvl1pPr marL="324000" indent="-324000">
              <a:buSzPct val="140000"/>
              <a:buFontTx/>
              <a:buBlip>
                <a:blip r:embed="rId4"/>
              </a:buBlip>
              <a:defRPr sz="1500">
                <a:solidFill>
                  <a:srgbClr val="414042"/>
                </a:solidFill>
              </a:defRPr>
            </a:lvl1pPr>
          </a:lstStyle>
          <a:p>
            <a:pPr lvl="0"/>
            <a:r>
              <a:rPr lang="cs-CZ" dirty="0"/>
              <a:t>Místo pro vložení doplňující poznámky / odkazu</a:t>
            </a:r>
          </a:p>
        </p:txBody>
      </p:sp>
      <p:sp>
        <p:nvSpPr>
          <p:cNvPr id="3" name="Slide Number Placeholder 2">
            <a:extLst>
              <a:ext uri="{FF2B5EF4-FFF2-40B4-BE49-F238E27FC236}">
                <a16:creationId xmlns:a16="http://schemas.microsoft.com/office/drawing/2014/main" id="{2B0FAF66-C196-6836-2BE0-3FD779ACCEBF}"/>
              </a:ext>
            </a:extLst>
          </p:cNvPr>
          <p:cNvSpPr>
            <a:spLocks noGrp="1"/>
          </p:cNvSpPr>
          <p:nvPr>
            <p:ph type="sldNum" sz="quarter" idx="18"/>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DEC4CADC-CCD7-9429-44D4-EBCC59B50404}"/>
              </a:ext>
            </a:extLst>
          </p:cNvPr>
          <p:cNvSpPr>
            <a:spLocks noGrp="1"/>
          </p:cNvSpPr>
          <p:nvPr>
            <p:ph type="ftr" sz="quarter" idx="19"/>
          </p:nvPr>
        </p:nvSpPr>
        <p:spPr/>
        <p:txBody>
          <a:bodyPr/>
          <a:lstStyle/>
          <a:p>
            <a:r>
              <a:rPr lang="cs-CZ"/>
              <a:t>P00/00X 00/00/2024</a:t>
            </a:r>
          </a:p>
        </p:txBody>
      </p:sp>
    </p:spTree>
    <p:extLst>
      <p:ext uri="{BB962C8B-B14F-4D97-AF65-F5344CB8AC3E}">
        <p14:creationId xmlns:p14="http://schemas.microsoft.com/office/powerpoint/2010/main" val="1004976927"/>
      </p:ext>
    </p:extLst>
  </p:cSld>
  <p:clrMapOvr>
    <a:masterClrMapping/>
  </p:clrMapOvr>
  <p:transition>
    <p:fade thruBlk="1"/>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 IMAGE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10185191"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2915051"/>
            <a:ext cx="10099028" cy="3287385"/>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6698026A-278E-54F5-62AF-1EEEC849E7DE}"/>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496C8BF0-3DE0-B094-7F3D-8802D9A364D6}"/>
              </a:ext>
            </a:extLst>
          </p:cNvPr>
          <p:cNvSpPr>
            <a:spLocks noGrp="1"/>
          </p:cNvSpPr>
          <p:nvPr>
            <p:ph type="ftr" sz="quarter" idx="20"/>
          </p:nvPr>
        </p:nvSpPr>
        <p:spPr/>
        <p:txBody>
          <a:bodyPr/>
          <a:lstStyle/>
          <a:p>
            <a:r>
              <a:rPr lang="cs-CZ"/>
              <a:t>P00/00X 00/00/2024</a:t>
            </a:r>
          </a:p>
        </p:txBody>
      </p:sp>
    </p:spTree>
    <p:extLst>
      <p:ext uri="{BB962C8B-B14F-4D97-AF65-F5344CB8AC3E}">
        <p14:creationId xmlns:p14="http://schemas.microsoft.com/office/powerpoint/2010/main" val="3058906242"/>
      </p:ext>
    </p:extLst>
  </p:cSld>
  <p:clrMapOvr>
    <a:masterClrMapping/>
  </p:clrMapOvr>
  <p:transition>
    <p:fade thruBlk="1"/>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 IMAGE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10185191"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2915051"/>
            <a:ext cx="10099028" cy="3287385"/>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ED5DC273-288B-7B12-BF68-C381C9240568}"/>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8" name="Footer Placeholder 7">
            <a:extLst>
              <a:ext uri="{FF2B5EF4-FFF2-40B4-BE49-F238E27FC236}">
                <a16:creationId xmlns:a16="http://schemas.microsoft.com/office/drawing/2014/main" id="{3F756539-FDC5-29BF-B63A-4B5E67A0E62D}"/>
              </a:ext>
            </a:extLst>
          </p:cNvPr>
          <p:cNvSpPr>
            <a:spLocks noGrp="1"/>
          </p:cNvSpPr>
          <p:nvPr>
            <p:ph type="ftr" sz="quarter" idx="20"/>
          </p:nvPr>
        </p:nvSpPr>
        <p:spPr/>
        <p:txBody>
          <a:bodyPr/>
          <a:lstStyle/>
          <a:p>
            <a:r>
              <a:rPr lang="cs-CZ"/>
              <a:t>P00/00X 00/00/2024</a:t>
            </a:r>
          </a:p>
        </p:txBody>
      </p:sp>
    </p:spTree>
    <p:extLst>
      <p:ext uri="{BB962C8B-B14F-4D97-AF65-F5344CB8AC3E}">
        <p14:creationId xmlns:p14="http://schemas.microsoft.com/office/powerpoint/2010/main" val="2994732041"/>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 IMAGE RIGHT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4889394" y="1472953"/>
            <a:ext cx="6481221" cy="4913908"/>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B36AB0E0-A971-74B4-0EEB-123DD0B40D4A}"/>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9" name="Footer Placeholder 8">
            <a:extLst>
              <a:ext uri="{FF2B5EF4-FFF2-40B4-BE49-F238E27FC236}">
                <a16:creationId xmlns:a16="http://schemas.microsoft.com/office/drawing/2014/main" id="{BA4B9F3C-EBA9-0930-AEA9-A1B03C0BE126}"/>
              </a:ext>
            </a:extLst>
          </p:cNvPr>
          <p:cNvSpPr>
            <a:spLocks noGrp="1"/>
          </p:cNvSpPr>
          <p:nvPr>
            <p:ph type="ftr" sz="quarter" idx="20"/>
          </p:nvPr>
        </p:nvSpPr>
        <p:spPr/>
        <p:txBody>
          <a:bodyPr/>
          <a:lstStyle/>
          <a:p>
            <a:r>
              <a:rPr lang="cs-CZ"/>
              <a:t>P00/00X 00/00/2024</a:t>
            </a:r>
          </a:p>
        </p:txBody>
      </p:sp>
    </p:spTree>
    <p:extLst>
      <p:ext uri="{BB962C8B-B14F-4D97-AF65-F5344CB8AC3E}">
        <p14:creationId xmlns:p14="http://schemas.microsoft.com/office/powerpoint/2010/main" val="3056125810"/>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 IMAGE RIGHT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168608"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4889394" y="1472953"/>
            <a:ext cx="6481221" cy="4913908"/>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081951D6-AE45-22C4-9E62-8190B8BE2583}"/>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642DBA85-DE83-9A35-8F1E-C57BFF2D409B}"/>
              </a:ext>
            </a:extLst>
          </p:cNvPr>
          <p:cNvSpPr>
            <a:spLocks noGrp="1"/>
          </p:cNvSpPr>
          <p:nvPr>
            <p:ph type="ftr" sz="quarter" idx="20"/>
          </p:nvPr>
        </p:nvSpPr>
        <p:spPr/>
        <p:txBody>
          <a:bodyPr/>
          <a:lstStyle/>
          <a:p>
            <a:r>
              <a:rPr lang="cs-CZ"/>
              <a:t>P00/00X 00/00/2024</a:t>
            </a:r>
          </a:p>
        </p:txBody>
      </p:sp>
    </p:spTree>
    <p:extLst>
      <p:ext uri="{BB962C8B-B14F-4D97-AF65-F5344CB8AC3E}">
        <p14:creationId xmlns:p14="http://schemas.microsoft.com/office/powerpoint/2010/main" val="175706550"/>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 IMAGE LEFT GRAY">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8018420"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1472953"/>
            <a:ext cx="6378240" cy="4729483"/>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F13691B2-710D-9A09-B927-6AA1D59FF594}"/>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5768EB2A-B804-FA8C-6ABB-B031E5220C7F}"/>
              </a:ext>
            </a:extLst>
          </p:cNvPr>
          <p:cNvSpPr>
            <a:spLocks noGrp="1"/>
          </p:cNvSpPr>
          <p:nvPr>
            <p:ph type="ftr" sz="quarter" idx="20"/>
          </p:nvPr>
        </p:nvSpPr>
        <p:spPr/>
        <p:txBody>
          <a:bodyPr/>
          <a:lstStyle/>
          <a:p>
            <a:r>
              <a:rPr lang="cs-CZ"/>
              <a:t>P00/00X 00/00/2024</a:t>
            </a:r>
          </a:p>
        </p:txBody>
      </p:sp>
    </p:spTree>
    <p:extLst>
      <p:ext uri="{BB962C8B-B14F-4D97-AF65-F5344CB8AC3E}">
        <p14:creationId xmlns:p14="http://schemas.microsoft.com/office/powerpoint/2010/main" val="3990502677"/>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 IMAGE LEFT WHITE">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8018420" y="1630428"/>
            <a:ext cx="3335379" cy="1284624"/>
          </a:xfrm>
          <a:prstGeom prst="rect">
            <a:avLst/>
          </a:prstGeom>
        </p:spPr>
        <p:txBody>
          <a:bodyPr wrap="square" tIns="90000" bIns="90000">
            <a:spAutoFit/>
          </a:bodyPr>
          <a:lstStyle>
            <a:lvl1pPr marL="180000" indent="-180000">
              <a:lnSpc>
                <a:spcPct val="100000"/>
              </a:lnSpc>
              <a:spcBef>
                <a:spcPts val="700"/>
              </a:spcBef>
              <a:spcAft>
                <a:spcPts val="0"/>
              </a:spcAft>
              <a:buClr>
                <a:srgbClr val="414042"/>
              </a:buClr>
              <a:buSzPct val="100000"/>
              <a:buFont typeface="Wingdings" panose="05000000000000000000" pitchFamily="2" charset="2"/>
              <a:buChar char="§"/>
              <a:defRPr sz="1500" spc="-20" baseline="0">
                <a:solidFill>
                  <a:schemeClr val="tx1"/>
                </a:solidFill>
              </a:defRPr>
            </a:lvl1pPr>
            <a:lvl2pPr marL="720000" indent="-180000">
              <a:lnSpc>
                <a:spcPct val="100000"/>
              </a:lnSpc>
              <a:spcBef>
                <a:spcPts val="300"/>
              </a:spcBef>
              <a:buFont typeface="Calibri" panose="020F0502020204030204" pitchFamily="34" charset="0"/>
              <a:buChar char="-"/>
              <a:defRPr sz="1500" spc="-20" baseline="0">
                <a:solidFill>
                  <a:schemeClr val="tx1"/>
                </a:solidFill>
              </a:defRPr>
            </a:lvl2pPr>
            <a:lvl3pPr marL="914400" indent="0">
              <a:buFontTx/>
              <a:buNone/>
              <a:defRPr/>
            </a:lvl3pPr>
            <a:lvl4pPr marL="1371600" indent="0">
              <a:buFontTx/>
              <a:buNone/>
              <a:defRPr sz="2000"/>
            </a:lvl4pPr>
          </a:lstStyle>
          <a:p>
            <a:pPr lvl="0"/>
            <a:r>
              <a:rPr lang="cs-CZ"/>
              <a:t>Položka 1, </a:t>
            </a:r>
            <a:br>
              <a:rPr lang="cs-CZ"/>
            </a:br>
            <a:r>
              <a:rPr lang="cs-CZ"/>
              <a:t>druhý řádek</a:t>
            </a:r>
            <a:endParaRPr lang="cs-CZ" dirty="0"/>
          </a:p>
          <a:p>
            <a:pPr lvl="0"/>
            <a:r>
              <a:rPr lang="cs-CZ"/>
              <a:t>Položka 2</a:t>
            </a:r>
            <a:endParaRPr lang="cs-CZ" dirty="0"/>
          </a:p>
          <a:p>
            <a:pPr lvl="0"/>
            <a:r>
              <a:rPr lang="cs-CZ"/>
              <a:t>Položka 3</a:t>
            </a:r>
            <a:endParaRPr lang="cs-CZ" dirty="0"/>
          </a:p>
        </p:txBody>
      </p:sp>
      <p:sp>
        <p:nvSpPr>
          <p:cNvPr id="4" name="Zástupný text 17">
            <a:extLst>
              <a:ext uri="{FF2B5EF4-FFF2-40B4-BE49-F238E27FC236}">
                <a16:creationId xmlns:a16="http://schemas.microsoft.com/office/drawing/2014/main" id="{D7BDF348-2758-869A-3A8C-9ADBC0C09305}"/>
              </a:ext>
            </a:extLst>
          </p:cNvPr>
          <p:cNvSpPr>
            <a:spLocks noGrp="1"/>
          </p:cNvSpPr>
          <p:nvPr>
            <p:ph type="body" sz="quarter" idx="14" hasCustomPrompt="1"/>
          </p:nvPr>
        </p:nvSpPr>
        <p:spPr>
          <a:xfrm>
            <a:off x="1151791" y="1048221"/>
            <a:ext cx="10202008"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en-US"/>
              <a:t>PODNADPIS</a:t>
            </a:r>
            <a:endParaRPr lang="cs-CZ" dirty="0"/>
          </a:p>
        </p:txBody>
      </p:sp>
      <p:sp>
        <p:nvSpPr>
          <p:cNvPr id="7" name="Title 6">
            <a:extLst>
              <a:ext uri="{FF2B5EF4-FFF2-40B4-BE49-F238E27FC236}">
                <a16:creationId xmlns:a16="http://schemas.microsoft.com/office/drawing/2014/main" id="{8EAA51A3-91CB-DF2F-9DCC-4528CEC3A040}"/>
              </a:ext>
            </a:extLst>
          </p:cNvPr>
          <p:cNvSpPr>
            <a:spLocks noGrp="1"/>
          </p:cNvSpPr>
          <p:nvPr>
            <p:ph type="title" hasCustomPrompt="1"/>
          </p:nvPr>
        </p:nvSpPr>
        <p:spPr>
          <a:xfrm>
            <a:off x="1151792" y="471139"/>
            <a:ext cx="10202008" cy="577082"/>
          </a:xfrm>
          <a:prstGeom prst="rect">
            <a:avLst/>
          </a:prstGeom>
        </p:spPr>
        <p:txBody>
          <a:bodyPr/>
          <a:lstStyle>
            <a:lvl1pPr>
              <a:defRPr sz="3500" b="1" cap="all" baseline="0">
                <a:solidFill>
                  <a:schemeClr val="tx2"/>
                </a:solidFill>
              </a:defRPr>
            </a:lvl1pPr>
          </a:lstStyle>
          <a:p>
            <a:r>
              <a:rPr lang="en-US"/>
              <a:t>HLAVNÍ NADPIS</a:t>
            </a:r>
            <a:endParaRPr lang="cs-CZ"/>
          </a:p>
        </p:txBody>
      </p:sp>
      <p:sp>
        <p:nvSpPr>
          <p:cNvPr id="14" name="Zástupný text 20">
            <a:extLst>
              <a:ext uri="{FF2B5EF4-FFF2-40B4-BE49-F238E27FC236}">
                <a16:creationId xmlns:a16="http://schemas.microsoft.com/office/drawing/2014/main" id="{85852C02-77EA-6A2B-E2FB-08CF7B142E1E}"/>
              </a:ext>
            </a:extLst>
          </p:cNvPr>
          <p:cNvSpPr>
            <a:spLocks noGrp="1" noRot="1" noMove="1" noResize="1" noEditPoints="1" noAdjustHandles="1" noChangeArrowheads="1" noChangeShapeType="1"/>
          </p:cNvSpPr>
          <p:nvPr>
            <p:ph type="body" sz="quarter" idx="16" hasCustomPrompt="1"/>
          </p:nvPr>
        </p:nvSpPr>
        <p:spPr>
          <a:xfrm>
            <a:off x="3385038" y="6627169"/>
            <a:ext cx="6528986" cy="230832"/>
          </a:xfrm>
          <a:prstGeom prst="rect">
            <a:avLst/>
          </a:prstGeom>
        </p:spPr>
        <p:txBody>
          <a:bodyPr wrap="square">
            <a:spAutoFit/>
          </a:bodyPr>
          <a:lstStyle>
            <a:lvl1pPr marL="0" indent="0" algn="l">
              <a:buFontTx/>
              <a:buNone/>
              <a:defRPr sz="1000">
                <a:solidFill>
                  <a:schemeClr val="tx1"/>
                </a:solidFill>
              </a:defRPr>
            </a:lvl1pPr>
          </a:lstStyle>
          <a:p>
            <a:pPr lvl="0"/>
            <a:r>
              <a:rPr lang="en-US"/>
              <a:t>NÁZEV PREZENTACE</a:t>
            </a:r>
            <a:r>
              <a:rPr lang="cs-CZ"/>
              <a:t> </a:t>
            </a:r>
            <a:r>
              <a:rPr lang="en-US"/>
              <a:t>/</a:t>
            </a:r>
            <a:r>
              <a:rPr lang="cs-CZ"/>
              <a:t> </a:t>
            </a:r>
            <a:r>
              <a:rPr lang="en-US"/>
              <a:t>HLAVNÍ KAPITOLA</a:t>
            </a:r>
            <a:r>
              <a:rPr lang="cs-CZ"/>
              <a:t> </a:t>
            </a:r>
            <a:r>
              <a:rPr lang="en-US"/>
              <a:t>/</a:t>
            </a:r>
            <a:r>
              <a:rPr lang="cs-CZ"/>
              <a:t> </a:t>
            </a:r>
            <a:r>
              <a:rPr lang="en-US"/>
              <a:t>PODKAPITOLA</a:t>
            </a:r>
            <a:endParaRPr lang="cs-CZ" dirty="0"/>
          </a:p>
        </p:txBody>
      </p:sp>
      <p:sp>
        <p:nvSpPr>
          <p:cNvPr id="18" name="Zástupný text 3">
            <a:extLst>
              <a:ext uri="{FF2B5EF4-FFF2-40B4-BE49-F238E27FC236}">
                <a16:creationId xmlns:a16="http://schemas.microsoft.com/office/drawing/2014/main" id="{B82AC279-940A-6A02-696A-ED231FCC836E}"/>
              </a:ext>
            </a:extLst>
          </p:cNvPr>
          <p:cNvSpPr>
            <a:spLocks noGrp="1"/>
          </p:cNvSpPr>
          <p:nvPr>
            <p:ph type="body" sz="quarter" idx="17" hasCustomPrompt="1"/>
          </p:nvPr>
        </p:nvSpPr>
        <p:spPr>
          <a:xfrm>
            <a:off x="1168608" y="5837479"/>
            <a:ext cx="10185191" cy="300082"/>
          </a:xfrm>
          <a:prstGeom prst="rect">
            <a:avLst/>
          </a:prstGeom>
        </p:spPr>
        <p:txBody>
          <a:bodyPr wrap="square" anchor="b">
            <a:spAutoFit/>
          </a:bodyPr>
          <a:lstStyle>
            <a:lvl1pPr marL="324000" indent="-324000">
              <a:buSzPct val="140000"/>
              <a:buFontTx/>
              <a:buBlip>
                <a:blip r:embed="rId3"/>
              </a:buBlip>
              <a:defRPr sz="1500">
                <a:solidFill>
                  <a:srgbClr val="414042"/>
                </a:solidFill>
              </a:defRPr>
            </a:lvl1pPr>
          </a:lstStyle>
          <a:p>
            <a:pPr lvl="0"/>
            <a:r>
              <a:rPr lang="cs-CZ" dirty="0"/>
              <a:t>Místo pro vložení doplňující poznámky / odkazu</a:t>
            </a:r>
          </a:p>
        </p:txBody>
      </p:sp>
      <p:sp>
        <p:nvSpPr>
          <p:cNvPr id="2" name="Zástupný symbol obrázku 5">
            <a:extLst>
              <a:ext uri="{FF2B5EF4-FFF2-40B4-BE49-F238E27FC236}">
                <a16:creationId xmlns:a16="http://schemas.microsoft.com/office/drawing/2014/main" id="{7EABCA59-AFE5-11E6-EE7C-86D854135CB3}"/>
              </a:ext>
            </a:extLst>
          </p:cNvPr>
          <p:cNvSpPr>
            <a:spLocks noGrp="1"/>
          </p:cNvSpPr>
          <p:nvPr>
            <p:ph type="pic" sz="quarter" idx="18"/>
          </p:nvPr>
        </p:nvSpPr>
        <p:spPr>
          <a:xfrm>
            <a:off x="1271588" y="1472953"/>
            <a:ext cx="6378240" cy="4729483"/>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3" name="Slide Number Placeholder 2">
            <a:extLst>
              <a:ext uri="{FF2B5EF4-FFF2-40B4-BE49-F238E27FC236}">
                <a16:creationId xmlns:a16="http://schemas.microsoft.com/office/drawing/2014/main" id="{B2E53175-C4F0-E208-E065-5BF8D488D18B}"/>
              </a:ext>
            </a:extLst>
          </p:cNvPr>
          <p:cNvSpPr>
            <a:spLocks noGrp="1"/>
          </p:cNvSpPr>
          <p:nvPr>
            <p:ph type="sldNum" sz="quarter" idx="19"/>
          </p:nvPr>
        </p:nvSpPr>
        <p:spPr/>
        <p:txBody>
          <a:bodyPr/>
          <a:lstStyle/>
          <a:p>
            <a:r>
              <a:rPr lang="cs-CZ"/>
              <a:t>PAGE </a:t>
            </a:r>
            <a:fld id="{E08564C2-4D39-4FB8-BC8F-9F8407FFF6BF}" type="slidenum">
              <a:rPr lang="cs-CZ" smtClean="0"/>
              <a:pPr/>
              <a:t>‹#›</a:t>
            </a:fld>
            <a:endParaRPr lang="cs-CZ"/>
          </a:p>
        </p:txBody>
      </p:sp>
      <p:sp>
        <p:nvSpPr>
          <p:cNvPr id="5" name="Footer Placeholder 4">
            <a:extLst>
              <a:ext uri="{FF2B5EF4-FFF2-40B4-BE49-F238E27FC236}">
                <a16:creationId xmlns:a16="http://schemas.microsoft.com/office/drawing/2014/main" id="{025F232B-C088-CFEC-00A4-7400A9E96F7B}"/>
              </a:ext>
            </a:extLst>
          </p:cNvPr>
          <p:cNvSpPr>
            <a:spLocks noGrp="1"/>
          </p:cNvSpPr>
          <p:nvPr>
            <p:ph type="ftr" sz="quarter" idx="20"/>
          </p:nvPr>
        </p:nvSpPr>
        <p:spPr/>
        <p:txBody>
          <a:bodyPr/>
          <a:lstStyle/>
          <a:p>
            <a:r>
              <a:rPr lang="cs-CZ"/>
              <a:t>P00/00X 00/00/2024</a:t>
            </a:r>
          </a:p>
        </p:txBody>
      </p:sp>
    </p:spTree>
    <p:extLst>
      <p:ext uri="{BB962C8B-B14F-4D97-AF65-F5344CB8AC3E}">
        <p14:creationId xmlns:p14="http://schemas.microsoft.com/office/powerpoint/2010/main" val="3886914526"/>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 BREAK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3261949" y="4928808"/>
            <a:ext cx="8126775"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cs-CZ"/>
              <a:t>INFO</a:t>
            </a:r>
            <a:endParaRPr lang="cs-CZ" dirty="0"/>
          </a:p>
        </p:txBody>
      </p:sp>
      <p:sp>
        <p:nvSpPr>
          <p:cNvPr id="2" name="Footer Placeholder 1">
            <a:extLst>
              <a:ext uri="{FF2B5EF4-FFF2-40B4-BE49-F238E27FC236}">
                <a16:creationId xmlns:a16="http://schemas.microsoft.com/office/drawing/2014/main" id="{F0F1362C-AF73-D71D-647C-27FBF5023086}"/>
              </a:ext>
            </a:extLst>
          </p:cNvPr>
          <p:cNvSpPr>
            <a:spLocks noGrp="1"/>
          </p:cNvSpPr>
          <p:nvPr>
            <p:ph type="ftr" sz="quarter" idx="11"/>
          </p:nvPr>
        </p:nvSpPr>
        <p:spPr/>
        <p:txBody>
          <a:bodyPr/>
          <a:lstStyle/>
          <a:p>
            <a:r>
              <a:rPr lang="cs-CZ"/>
              <a:t>P00/00X 00/00/2024</a:t>
            </a:r>
          </a:p>
        </p:txBody>
      </p:sp>
      <p:sp>
        <p:nvSpPr>
          <p:cNvPr id="3" name="Slide Number Placeholder 2">
            <a:extLst>
              <a:ext uri="{FF2B5EF4-FFF2-40B4-BE49-F238E27FC236}">
                <a16:creationId xmlns:a16="http://schemas.microsoft.com/office/drawing/2014/main" id="{E57B9D33-C9CB-C757-0E74-482ED5C7D974}"/>
              </a:ext>
            </a:extLst>
          </p:cNvPr>
          <p:cNvSpPr>
            <a:spLocks noGrp="1"/>
          </p:cNvSpPr>
          <p:nvPr>
            <p:ph type="sldNum" sz="quarter" idx="12"/>
          </p:nvPr>
        </p:nvSpPr>
        <p:spPr/>
        <p:txBody>
          <a:bodyPr/>
          <a:lstStyle/>
          <a:p>
            <a:r>
              <a:rPr lang="cs-CZ"/>
              <a:t>PAGE </a:t>
            </a:r>
            <a:fld id="{E08564C2-4D39-4FB8-BC8F-9F8407FFF6BF}" type="slidenum">
              <a:rPr lang="cs-CZ" smtClean="0"/>
              <a:pPr/>
              <a:t>‹#›</a:t>
            </a:fld>
            <a:endParaRPr lang="cs-CZ"/>
          </a:p>
        </p:txBody>
      </p:sp>
    </p:spTree>
    <p:extLst>
      <p:ext uri="{BB962C8B-B14F-4D97-AF65-F5344CB8AC3E}">
        <p14:creationId xmlns:p14="http://schemas.microsoft.com/office/powerpoint/2010/main" val="3894129866"/>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 LAST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Nadpis 1">
            <a:extLst>
              <a:ext uri="{FF2B5EF4-FFF2-40B4-BE49-F238E27FC236}">
                <a16:creationId xmlns:a16="http://schemas.microsoft.com/office/drawing/2014/main" id="{049C05DD-2522-4522-8D19-44E63AB77B55}"/>
              </a:ext>
            </a:extLst>
          </p:cNvPr>
          <p:cNvSpPr>
            <a:spLocks noGrp="1" noRot="1" noMove="1" noResize="1" noEditPoints="1" noAdjustHandles="1" noChangeArrowheads="1" noChangeShapeType="1"/>
          </p:cNvSpPr>
          <p:nvPr>
            <p:ph type="title" hasCustomPrompt="1"/>
          </p:nvPr>
        </p:nvSpPr>
        <p:spPr>
          <a:xfrm>
            <a:off x="3254187" y="4044004"/>
            <a:ext cx="8134537" cy="577081"/>
          </a:xfrm>
          <a:prstGeom prst="rect">
            <a:avLst/>
          </a:prstGeom>
        </p:spPr>
        <p:txBody>
          <a:bodyPr wrap="square">
            <a:spAutoFit/>
          </a:bodyPr>
          <a:lstStyle>
            <a:lvl1pPr algn="l">
              <a:defRPr sz="3500" b="1" cap="all" baseline="0">
                <a:solidFill>
                  <a:schemeClr val="tx2"/>
                </a:solidFill>
                <a:latin typeface="+mj-lt"/>
              </a:defRPr>
            </a:lvl1pPr>
          </a:lstStyle>
          <a:p>
            <a:r>
              <a:rPr lang="cs-CZ"/>
              <a:t>Thank you for your time</a:t>
            </a:r>
            <a:endParaRPr lang="cs-CZ" dirty="0"/>
          </a:p>
        </p:txBody>
      </p:sp>
      <p:sp>
        <p:nvSpPr>
          <p:cNvPr id="18" name="Zástupný text 17">
            <a:extLst>
              <a:ext uri="{FF2B5EF4-FFF2-40B4-BE49-F238E27FC236}">
                <a16:creationId xmlns:a16="http://schemas.microsoft.com/office/drawing/2014/main" id="{797E7E18-8BC9-43A8-9381-37C0CFBF18DC}"/>
              </a:ext>
            </a:extLst>
          </p:cNvPr>
          <p:cNvSpPr>
            <a:spLocks noGrp="1" noRot="1" noMove="1" noResize="1" noEditPoints="1" noAdjustHandles="1" noChangeArrowheads="1" noChangeShapeType="1"/>
          </p:cNvSpPr>
          <p:nvPr>
            <p:ph type="body" sz="quarter" idx="10" hasCustomPrompt="1"/>
          </p:nvPr>
        </p:nvSpPr>
        <p:spPr>
          <a:xfrm>
            <a:off x="3254187" y="4946396"/>
            <a:ext cx="8134537" cy="424732"/>
          </a:xfrm>
          <a:prstGeom prst="rect">
            <a:avLst/>
          </a:prstGeom>
        </p:spPr>
        <p:txBody>
          <a:bodyPr wrap="square">
            <a:spAutoFit/>
          </a:bodyPr>
          <a:lstStyle>
            <a:lvl1pPr marL="0" indent="0" algn="l">
              <a:buFontTx/>
              <a:buNone/>
              <a:defRPr sz="2400" b="0" cap="all" baseline="0">
                <a:solidFill>
                  <a:schemeClr val="tx2"/>
                </a:solidFill>
                <a:latin typeface="+mj-lt"/>
              </a:defRPr>
            </a:lvl1pPr>
          </a:lstStyle>
          <a:p>
            <a:pPr lvl="0"/>
            <a:r>
              <a:rPr lang="cs-CZ"/>
              <a:t>info</a:t>
            </a:r>
            <a:endParaRPr lang="cs-CZ" dirty="0"/>
          </a:p>
        </p:txBody>
      </p:sp>
      <p:sp>
        <p:nvSpPr>
          <p:cNvPr id="3" name="Nadpis 1">
            <a:extLst>
              <a:ext uri="{FF2B5EF4-FFF2-40B4-BE49-F238E27FC236}">
                <a16:creationId xmlns:a16="http://schemas.microsoft.com/office/drawing/2014/main" id="{CF1FA25C-772E-758F-8CCC-D7286ECF9BAF}"/>
              </a:ext>
            </a:extLst>
          </p:cNvPr>
          <p:cNvSpPr txBox="1">
            <a:spLocks/>
          </p:cNvSpPr>
          <p:nvPr userDrawn="1"/>
        </p:nvSpPr>
        <p:spPr>
          <a:xfrm>
            <a:off x="3254187" y="3617918"/>
            <a:ext cx="487109" cy="424732"/>
          </a:xfrm>
          <a:prstGeom prst="rect">
            <a:avLst/>
          </a:prstGeom>
        </p:spPr>
        <p:txBody>
          <a:bodyPr wrap="square">
            <a:spAutoFit/>
          </a:bodyPr>
          <a:lstStyle>
            <a:lvl1pPr algn="l" defTabSz="914400" rtl="0" eaLnBrk="1" latinLnBrk="0" hangingPunct="1">
              <a:lnSpc>
                <a:spcPct val="90000"/>
              </a:lnSpc>
              <a:spcBef>
                <a:spcPct val="0"/>
              </a:spcBef>
              <a:buNone/>
              <a:defRPr sz="3500" b="1" kern="1200" cap="all" baseline="0">
                <a:solidFill>
                  <a:schemeClr val="tx2"/>
                </a:solidFill>
                <a:latin typeface="+mj-lt"/>
                <a:ea typeface="+mj-ea"/>
                <a:cs typeface="+mj-cs"/>
              </a:defRPr>
            </a:lvl1pPr>
          </a:lstStyle>
          <a:p>
            <a:r>
              <a:rPr lang="cs-CZ" sz="2400"/>
              <a:t>…</a:t>
            </a:r>
            <a:endParaRPr lang="cs-CZ" sz="2400" dirty="0"/>
          </a:p>
        </p:txBody>
      </p:sp>
      <p:sp>
        <p:nvSpPr>
          <p:cNvPr id="5" name="Footer Placeholder 4">
            <a:extLst>
              <a:ext uri="{FF2B5EF4-FFF2-40B4-BE49-F238E27FC236}">
                <a16:creationId xmlns:a16="http://schemas.microsoft.com/office/drawing/2014/main" id="{2B5300D4-50B3-D36A-4E6E-76B6488D4867}"/>
              </a:ext>
            </a:extLst>
          </p:cNvPr>
          <p:cNvSpPr>
            <a:spLocks noGrp="1"/>
          </p:cNvSpPr>
          <p:nvPr>
            <p:ph type="ftr" sz="quarter" idx="11"/>
          </p:nvPr>
        </p:nvSpPr>
        <p:spPr/>
        <p:txBody>
          <a:bodyPr/>
          <a:lstStyle/>
          <a:p>
            <a:r>
              <a:rPr lang="cs-CZ"/>
              <a:t>P00/00X 00/00/2024</a:t>
            </a:r>
          </a:p>
        </p:txBody>
      </p:sp>
      <p:sp>
        <p:nvSpPr>
          <p:cNvPr id="6" name="Slide Number Placeholder 5">
            <a:extLst>
              <a:ext uri="{FF2B5EF4-FFF2-40B4-BE49-F238E27FC236}">
                <a16:creationId xmlns:a16="http://schemas.microsoft.com/office/drawing/2014/main" id="{A23B90F5-F1C1-441F-28B3-3A624DC11A74}"/>
              </a:ext>
            </a:extLst>
          </p:cNvPr>
          <p:cNvSpPr>
            <a:spLocks noGrp="1"/>
          </p:cNvSpPr>
          <p:nvPr>
            <p:ph type="sldNum" sz="quarter" idx="12"/>
          </p:nvPr>
        </p:nvSpPr>
        <p:spPr/>
        <p:txBody>
          <a:bodyPr/>
          <a:lstStyle/>
          <a:p>
            <a:r>
              <a:rPr lang="cs-CZ"/>
              <a:t>PAGE </a:t>
            </a:r>
            <a:fld id="{E08564C2-4D39-4FB8-BC8F-9F8407FFF6BF}" type="slidenum">
              <a:rPr lang="cs-CZ" smtClean="0"/>
              <a:pPr/>
              <a:t>‹#›</a:t>
            </a:fld>
            <a:endParaRPr lang="cs-CZ"/>
          </a:p>
        </p:txBody>
      </p:sp>
    </p:spTree>
    <p:extLst>
      <p:ext uri="{BB962C8B-B14F-4D97-AF65-F5344CB8AC3E}">
        <p14:creationId xmlns:p14="http://schemas.microsoft.com/office/powerpoint/2010/main" val="3151318972"/>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1BB1B82-A57B-6586-EC7A-27E0CB078E1E}"/>
              </a:ext>
            </a:extLst>
          </p:cNvPr>
          <p:cNvSpPr>
            <a:spLocks noGrp="1" noRot="1" noMove="1" noResize="1" noEditPoints="1" noAdjustHandles="1" noChangeArrowheads="1" noChangeShapeType="1"/>
          </p:cNvSpPr>
          <p:nvPr>
            <p:ph type="sldNum" sz="quarter" idx="4"/>
          </p:nvPr>
        </p:nvSpPr>
        <p:spPr>
          <a:xfrm>
            <a:off x="9932276" y="6627600"/>
            <a:ext cx="1446374" cy="231754"/>
          </a:xfrm>
          <a:prstGeom prst="rect">
            <a:avLst/>
          </a:prstGeom>
        </p:spPr>
        <p:txBody>
          <a:bodyPr vert="horz" lIns="91440" tIns="45720" rIns="91440" bIns="45720" rtlCol="0" anchor="ctr"/>
          <a:lstStyle>
            <a:lvl1pPr algn="r">
              <a:defRPr sz="1000">
                <a:solidFill>
                  <a:schemeClr val="tx1">
                    <a:tint val="75000"/>
                  </a:schemeClr>
                </a:solidFill>
              </a:defRPr>
            </a:lvl1pPr>
          </a:lstStyle>
          <a:p>
            <a:r>
              <a:rPr lang="cs-CZ"/>
              <a:t>PAGE </a:t>
            </a:r>
            <a:fld id="{E08564C2-4D39-4FB8-BC8F-9F8407FFF6BF}" type="slidenum">
              <a:rPr lang="cs-CZ" smtClean="0"/>
              <a:pPr/>
              <a:t>‹#›</a:t>
            </a:fld>
            <a:endParaRPr lang="cs-CZ"/>
          </a:p>
        </p:txBody>
      </p:sp>
      <p:sp>
        <p:nvSpPr>
          <p:cNvPr id="6" name="Footer Placeholder 5">
            <a:extLst>
              <a:ext uri="{FF2B5EF4-FFF2-40B4-BE49-F238E27FC236}">
                <a16:creationId xmlns:a16="http://schemas.microsoft.com/office/drawing/2014/main" id="{5BBBC551-912D-9001-8D7F-593C6CE1899D}"/>
              </a:ext>
            </a:extLst>
          </p:cNvPr>
          <p:cNvSpPr>
            <a:spLocks noGrp="1" noRot="1" noMove="1" noResize="1" noEditPoints="1" noAdjustHandles="1" noChangeArrowheads="1" noChangeShapeType="1"/>
          </p:cNvSpPr>
          <p:nvPr>
            <p:ph type="ftr" sz="quarter" idx="3"/>
          </p:nvPr>
        </p:nvSpPr>
        <p:spPr>
          <a:xfrm>
            <a:off x="318047" y="6628916"/>
            <a:ext cx="1458000" cy="230400"/>
          </a:xfrm>
          <a:prstGeom prst="rect">
            <a:avLst/>
          </a:prstGeom>
        </p:spPr>
        <p:txBody>
          <a:bodyPr vert="horz" lIns="91440" tIns="45720" rIns="91440" bIns="45720" rtlCol="0" anchor="ctr"/>
          <a:lstStyle>
            <a:lvl1pPr algn="r">
              <a:defRPr sz="1000">
                <a:solidFill>
                  <a:srgbClr val="414042"/>
                </a:solidFill>
              </a:defRPr>
            </a:lvl1pPr>
          </a:lstStyle>
          <a:p>
            <a:r>
              <a:rPr lang="cs-CZ"/>
              <a:t>P00/00X 00/00/2024</a:t>
            </a:r>
          </a:p>
        </p:txBody>
      </p:sp>
    </p:spTree>
    <p:extLst>
      <p:ext uri="{BB962C8B-B14F-4D97-AF65-F5344CB8AC3E}">
        <p14:creationId xmlns:p14="http://schemas.microsoft.com/office/powerpoint/2010/main" val="54741302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66" r:id="rId3"/>
    <p:sldLayoutId id="2147483671" r:id="rId4"/>
    <p:sldLayoutId id="2147483672" r:id="rId5"/>
    <p:sldLayoutId id="2147483667" r:id="rId6"/>
    <p:sldLayoutId id="2147483668" r:id="rId7"/>
    <p:sldLayoutId id="2147483669" r:id="rId8"/>
    <p:sldLayoutId id="2147483670" r:id="rId9"/>
    <p:sldLayoutId id="2147483673" r:id="rId10"/>
    <p:sldLayoutId id="2147483674" r:id="rId11"/>
  </p:sldLayoutIdLst>
  <p:transition>
    <p:fade thruBlk="1"/>
  </p:transition>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801" userDrawn="1">
          <p15:clr>
            <a:srgbClr val="F26B43"/>
          </p15:clr>
        </p15:guide>
        <p15:guide id="3" pos="7174" userDrawn="1">
          <p15:clr>
            <a:srgbClr val="F26B43"/>
          </p15:clr>
        </p15:guide>
        <p15:guide id="4" orient="horz" pos="845" userDrawn="1">
          <p15:clr>
            <a:srgbClr val="F26B43"/>
          </p15:clr>
        </p15:guide>
        <p15:guide id="5" pos="2116" userDrawn="1">
          <p15:clr>
            <a:srgbClr val="F26B43"/>
          </p15:clr>
        </p15:guide>
        <p15:guide id="6" pos="9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ruby-lang.org/en/" TargetMode="External"/><Relationship Id="rId2" Type="http://schemas.microsoft.com/office/2018/10/relationships/comments" Target="../comments/modernComment_11B_E09B5F3C.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microsoft.com/office/2018/10/relationships/comments" Target="../comments/modernComment_11C_2CFEBC99.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microsoft.com/office/2018/10/relationships/comments" Target="../comments/modernComment_121_D275D57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microsoft.com/office/2018/10/relationships/comments" Target="../comments/modernComment_122_E7714B1C.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microsoft.com/office/2018/10/relationships/comments" Target="../comments/modernComment_125_84E31D0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microsoft.com/office/2018/10/relationships/comments" Target="../comments/modernComment_128_5347DDC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18/10/relationships/comments" Target="../comments/modernComment_129_E4A36A89.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compuphase.com/software_termite.htm"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microsoft.com/office/2018/10/relationships/comments" Target="../comments/modernComment_131_C51736E.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microsoft.com/office/2018/10/relationships/comments" Target="../comments/modernComment_137_6E65418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technet.microsoft.com/en-us/sysinternals/debugview.aspx" TargetMode="External"/><Relationship Id="rId2" Type="http://schemas.microsoft.com/office/2018/10/relationships/comments" Target="../comments/modernComment_138_7B2E244C.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hyperlink" Target="https://github.com/djeedjay/DebugViewPP"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microsoft.com/office/2018/10/relationships/comments" Target="../comments/modernComment_13D_17B012DE.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ruby-doc.org/core-2.3.0/Hash.html"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microsoft.com/office/2018/10/relationships/comments" Target="../comments/modernComment_14B_67F9E3A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135352DB-D39E-4E90-847B-93187B4244EA}"/>
              </a:ext>
            </a:extLst>
          </p:cNvPr>
          <p:cNvSpPr>
            <a:spLocks noGrp="1"/>
          </p:cNvSpPr>
          <p:nvPr>
            <p:ph type="title"/>
          </p:nvPr>
        </p:nvSpPr>
        <p:spPr>
          <a:xfrm>
            <a:off x="3236259" y="3446129"/>
            <a:ext cx="8152466" cy="577081"/>
          </a:xfrm>
        </p:spPr>
        <p:txBody>
          <a:bodyPr/>
          <a:lstStyle/>
          <a:p>
            <a:r>
              <a:rPr lang="cs-CZ" dirty="0" err="1"/>
              <a:t>Uni</a:t>
            </a:r>
            <a:r>
              <a:rPr lang="cs-CZ" dirty="0"/>
              <a:t> Ruby</a:t>
            </a:r>
          </a:p>
        </p:txBody>
      </p:sp>
      <p:sp>
        <p:nvSpPr>
          <p:cNvPr id="7" name="Zástupný text 6">
            <a:extLst>
              <a:ext uri="{FF2B5EF4-FFF2-40B4-BE49-F238E27FC236}">
                <a16:creationId xmlns:a16="http://schemas.microsoft.com/office/drawing/2014/main" id="{F9746C44-4256-9D1A-8A97-30E3CC6A1C7E}"/>
              </a:ext>
            </a:extLst>
          </p:cNvPr>
          <p:cNvSpPr>
            <a:spLocks noGrp="1"/>
          </p:cNvSpPr>
          <p:nvPr>
            <p:ph type="body" sz="quarter" idx="10"/>
          </p:nvPr>
        </p:nvSpPr>
        <p:spPr/>
        <p:txBody>
          <a:bodyPr/>
          <a:lstStyle/>
          <a:p>
            <a:r>
              <a:rPr lang="cs-CZ" dirty="0"/>
              <a:t>Development</a:t>
            </a:r>
            <a:endParaRPr lang="en-US" dirty="0"/>
          </a:p>
        </p:txBody>
      </p:sp>
    </p:spTree>
    <p:extLst>
      <p:ext uri="{BB962C8B-B14F-4D97-AF65-F5344CB8AC3E}">
        <p14:creationId xmlns:p14="http://schemas.microsoft.com/office/powerpoint/2010/main" val="20585093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2649100"/>
          </a:xfrm>
        </p:spPr>
        <p:txBody>
          <a:bodyPr/>
          <a:lstStyle/>
          <a:p>
            <a:pPr>
              <a:buFont typeface="Arial" panose="020B0604020202020204" pitchFamily="34" charset="0"/>
              <a:buChar char="•"/>
            </a:pPr>
            <a:r>
              <a:rPr lang="cs-CZ" dirty="0"/>
              <a:t>Text </a:t>
            </a:r>
            <a:r>
              <a:rPr lang="cs-CZ" dirty="0" err="1"/>
              <a:t>file</a:t>
            </a:r>
            <a:r>
              <a:rPr lang="cs-CZ" dirty="0"/>
              <a:t> </a:t>
            </a:r>
            <a:r>
              <a:rPr lang="cs-CZ" dirty="0" err="1"/>
              <a:t>with</a:t>
            </a:r>
            <a:r>
              <a:rPr lang="cs-CZ" dirty="0"/>
              <a:t> </a:t>
            </a:r>
            <a:r>
              <a:rPr lang="cs-CZ" dirty="0" err="1"/>
              <a:t>defined</a:t>
            </a:r>
            <a:r>
              <a:rPr lang="cs-CZ" dirty="0"/>
              <a:t> </a:t>
            </a:r>
            <a:r>
              <a:rPr lang="cs-CZ" dirty="0" err="1"/>
              <a:t>structure</a:t>
            </a:r>
            <a:endParaRPr lang="cs-CZ" dirty="0"/>
          </a:p>
          <a:p>
            <a:pPr>
              <a:buFont typeface="Arial" panose="020B0604020202020204" pitchFamily="34" charset="0"/>
              <a:buChar char="•"/>
            </a:pPr>
            <a:r>
              <a:rPr lang="cs-CZ" dirty="0" err="1"/>
              <a:t>Can</a:t>
            </a:r>
            <a:r>
              <a:rPr lang="cs-CZ" dirty="0"/>
              <a:t> </a:t>
            </a:r>
            <a:r>
              <a:rPr lang="cs-CZ" dirty="0" err="1"/>
              <a:t>be</a:t>
            </a:r>
            <a:r>
              <a:rPr lang="cs-CZ" dirty="0"/>
              <a:t> </a:t>
            </a:r>
            <a:r>
              <a:rPr lang="cs-CZ" dirty="0" err="1"/>
              <a:t>edited</a:t>
            </a:r>
            <a:r>
              <a:rPr lang="cs-CZ" dirty="0"/>
              <a:t> in text editor (Notepad++ </a:t>
            </a:r>
            <a:r>
              <a:rPr lang="cs-CZ" dirty="0" err="1"/>
              <a:t>recommended</a:t>
            </a:r>
            <a:r>
              <a:rPr lang="cs-CZ" dirty="0"/>
              <a:t>)</a:t>
            </a:r>
          </a:p>
          <a:p>
            <a:pPr>
              <a:buFont typeface="Arial" panose="020B0604020202020204" pitchFamily="34" charset="0"/>
              <a:buChar char="•"/>
            </a:pPr>
            <a:r>
              <a:rPr lang="cs-CZ" dirty="0" err="1"/>
              <a:t>Easy</a:t>
            </a:r>
            <a:r>
              <a:rPr lang="cs-CZ" dirty="0"/>
              <a:t> to </a:t>
            </a:r>
            <a:r>
              <a:rPr lang="cs-CZ" dirty="0" err="1"/>
              <a:t>learn</a:t>
            </a:r>
            <a:r>
              <a:rPr lang="cs-CZ" dirty="0"/>
              <a:t> Ruby </a:t>
            </a:r>
            <a:r>
              <a:rPr lang="cs-CZ" dirty="0" err="1"/>
              <a:t>language</a:t>
            </a:r>
            <a:r>
              <a:rPr lang="cs-CZ" dirty="0"/>
              <a:t>  </a:t>
            </a:r>
            <a:r>
              <a:rPr lang="cs-CZ" dirty="0">
                <a:hlinkClick r:id="rId3"/>
              </a:rPr>
              <a:t>https://www.ruby-lang.org/en/</a:t>
            </a:r>
            <a:endParaRPr lang="cs-CZ" dirty="0"/>
          </a:p>
          <a:p>
            <a:pPr lvl="1">
              <a:buFont typeface="Arial" panose="020B0604020202020204" pitchFamily="34" charset="0"/>
              <a:buChar char="•"/>
            </a:pPr>
            <a:r>
              <a:rPr lang="cs-CZ" dirty="0"/>
              <a:t>ruby </a:t>
            </a:r>
            <a:r>
              <a:rPr lang="cs-CZ" dirty="0" err="1"/>
              <a:t>gems</a:t>
            </a:r>
            <a:r>
              <a:rPr lang="cs-CZ" dirty="0"/>
              <a:t> not </a:t>
            </a:r>
            <a:r>
              <a:rPr lang="cs-CZ" dirty="0" err="1"/>
              <a:t>supported</a:t>
            </a:r>
            <a:r>
              <a:rPr lang="cs-CZ" dirty="0"/>
              <a:t> </a:t>
            </a:r>
            <a:r>
              <a:rPr lang="cs-CZ" dirty="0">
                <a:sym typeface="Wingdings" panose="05000000000000000000" pitchFamily="2" charset="2"/>
              </a:rPr>
              <a:t></a:t>
            </a:r>
            <a:endParaRPr lang="cs-CZ" dirty="0"/>
          </a:p>
          <a:p>
            <a:pPr>
              <a:buFont typeface="Arial" panose="020B0604020202020204" pitchFamily="34" charset="0"/>
              <a:buChar char="•"/>
            </a:pPr>
            <a:r>
              <a:rPr lang="cs-CZ" dirty="0" err="1"/>
              <a:t>Simple</a:t>
            </a:r>
            <a:r>
              <a:rPr lang="cs-CZ" dirty="0"/>
              <a:t> </a:t>
            </a:r>
            <a:r>
              <a:rPr lang="cs-CZ" dirty="0" err="1"/>
              <a:t>instruments</a:t>
            </a:r>
            <a:r>
              <a:rPr lang="cs-CZ" dirty="0"/>
              <a:t> are made </a:t>
            </a:r>
            <a:r>
              <a:rPr lang="cs-CZ" dirty="0" err="1"/>
              <a:t>with</a:t>
            </a:r>
            <a:r>
              <a:rPr lang="cs-CZ" dirty="0"/>
              <a:t> UNI Ruby (pump, </a:t>
            </a:r>
            <a:r>
              <a:rPr lang="cs-CZ" dirty="0" err="1"/>
              <a:t>thermostat</a:t>
            </a:r>
            <a:r>
              <a:rPr lang="cs-CZ" dirty="0"/>
              <a:t>, </a:t>
            </a:r>
            <a:r>
              <a:rPr lang="cs-CZ" dirty="0" err="1"/>
              <a:t>detector</a:t>
            </a:r>
            <a:r>
              <a:rPr lang="cs-CZ" dirty="0"/>
              <a:t>)</a:t>
            </a:r>
          </a:p>
          <a:p>
            <a:pPr>
              <a:buFont typeface="Arial" panose="020B0604020202020204" pitchFamily="34" charset="0"/>
              <a:buChar char="•"/>
            </a:pPr>
            <a:r>
              <a:rPr lang="cs-CZ" dirty="0"/>
              <a:t>C++ not needed (other than UNI Ruby script development the SDK needs to be used)</a:t>
            </a:r>
          </a:p>
          <a:p>
            <a:pPr>
              <a:buFont typeface="Arial" panose="020B0604020202020204" pitchFamily="34" charset="0"/>
              <a:buChar char="•"/>
            </a:pPr>
            <a:r>
              <a:rPr lang="cs-CZ" dirty="0" err="1"/>
              <a:t>You</a:t>
            </a:r>
            <a:r>
              <a:rPr lang="cs-CZ" dirty="0"/>
              <a:t> </a:t>
            </a:r>
            <a:r>
              <a:rPr lang="cs-CZ" dirty="0" err="1"/>
              <a:t>need</a:t>
            </a:r>
            <a:r>
              <a:rPr lang="cs-CZ" dirty="0"/>
              <a:t> to </a:t>
            </a:r>
            <a:r>
              <a:rPr lang="cs-CZ" dirty="0" err="1"/>
              <a:t>know</a:t>
            </a:r>
            <a:r>
              <a:rPr lang="cs-CZ" dirty="0"/>
              <a:t> </a:t>
            </a:r>
            <a:r>
              <a:rPr lang="cs-CZ" dirty="0" err="1"/>
              <a:t>the</a:t>
            </a:r>
            <a:r>
              <a:rPr lang="cs-CZ" dirty="0"/>
              <a:t> </a:t>
            </a:r>
            <a:r>
              <a:rPr lang="cs-CZ" dirty="0" err="1"/>
              <a:t>protocol</a:t>
            </a:r>
            <a:r>
              <a:rPr lang="cs-CZ" dirty="0"/>
              <a:t> (</a:t>
            </a:r>
            <a:r>
              <a:rPr lang="cs-CZ" dirty="0" err="1"/>
              <a:t>commands</a:t>
            </a:r>
            <a:r>
              <a:rPr lang="cs-CZ" dirty="0"/>
              <a:t> </a:t>
            </a:r>
            <a:r>
              <a:rPr lang="cs-CZ" dirty="0" err="1"/>
              <a:t>issued</a:t>
            </a:r>
            <a:r>
              <a:rPr lang="cs-CZ" dirty="0"/>
              <a:t> on HW) </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Uni</a:t>
            </a:r>
            <a:r>
              <a:rPr lang="cs-CZ" dirty="0"/>
              <a:t> Ruby</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7" name="Obrázek 6" descr="Obsah obrázku text, snímek obrazovky, software, displej&#10;&#10;Popis byl vytvořen automaticky">
            <a:extLst>
              <a:ext uri="{FF2B5EF4-FFF2-40B4-BE49-F238E27FC236}">
                <a16:creationId xmlns:a16="http://schemas.microsoft.com/office/drawing/2014/main" id="{20D731B9-9A87-D7A0-5A2F-ED39E62F6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2677" y="3697321"/>
            <a:ext cx="6286646" cy="2671299"/>
          </a:xfrm>
          <a:prstGeom prst="rect">
            <a:avLst/>
          </a:prstGeom>
        </p:spPr>
      </p:pic>
    </p:spTree>
    <p:extLst>
      <p:ext uri="{BB962C8B-B14F-4D97-AF65-F5344CB8AC3E}">
        <p14:creationId xmlns:p14="http://schemas.microsoft.com/office/powerpoint/2010/main" val="37682788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752240"/>
          </a:xfrm>
        </p:spPr>
        <p:txBody>
          <a:bodyPr/>
          <a:lstStyle/>
          <a:p>
            <a:pPr>
              <a:buFont typeface="Arial" panose="020B0604020202020204" pitchFamily="34" charset="0"/>
              <a:buChar char="•"/>
            </a:pPr>
            <a:r>
              <a:rPr lang="cs-CZ" dirty="0" err="1"/>
              <a:t>Lots</a:t>
            </a:r>
            <a:r>
              <a:rPr lang="cs-CZ" dirty="0"/>
              <a:t> </a:t>
            </a:r>
            <a:r>
              <a:rPr lang="cs-CZ" dirty="0" err="1"/>
              <a:t>of</a:t>
            </a:r>
            <a:r>
              <a:rPr lang="cs-CZ" dirty="0"/>
              <a:t> </a:t>
            </a:r>
            <a:r>
              <a:rPr lang="cs-CZ" dirty="0" err="1"/>
              <a:t>code</a:t>
            </a:r>
            <a:endParaRPr lang="cs-CZ" dirty="0"/>
          </a:p>
          <a:p>
            <a:pPr>
              <a:buFont typeface="Arial" panose="020B0604020202020204" pitchFamily="34" charset="0"/>
              <a:buChar char="•"/>
            </a:pPr>
            <a:r>
              <a:rPr lang="cs-CZ" dirty="0"/>
              <a:t>2 </a:t>
            </a:r>
            <a:r>
              <a:rPr lang="cs-CZ" dirty="0" err="1"/>
              <a:t>classes</a:t>
            </a:r>
            <a:r>
              <a:rPr lang="cs-CZ" dirty="0"/>
              <a:t> (</a:t>
            </a:r>
            <a:r>
              <a:rPr lang="cs-CZ" dirty="0" err="1"/>
              <a:t>Device</a:t>
            </a:r>
            <a:r>
              <a:rPr lang="cs-CZ" dirty="0"/>
              <a:t> and </a:t>
            </a:r>
            <a:r>
              <a:rPr lang="cs-CZ" dirty="0" err="1"/>
              <a:t>SubDevice</a:t>
            </a:r>
            <a:r>
              <a:rPr lang="cs-CZ" dirty="0"/>
              <a:t>)</a:t>
            </a:r>
          </a:p>
          <a:p>
            <a:pPr>
              <a:buFont typeface="Arial" panose="020B0604020202020204" pitchFamily="34" charset="0"/>
              <a:buChar char="•"/>
            </a:pPr>
            <a:r>
              <a:rPr lang="cs-CZ" dirty="0"/>
              <a:t>You can‘t delete framework methods and classes (commented as „Method expected by framework“).</a:t>
            </a:r>
          </a:p>
          <a:p>
            <a:pPr>
              <a:buFont typeface="Arial" panose="020B0604020202020204" pitchFamily="34" charset="0"/>
              <a:buChar char="•"/>
            </a:pPr>
            <a:endParaRPr lang="cs-CZ" dirty="0"/>
          </a:p>
          <a:p>
            <a:pPr>
              <a:buFont typeface="Arial" panose="020B0604020202020204" pitchFamily="34" charset="0"/>
              <a:buChar char="•"/>
            </a:pPr>
            <a:r>
              <a:rPr lang="cs-CZ" dirty="0"/>
              <a:t>Common methods are Init, InitCommunication, InitConfiguration, CmdTimer, CmdSendMethod, ...</a:t>
            </a:r>
          </a:p>
          <a:p>
            <a:pPr>
              <a:buFont typeface="Arial" panose="020B0604020202020204" pitchFamily="34" charset="0"/>
              <a:buChar char="•"/>
            </a:pPr>
            <a:r>
              <a:rPr lang="cs-CZ" dirty="0" err="1"/>
              <a:t>Common</a:t>
            </a:r>
            <a:r>
              <a:rPr lang="cs-CZ" dirty="0"/>
              <a:t> </a:t>
            </a:r>
            <a:r>
              <a:rPr lang="cs-CZ" dirty="0" err="1"/>
              <a:t>methods</a:t>
            </a:r>
            <a:r>
              <a:rPr lang="cs-CZ" dirty="0"/>
              <a:t> are in </a:t>
            </a:r>
            <a:r>
              <a:rPr lang="cs-CZ" dirty="0" err="1"/>
              <a:t>each</a:t>
            </a:r>
            <a:r>
              <a:rPr lang="cs-CZ" dirty="0"/>
              <a:t> script, but </a:t>
            </a:r>
            <a:r>
              <a:rPr lang="cs-CZ" dirty="0" err="1"/>
              <a:t>some</a:t>
            </a:r>
            <a:r>
              <a:rPr lang="cs-CZ" dirty="0"/>
              <a:t> </a:t>
            </a:r>
            <a:r>
              <a:rPr lang="cs-CZ" dirty="0" err="1"/>
              <a:t>devices</a:t>
            </a:r>
            <a:r>
              <a:rPr lang="cs-CZ" dirty="0"/>
              <a:t> </a:t>
            </a:r>
            <a:r>
              <a:rPr lang="cs-CZ" dirty="0" err="1"/>
              <a:t>have</a:t>
            </a:r>
            <a:r>
              <a:rPr lang="cs-CZ" dirty="0"/>
              <a:t> </a:t>
            </a:r>
            <a:r>
              <a:rPr lang="cs-CZ" dirty="0" err="1"/>
              <a:t>specific</a:t>
            </a:r>
            <a:r>
              <a:rPr lang="cs-CZ" dirty="0"/>
              <a:t> </a:t>
            </a:r>
            <a:r>
              <a:rPr lang="cs-CZ" dirty="0" err="1"/>
              <a:t>methods</a:t>
            </a:r>
            <a:r>
              <a:rPr lang="cs-CZ" dirty="0"/>
              <a:t> in </a:t>
            </a:r>
            <a:r>
              <a:rPr lang="cs-CZ" dirty="0" err="1"/>
              <a:t>addition</a:t>
            </a:r>
            <a:endParaRPr lang="cs-CZ" dirty="0"/>
          </a:p>
          <a:p>
            <a:pPr>
              <a:buFont typeface="Arial" panose="020B0604020202020204" pitchFamily="34" charset="0"/>
              <a:buChar char="•"/>
            </a:pPr>
            <a:endParaRPr lang="cs-CZ" dirty="0"/>
          </a:p>
          <a:p>
            <a:pPr>
              <a:buFont typeface="Arial" panose="020B0604020202020204" pitchFamily="34" charset="0"/>
              <a:buChar char="•"/>
            </a:pPr>
            <a:r>
              <a:rPr lang="cs-CZ" dirty="0" err="1"/>
              <a:t>Global</a:t>
            </a:r>
            <a:r>
              <a:rPr lang="cs-CZ" dirty="0"/>
              <a:t> </a:t>
            </a:r>
            <a:r>
              <a:rPr lang="cs-CZ" dirty="0" err="1"/>
              <a:t>variables</a:t>
            </a:r>
            <a:r>
              <a:rPr lang="cs-CZ" dirty="0"/>
              <a:t> </a:t>
            </a:r>
            <a:r>
              <a:rPr lang="cs-CZ" dirty="0" err="1"/>
              <a:t>at</a:t>
            </a:r>
            <a:r>
              <a:rPr lang="cs-CZ" dirty="0"/>
              <a:t> </a:t>
            </a:r>
            <a:r>
              <a:rPr lang="cs-CZ" dirty="0" err="1"/>
              <a:t>the</a:t>
            </a:r>
            <a:r>
              <a:rPr lang="cs-CZ" dirty="0"/>
              <a:t> </a:t>
            </a:r>
            <a:r>
              <a:rPr lang="cs-CZ" dirty="0" err="1"/>
              <a:t>begining</a:t>
            </a:r>
            <a:r>
              <a:rPr lang="cs-CZ" dirty="0"/>
              <a:t> ($) – script </a:t>
            </a:r>
            <a:r>
              <a:rPr lang="cs-CZ" dirty="0" err="1"/>
              <a:t>scope</a:t>
            </a:r>
            <a:endParaRPr lang="cs-CZ" dirty="0"/>
          </a:p>
          <a:p>
            <a:pPr>
              <a:buFont typeface="Arial" panose="020B0604020202020204" pitchFamily="34" charset="0"/>
              <a:buChar char="•"/>
            </a:pPr>
            <a:r>
              <a:rPr lang="cs-CZ" dirty="0" err="1"/>
              <a:t>Device</a:t>
            </a:r>
            <a:r>
              <a:rPr lang="cs-CZ" dirty="0"/>
              <a:t> </a:t>
            </a:r>
            <a:r>
              <a:rPr lang="cs-CZ" dirty="0" err="1"/>
              <a:t>variables</a:t>
            </a:r>
            <a:r>
              <a:rPr lang="cs-CZ" dirty="0"/>
              <a:t> </a:t>
            </a:r>
            <a:r>
              <a:rPr lang="cs-CZ" dirty="0" err="1"/>
              <a:t>inside</a:t>
            </a:r>
            <a:r>
              <a:rPr lang="cs-CZ" dirty="0"/>
              <a:t> </a:t>
            </a:r>
            <a:r>
              <a:rPr lang="cs-CZ" dirty="0" err="1"/>
              <a:t>device</a:t>
            </a:r>
            <a:r>
              <a:rPr lang="cs-CZ" dirty="0"/>
              <a:t> </a:t>
            </a:r>
            <a:r>
              <a:rPr lang="cs-CZ" dirty="0" err="1"/>
              <a:t>class</a:t>
            </a:r>
            <a:r>
              <a:rPr lang="cs-CZ" dirty="0"/>
              <a:t> (@) – </a:t>
            </a:r>
            <a:r>
              <a:rPr lang="cs-CZ" dirty="0" err="1"/>
              <a:t>class</a:t>
            </a:r>
            <a:r>
              <a:rPr lang="cs-CZ" dirty="0"/>
              <a:t> </a:t>
            </a:r>
            <a:r>
              <a:rPr lang="cs-CZ" dirty="0" err="1"/>
              <a:t>scope</a:t>
            </a:r>
            <a:endParaRPr lang="cs-CZ" dirty="0"/>
          </a:p>
          <a:p>
            <a:pPr lvl="1">
              <a:buFont typeface="Arial" panose="020B0604020202020204" pitchFamily="34" charset="0"/>
              <a:buChar char="•"/>
            </a:pPr>
            <a:r>
              <a:rPr lang="cs-CZ" dirty="0"/>
              <a:t>M</a:t>
            </a:r>
            <a:r>
              <a:rPr lang="en-US" dirty="0" err="1"/>
              <a:t>ust</a:t>
            </a:r>
            <a:r>
              <a:rPr lang="en-US" dirty="0"/>
              <a:t> be initialized in the </a:t>
            </a:r>
            <a:r>
              <a:rPr lang="en-US" dirty="0" err="1"/>
              <a:t>CmdOpenInstrument</a:t>
            </a:r>
            <a:r>
              <a:rPr lang="en-US" dirty="0"/>
              <a:t> function</a:t>
            </a:r>
            <a:endParaRPr lang="cs-CZ" dirty="0"/>
          </a:p>
          <a:p>
            <a:pPr>
              <a:buFont typeface="Arial" panose="020B0604020202020204" pitchFamily="34" charset="0"/>
              <a:buChar char="•"/>
            </a:pP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Script </a:t>
            </a:r>
            <a:r>
              <a:rPr lang="cs-CZ" dirty="0" err="1"/>
              <a:t>workflow</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7548919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Open script in </a:t>
            </a:r>
            <a:r>
              <a:rPr lang="cs-CZ" dirty="0" err="1"/>
              <a:t>Clarity</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3" name="Obrázek 2" descr="Obsah obrázku text, snímek obrazovky, displej, software&#10;&#10;Popis byl vytvořen automaticky">
            <a:extLst>
              <a:ext uri="{FF2B5EF4-FFF2-40B4-BE49-F238E27FC236}">
                <a16:creationId xmlns:a16="http://schemas.microsoft.com/office/drawing/2014/main" id="{E35502C3-DA1C-5579-FAD5-BAC242F448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2859" y="1235064"/>
            <a:ext cx="7006281" cy="4984645"/>
          </a:xfrm>
          <a:prstGeom prst="rect">
            <a:avLst/>
          </a:prstGeom>
        </p:spPr>
      </p:pic>
    </p:spTree>
    <p:extLst>
      <p:ext uri="{BB962C8B-B14F-4D97-AF65-F5344CB8AC3E}">
        <p14:creationId xmlns:p14="http://schemas.microsoft.com/office/powerpoint/2010/main" val="8112365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text 7">
            <a:extLst>
              <a:ext uri="{FF2B5EF4-FFF2-40B4-BE49-F238E27FC236}">
                <a16:creationId xmlns:a16="http://schemas.microsoft.com/office/drawing/2014/main" id="{C1325D03-CBB0-4650-CC17-BA153C0EA89D}"/>
              </a:ext>
            </a:extLst>
          </p:cNvPr>
          <p:cNvSpPr>
            <a:spLocks noGrp="1"/>
          </p:cNvSpPr>
          <p:nvPr>
            <p:ph type="body" sz="quarter" idx="14"/>
          </p:nvPr>
        </p:nvSpPr>
        <p:spPr>
          <a:xfrm>
            <a:off x="1151791" y="1048221"/>
            <a:ext cx="10202008" cy="424732"/>
          </a:xfrm>
        </p:spPr>
        <p:txBody>
          <a:bodyPr/>
          <a:lstStyle/>
          <a:p>
            <a:r>
              <a:rPr lang="cs-CZ" dirty="0"/>
              <a:t>…</a:t>
            </a:r>
            <a:r>
              <a:rPr lang="cs-CZ" dirty="0" err="1"/>
              <a:t>when</a:t>
            </a:r>
            <a:r>
              <a:rPr lang="cs-CZ" dirty="0"/>
              <a:t> </a:t>
            </a:r>
            <a:r>
              <a:rPr lang="cs-CZ" dirty="0" err="1"/>
              <a:t>you</a:t>
            </a:r>
            <a:r>
              <a:rPr lang="cs-CZ" dirty="0"/>
              <a:t> open </a:t>
            </a:r>
            <a:r>
              <a:rPr lang="cs-CZ" dirty="0" err="1"/>
              <a:t>Clarity</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What‘s</a:t>
            </a:r>
            <a:r>
              <a:rPr lang="cs-CZ" dirty="0"/>
              <a:t> happening...</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21" name="Zástupný text 20">
            <a:extLst>
              <a:ext uri="{FF2B5EF4-FFF2-40B4-BE49-F238E27FC236}">
                <a16:creationId xmlns:a16="http://schemas.microsoft.com/office/drawing/2014/main" id="{A79CF54D-9972-92B1-558F-F7FB7A5F4776}"/>
              </a:ext>
            </a:extLst>
          </p:cNvPr>
          <p:cNvSpPr>
            <a:spLocks noGrp="1"/>
          </p:cNvSpPr>
          <p:nvPr>
            <p:ph type="body" sz="quarter" idx="17"/>
          </p:nvPr>
        </p:nvSpPr>
        <p:spPr>
          <a:xfrm>
            <a:off x="1448783" y="5837479"/>
            <a:ext cx="6228368" cy="300082"/>
          </a:xfrm>
        </p:spPr>
        <p:txBody>
          <a:bodyPr/>
          <a:lstStyle/>
          <a:p>
            <a:r>
              <a:rPr lang="en-US" dirty="0"/>
              <a:t>When you modify a script file, you should restart Clarity to see changes.</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5</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10" name="Picture 2" descr="http://confluence/download/attachments/30117775/image2016-2-24%2017%3A10%3A30.png?version=1&amp;modificationDate=1456330357576&amp;api=v2">
            <a:extLst>
              <a:ext uri="{FF2B5EF4-FFF2-40B4-BE49-F238E27FC236}">
                <a16:creationId xmlns:a16="http://schemas.microsoft.com/office/drawing/2014/main" id="{95825756-2118-0587-22A4-F481A06FA2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8649" y="1734728"/>
            <a:ext cx="3629025" cy="3857625"/>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29953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text 7">
            <a:extLst>
              <a:ext uri="{FF2B5EF4-FFF2-40B4-BE49-F238E27FC236}">
                <a16:creationId xmlns:a16="http://schemas.microsoft.com/office/drawing/2014/main" id="{C1325D03-CBB0-4650-CC17-BA153C0EA89D}"/>
              </a:ext>
            </a:extLst>
          </p:cNvPr>
          <p:cNvSpPr>
            <a:spLocks noGrp="1"/>
          </p:cNvSpPr>
          <p:nvPr>
            <p:ph type="body" sz="quarter" idx="14"/>
          </p:nvPr>
        </p:nvSpPr>
        <p:spPr>
          <a:xfrm>
            <a:off x="1151791" y="1048221"/>
            <a:ext cx="10202008" cy="424732"/>
          </a:xfrm>
        </p:spPr>
        <p:txBody>
          <a:bodyPr/>
          <a:lstStyle/>
          <a:p>
            <a:r>
              <a:rPr lang="cs-CZ" dirty="0"/>
              <a:t>…</a:t>
            </a:r>
            <a:r>
              <a:rPr lang="cs-CZ" dirty="0" err="1"/>
              <a:t>when</a:t>
            </a:r>
            <a:r>
              <a:rPr lang="cs-CZ" dirty="0"/>
              <a:t> </a:t>
            </a:r>
            <a:r>
              <a:rPr lang="cs-CZ" dirty="0" err="1"/>
              <a:t>you</a:t>
            </a:r>
            <a:r>
              <a:rPr lang="cs-CZ" dirty="0"/>
              <a:t> open </a:t>
            </a:r>
            <a:r>
              <a:rPr lang="cs-CZ" dirty="0" err="1"/>
              <a:t>The</a:t>
            </a:r>
            <a:r>
              <a:rPr lang="cs-CZ" dirty="0"/>
              <a:t> Instrument</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What‘s</a:t>
            </a:r>
            <a:r>
              <a:rPr lang="cs-CZ" dirty="0"/>
              <a:t> happening...</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6</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2" name="Picture 2" descr="http://confluence/download/attachments/30117775/image2016-2-24%2017%3A11%3A32.png?version=1&amp;modificationDate=1456330357660&amp;api=v2">
            <a:extLst>
              <a:ext uri="{FF2B5EF4-FFF2-40B4-BE49-F238E27FC236}">
                <a16:creationId xmlns:a16="http://schemas.microsoft.com/office/drawing/2014/main" id="{F965536F-50DC-4225-35BB-70808EC592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5037" y="1472953"/>
            <a:ext cx="4977913" cy="4838936"/>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4576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762499"/>
          </a:xfrm>
        </p:spPr>
        <p:txBody>
          <a:bodyPr/>
          <a:lstStyle/>
          <a:p>
            <a:pPr>
              <a:buFont typeface="Arial" panose="020B0604020202020204" pitchFamily="34" charset="0"/>
              <a:buChar char="•"/>
            </a:pPr>
            <a:r>
              <a:rPr lang="cs-CZ" dirty="0" err="1"/>
              <a:t>Configuration</a:t>
            </a:r>
            <a:r>
              <a:rPr lang="cs-CZ" dirty="0"/>
              <a:t>()</a:t>
            </a:r>
          </a:p>
          <a:p>
            <a:pPr lvl="1">
              <a:buFont typeface="Arial" panose="020B0604020202020204" pitchFamily="34" charset="0"/>
              <a:buChar char="•"/>
            </a:pPr>
            <a:r>
              <a:rPr lang="cs-CZ" dirty="0"/>
              <a:t>HW </a:t>
            </a:r>
            <a:r>
              <a:rPr lang="cs-CZ" dirty="0" err="1"/>
              <a:t>parameters</a:t>
            </a:r>
            <a:r>
              <a:rPr lang="cs-CZ" dirty="0"/>
              <a:t>, </a:t>
            </a:r>
            <a:r>
              <a:rPr lang="cs-CZ" dirty="0" err="1"/>
              <a:t>can‘t</a:t>
            </a:r>
            <a:r>
              <a:rPr lang="cs-CZ" dirty="0"/>
              <a:t> </a:t>
            </a:r>
            <a:r>
              <a:rPr lang="cs-CZ" dirty="0" err="1"/>
              <a:t>be</a:t>
            </a:r>
            <a:r>
              <a:rPr lang="cs-CZ" dirty="0"/>
              <a:t> </a:t>
            </a:r>
            <a:r>
              <a:rPr lang="cs-CZ" dirty="0" err="1"/>
              <a:t>changed</a:t>
            </a:r>
            <a:r>
              <a:rPr lang="cs-CZ" dirty="0"/>
              <a:t> </a:t>
            </a:r>
            <a:r>
              <a:rPr lang="cs-CZ" dirty="0" err="1"/>
              <a:t>after</a:t>
            </a:r>
            <a:r>
              <a:rPr lang="cs-CZ" dirty="0"/>
              <a:t> </a:t>
            </a:r>
            <a:r>
              <a:rPr lang="cs-CZ" dirty="0" err="1"/>
              <a:t>your</a:t>
            </a:r>
            <a:r>
              <a:rPr lang="cs-CZ" dirty="0"/>
              <a:t> open instrument (</a:t>
            </a:r>
            <a:r>
              <a:rPr lang="cs-CZ" dirty="0" err="1"/>
              <a:t>changes</a:t>
            </a:r>
            <a:r>
              <a:rPr lang="cs-CZ" dirty="0"/>
              <a:t> </a:t>
            </a:r>
            <a:r>
              <a:rPr lang="cs-CZ" dirty="0" err="1"/>
              <a:t>only</a:t>
            </a:r>
            <a:r>
              <a:rPr lang="cs-CZ" dirty="0"/>
              <a:t> </a:t>
            </a:r>
            <a:r>
              <a:rPr lang="cs-CZ" dirty="0" err="1"/>
              <a:t>from</a:t>
            </a:r>
            <a:r>
              <a:rPr lang="cs-CZ" dirty="0"/>
              <a:t> </a:t>
            </a:r>
            <a:r>
              <a:rPr lang="cs-CZ" dirty="0" err="1"/>
              <a:t>Clarity</a:t>
            </a:r>
            <a:r>
              <a:rPr lang="cs-CZ" dirty="0"/>
              <a:t> </a:t>
            </a:r>
            <a:r>
              <a:rPr lang="cs-CZ" dirty="0" err="1"/>
              <a:t>Configuration</a:t>
            </a:r>
            <a:r>
              <a:rPr lang="cs-CZ" dirty="0"/>
              <a:t> dialog)</a:t>
            </a:r>
          </a:p>
          <a:p>
            <a:pPr lvl="1">
              <a:buFont typeface="Arial" panose="020B0604020202020204" pitchFamily="34" charset="0"/>
              <a:buChar char="•"/>
            </a:pPr>
            <a:r>
              <a:rPr lang="cs-CZ" dirty="0" err="1"/>
              <a:t>Autodetection</a:t>
            </a:r>
            <a:r>
              <a:rPr lang="cs-CZ" dirty="0"/>
              <a:t>, </a:t>
            </a:r>
            <a:r>
              <a:rPr lang="cs-CZ" dirty="0" err="1"/>
              <a:t>if</a:t>
            </a:r>
            <a:r>
              <a:rPr lang="cs-CZ" dirty="0"/>
              <a:t> </a:t>
            </a:r>
            <a:r>
              <a:rPr lang="cs-CZ" dirty="0" err="1"/>
              <a:t>CmdAutoDetect</a:t>
            </a:r>
            <a:r>
              <a:rPr lang="cs-CZ" dirty="0"/>
              <a:t> </a:t>
            </a:r>
            <a:r>
              <a:rPr lang="cs-CZ" dirty="0" err="1"/>
              <a:t>implemented</a:t>
            </a:r>
            <a:endParaRPr lang="cs-CZ" dirty="0"/>
          </a:p>
          <a:p>
            <a:pPr lvl="2">
              <a:buFont typeface="Arial" panose="020B0604020202020204" pitchFamily="34" charset="0"/>
              <a:buChar char="•"/>
            </a:pPr>
            <a:r>
              <a:rPr lang="cs-CZ" dirty="0" err="1"/>
              <a:t>Device</a:t>
            </a:r>
            <a:r>
              <a:rPr lang="cs-CZ" dirty="0"/>
              <a:t> </a:t>
            </a:r>
            <a:r>
              <a:rPr lang="cs-CZ" dirty="0" err="1"/>
              <a:t>name</a:t>
            </a:r>
            <a:r>
              <a:rPr lang="cs-CZ" dirty="0"/>
              <a:t>, </a:t>
            </a:r>
            <a:r>
              <a:rPr lang="cs-CZ" dirty="0" err="1"/>
              <a:t>Serial</a:t>
            </a:r>
            <a:r>
              <a:rPr lang="cs-CZ" dirty="0"/>
              <a:t> </a:t>
            </a:r>
            <a:r>
              <a:rPr lang="cs-CZ" dirty="0" err="1"/>
              <a:t>number</a:t>
            </a:r>
            <a:endParaRPr lang="cs-CZ" dirty="0"/>
          </a:p>
          <a:p>
            <a:pPr lvl="2">
              <a:buFont typeface="Arial" panose="020B0604020202020204" pitchFamily="34" charset="0"/>
              <a:buChar char="•"/>
            </a:pPr>
            <a:r>
              <a:rPr lang="cs-CZ" dirty="0" err="1"/>
              <a:t>Maximal</a:t>
            </a:r>
            <a:r>
              <a:rPr lang="cs-CZ" dirty="0"/>
              <a:t> </a:t>
            </a:r>
            <a:r>
              <a:rPr lang="cs-CZ" dirty="0" err="1"/>
              <a:t>flow</a:t>
            </a:r>
            <a:r>
              <a:rPr lang="cs-CZ" dirty="0"/>
              <a:t>, </a:t>
            </a:r>
            <a:r>
              <a:rPr lang="cs-CZ" dirty="0" err="1"/>
              <a:t>pressure</a:t>
            </a:r>
            <a:endParaRPr lang="cs-CZ" dirty="0"/>
          </a:p>
          <a:p>
            <a:pPr lvl="2">
              <a:buFont typeface="Arial" panose="020B0604020202020204" pitchFamily="34" charset="0"/>
              <a:buChar char="•"/>
            </a:pPr>
            <a:r>
              <a:rPr lang="cs-CZ" dirty="0" err="1"/>
              <a:t>Other</a:t>
            </a:r>
            <a:r>
              <a:rPr lang="cs-CZ" dirty="0"/>
              <a:t> </a:t>
            </a:r>
            <a:r>
              <a:rPr lang="cs-CZ" dirty="0" err="1"/>
              <a:t>options</a:t>
            </a:r>
            <a:endParaRPr lang="cs-CZ" dirty="0"/>
          </a:p>
          <a:p>
            <a:pPr>
              <a:buFont typeface="Arial" panose="020B0604020202020204" pitchFamily="34" charset="0"/>
              <a:buChar char="•"/>
            </a:pPr>
            <a:endParaRPr lang="cs-CZ" dirty="0"/>
          </a:p>
          <a:p>
            <a:pPr>
              <a:buFont typeface="Arial" panose="020B0604020202020204" pitchFamily="34" charset="0"/>
              <a:buChar char="•"/>
            </a:pPr>
            <a:r>
              <a:rPr lang="cs-CZ" dirty="0"/>
              <a:t>Monitor()</a:t>
            </a:r>
          </a:p>
          <a:p>
            <a:pPr lvl="1">
              <a:buFont typeface="Arial" panose="020B0604020202020204" pitchFamily="34" charset="0"/>
              <a:buChar char="•"/>
            </a:pPr>
            <a:r>
              <a:rPr lang="cs-CZ" dirty="0" err="1"/>
              <a:t>State</a:t>
            </a:r>
            <a:r>
              <a:rPr lang="cs-CZ" dirty="0"/>
              <a:t> </a:t>
            </a:r>
            <a:r>
              <a:rPr lang="cs-CZ" dirty="0" err="1"/>
              <a:t>of</a:t>
            </a:r>
            <a:r>
              <a:rPr lang="cs-CZ" dirty="0"/>
              <a:t> </a:t>
            </a:r>
            <a:r>
              <a:rPr lang="cs-CZ" dirty="0" err="1"/>
              <a:t>Device</a:t>
            </a:r>
            <a:endParaRPr lang="cs-CZ" dirty="0"/>
          </a:p>
          <a:p>
            <a:pPr lvl="1">
              <a:buFont typeface="Arial" panose="020B0604020202020204" pitchFamily="34" charset="0"/>
              <a:buChar char="•"/>
            </a:pPr>
            <a:r>
              <a:rPr lang="cs-CZ" dirty="0"/>
              <a:t>Buttons for Device control (stop pump, perform AutoZero, ...)</a:t>
            </a:r>
          </a:p>
          <a:p>
            <a:pPr>
              <a:buFont typeface="Arial" panose="020B0604020202020204" pitchFamily="34" charset="0"/>
              <a:buChar char="•"/>
            </a:pPr>
            <a:endParaRPr lang="cs-CZ" dirty="0"/>
          </a:p>
          <a:p>
            <a:pPr>
              <a:buFont typeface="Arial" panose="020B0604020202020204" pitchFamily="34" charset="0"/>
              <a:buChar char="•"/>
            </a:pPr>
            <a:r>
              <a:rPr lang="cs-CZ" dirty="0" err="1"/>
              <a:t>Method</a:t>
            </a:r>
            <a:r>
              <a:rPr lang="cs-CZ" dirty="0"/>
              <a:t>()</a:t>
            </a:r>
          </a:p>
          <a:p>
            <a:pPr lvl="1">
              <a:buFont typeface="Arial" panose="020B0604020202020204" pitchFamily="34" charset="0"/>
              <a:buChar char="•"/>
            </a:pPr>
            <a:r>
              <a:rPr lang="cs-CZ" dirty="0"/>
              <a:t>Parameters that are set on the device when CmdSendMethod() is called</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Clarity</a:t>
            </a:r>
            <a:r>
              <a:rPr lang="cs-CZ" dirty="0"/>
              <a:t> </a:t>
            </a:r>
            <a:r>
              <a:rPr lang="cs-CZ" dirty="0" err="1"/>
              <a:t>objects</a:t>
            </a:r>
            <a:r>
              <a:rPr lang="cs-CZ" dirty="0"/>
              <a:t> in script</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7</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530937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234149"/>
          </a:xfrm>
        </p:spPr>
        <p:txBody>
          <a:bodyPr/>
          <a:lstStyle/>
          <a:p>
            <a:pPr>
              <a:buFont typeface="Arial" panose="020B0604020202020204" pitchFamily="34" charset="0"/>
              <a:buChar char="•"/>
            </a:pPr>
            <a:r>
              <a:rPr lang="cs-CZ" dirty="0" err="1"/>
              <a:t>Create</a:t>
            </a:r>
            <a:r>
              <a:rPr lang="cs-CZ" dirty="0"/>
              <a:t> UI </a:t>
            </a:r>
            <a:r>
              <a:rPr lang="cs-CZ" dirty="0" err="1"/>
              <a:t>Items</a:t>
            </a:r>
            <a:endParaRPr lang="cs-CZ" dirty="0"/>
          </a:p>
          <a:p>
            <a:pPr lvl="1">
              <a:buFont typeface="Arial" panose="020B0604020202020204" pitchFamily="34" charset="0"/>
              <a:buChar char="•"/>
            </a:pPr>
            <a:r>
              <a:rPr lang="cs-CZ" dirty="0" err="1"/>
              <a:t>TextBox</a:t>
            </a:r>
            <a:r>
              <a:rPr lang="cs-CZ" dirty="0"/>
              <a:t>         </a:t>
            </a:r>
            <a:r>
              <a:rPr lang="cs-CZ" i="1" dirty="0"/>
              <a:t>&lt;</a:t>
            </a:r>
            <a:r>
              <a:rPr lang="cs-CZ" i="1" dirty="0" err="1"/>
              <a:t>object</a:t>
            </a:r>
            <a:r>
              <a:rPr lang="cs-CZ" i="1" dirty="0"/>
              <a:t>&gt;.</a:t>
            </a:r>
            <a:r>
              <a:rPr lang="cs-CZ" i="1" dirty="0" err="1"/>
              <a:t>AddString</a:t>
            </a:r>
            <a:r>
              <a:rPr lang="cs-CZ" i="1" dirty="0"/>
              <a:t>(...) or  .</a:t>
            </a:r>
            <a:r>
              <a:rPr lang="cs-CZ" i="1" dirty="0" err="1"/>
              <a:t>AddInt</a:t>
            </a:r>
            <a:r>
              <a:rPr lang="cs-CZ" i="1" dirty="0"/>
              <a:t>(...) or .</a:t>
            </a:r>
            <a:r>
              <a:rPr lang="cs-CZ" i="1" dirty="0" err="1"/>
              <a:t>AddDouble</a:t>
            </a:r>
            <a:endParaRPr lang="cs-CZ" i="1" dirty="0"/>
          </a:p>
          <a:p>
            <a:pPr lvl="1">
              <a:buFont typeface="Arial" panose="020B0604020202020204" pitchFamily="34" charset="0"/>
              <a:buChar char="•"/>
            </a:pPr>
            <a:r>
              <a:rPr lang="cs-CZ" dirty="0" err="1"/>
              <a:t>CheckBox</a:t>
            </a:r>
            <a:r>
              <a:rPr lang="cs-CZ" dirty="0"/>
              <a:t>                  </a:t>
            </a:r>
            <a:r>
              <a:rPr lang="cs-CZ" i="1" dirty="0"/>
              <a:t>  .</a:t>
            </a:r>
            <a:r>
              <a:rPr lang="cs-CZ" i="1" dirty="0" err="1"/>
              <a:t>AddCheckBox</a:t>
            </a:r>
            <a:endParaRPr lang="cs-CZ" i="1" dirty="0"/>
          </a:p>
          <a:p>
            <a:pPr lvl="1">
              <a:buFont typeface="Arial" panose="020B0604020202020204" pitchFamily="34" charset="0"/>
              <a:buChar char="•"/>
            </a:pPr>
            <a:r>
              <a:rPr lang="cs-CZ" dirty="0" err="1"/>
              <a:t>ComboBox</a:t>
            </a:r>
            <a:r>
              <a:rPr lang="cs-CZ" dirty="0"/>
              <a:t>                 </a:t>
            </a:r>
            <a:r>
              <a:rPr lang="cs-CZ" i="1" dirty="0"/>
              <a:t> .</a:t>
            </a:r>
            <a:r>
              <a:rPr lang="cs-CZ" i="1" dirty="0" err="1"/>
              <a:t>AddChoiceList</a:t>
            </a:r>
            <a:r>
              <a:rPr lang="cs-CZ" i="1" dirty="0"/>
              <a:t> and .</a:t>
            </a:r>
            <a:r>
              <a:rPr lang="cs-CZ" i="1" dirty="0" err="1"/>
              <a:t>AddChoiceListItem</a:t>
            </a:r>
            <a:endParaRPr lang="cs-CZ" i="1" dirty="0"/>
          </a:p>
          <a:p>
            <a:pPr lvl="1">
              <a:buFont typeface="Arial" panose="020B0604020202020204" pitchFamily="34" charset="0"/>
              <a:buChar char="•"/>
            </a:pPr>
            <a:r>
              <a:rPr lang="cs-CZ" dirty="0" err="1"/>
              <a:t>Button</a:t>
            </a:r>
            <a:r>
              <a:rPr lang="cs-CZ" dirty="0"/>
              <a:t>		   </a:t>
            </a:r>
            <a:r>
              <a:rPr lang="cs-CZ" i="1" dirty="0"/>
              <a:t>.</a:t>
            </a:r>
            <a:r>
              <a:rPr lang="cs-CZ" i="1" dirty="0" err="1"/>
              <a:t>AddButton</a:t>
            </a:r>
            <a:endParaRPr lang="cs-CZ" i="1" dirty="0"/>
          </a:p>
          <a:p>
            <a:pPr marL="384048" lvl="1" indent="0">
              <a:buNone/>
            </a:pPr>
            <a:endParaRPr lang="cs-CZ" dirty="0"/>
          </a:p>
          <a:p>
            <a:pPr lvl="1">
              <a:buFont typeface="Arial" panose="020B0604020202020204" pitchFamily="34" charset="0"/>
              <a:buChar char="•"/>
            </a:pPr>
            <a:r>
              <a:rPr lang="cs-CZ" dirty="0"/>
              <a:t>Table		</a:t>
            </a:r>
            <a:r>
              <a:rPr lang="cs-CZ" i="1" dirty="0"/>
              <a:t>.</a:t>
            </a:r>
            <a:r>
              <a:rPr lang="cs-CZ" i="1" dirty="0" err="1"/>
              <a:t>AddTable</a:t>
            </a:r>
            <a:r>
              <a:rPr lang="cs-CZ" i="1" dirty="0"/>
              <a:t> and .</a:t>
            </a:r>
            <a:r>
              <a:rPr lang="cs-CZ" i="1" dirty="0" err="1"/>
              <a:t>AddTableColumn</a:t>
            </a:r>
            <a:endParaRPr lang="cs-CZ" i="1" dirty="0"/>
          </a:p>
          <a:p>
            <a:pPr marL="384048" lvl="1" indent="0">
              <a:buNone/>
            </a:pPr>
            <a:r>
              <a:rPr lang="cs-CZ" dirty="0"/>
              <a:t>			 (</a:t>
            </a:r>
            <a:r>
              <a:rPr lang="cs-CZ" dirty="0" err="1"/>
              <a:t>only</a:t>
            </a:r>
            <a:r>
              <a:rPr lang="cs-CZ" dirty="0"/>
              <a:t> </a:t>
            </a:r>
            <a:r>
              <a:rPr lang="cs-CZ" dirty="0" err="1"/>
              <a:t>allowed</a:t>
            </a:r>
            <a:r>
              <a:rPr lang="cs-CZ" dirty="0"/>
              <a:t> in </a:t>
            </a:r>
            <a:r>
              <a:rPr lang="cs-CZ" dirty="0" err="1"/>
              <a:t>Method</a:t>
            </a:r>
            <a:r>
              <a:rPr lang="cs-CZ" dirty="0"/>
              <a:t>)</a:t>
            </a:r>
          </a:p>
          <a:p>
            <a:pPr>
              <a:buFont typeface="Arial" panose="020B0604020202020204" pitchFamily="34" charset="0"/>
              <a:buChar char="•"/>
            </a:pPr>
            <a:endParaRPr lang="cs-CZ" dirty="0"/>
          </a:p>
          <a:p>
            <a:pPr>
              <a:buFont typeface="Arial" panose="020B0604020202020204" pitchFamily="34" charset="0"/>
              <a:buChar char="•"/>
            </a:pPr>
            <a:r>
              <a:rPr lang="cs-CZ" dirty="0" err="1"/>
              <a:t>Read</a:t>
            </a:r>
            <a:r>
              <a:rPr lang="cs-CZ" dirty="0"/>
              <a:t> </a:t>
            </a:r>
            <a:r>
              <a:rPr lang="cs-CZ" dirty="0" err="1"/>
              <a:t>values</a:t>
            </a:r>
            <a:r>
              <a:rPr lang="cs-CZ" dirty="0"/>
              <a:t> </a:t>
            </a:r>
            <a:r>
              <a:rPr lang="cs-CZ" dirty="0" err="1"/>
              <a:t>from</a:t>
            </a:r>
            <a:r>
              <a:rPr lang="cs-CZ" dirty="0"/>
              <a:t> UI </a:t>
            </a:r>
            <a:r>
              <a:rPr lang="cs-CZ" dirty="0" err="1"/>
              <a:t>Items</a:t>
            </a:r>
            <a:r>
              <a:rPr lang="cs-CZ" dirty="0"/>
              <a:t> </a:t>
            </a:r>
            <a:r>
              <a:rPr lang="cs-CZ" dirty="0" err="1"/>
              <a:t>with</a:t>
            </a:r>
            <a:r>
              <a:rPr lang="cs-CZ" dirty="0"/>
              <a:t> </a:t>
            </a:r>
            <a:r>
              <a:rPr lang="cs-CZ" i="1" dirty="0"/>
              <a:t>.</a:t>
            </a:r>
            <a:r>
              <a:rPr lang="cs-CZ" i="1" dirty="0" err="1"/>
              <a:t>GetString</a:t>
            </a:r>
            <a:r>
              <a:rPr lang="cs-CZ" i="1" dirty="0"/>
              <a:t>(...), </a:t>
            </a:r>
            <a:r>
              <a:rPr lang="cs-CZ" i="1" dirty="0" err="1"/>
              <a:t>GetInt</a:t>
            </a:r>
            <a:r>
              <a:rPr lang="cs-CZ" i="1" dirty="0"/>
              <a:t>(...), </a:t>
            </a:r>
            <a:r>
              <a:rPr lang="cs-CZ" i="1" dirty="0" err="1"/>
              <a:t>GetDouble</a:t>
            </a:r>
            <a:r>
              <a:rPr lang="cs-CZ" i="1" dirty="0"/>
              <a:t>(...), </a:t>
            </a:r>
            <a:r>
              <a:rPr lang="cs-CZ" i="1" dirty="0" err="1"/>
              <a:t>GetTableColumnValues</a:t>
            </a:r>
            <a:r>
              <a:rPr lang="cs-CZ" i="1" dirty="0"/>
              <a:t>(...)</a:t>
            </a:r>
          </a:p>
          <a:p>
            <a:pPr lvl="1">
              <a:buFont typeface="Arial" panose="020B0604020202020204" pitchFamily="34" charset="0"/>
              <a:buChar char="•"/>
            </a:pPr>
            <a:r>
              <a:rPr lang="cs-CZ" dirty="0" err="1"/>
              <a:t>For</a:t>
            </a:r>
            <a:r>
              <a:rPr lang="cs-CZ" dirty="0"/>
              <a:t> </a:t>
            </a:r>
            <a:r>
              <a:rPr lang="cs-CZ" dirty="0" err="1"/>
              <a:t>ComboBox</a:t>
            </a:r>
            <a:r>
              <a:rPr lang="cs-CZ" dirty="0"/>
              <a:t> use </a:t>
            </a:r>
            <a:r>
              <a:rPr lang="cs-CZ" i="1" dirty="0" err="1"/>
              <a:t>GetString</a:t>
            </a:r>
            <a:endParaRPr lang="cs-CZ" i="1" dirty="0"/>
          </a:p>
          <a:p>
            <a:pPr lvl="1">
              <a:buFont typeface="Arial" panose="020B0604020202020204" pitchFamily="34" charset="0"/>
              <a:buChar char="•"/>
            </a:pPr>
            <a:r>
              <a:rPr lang="cs-CZ" dirty="0" err="1"/>
              <a:t>For</a:t>
            </a:r>
            <a:r>
              <a:rPr lang="cs-CZ" dirty="0"/>
              <a:t> </a:t>
            </a:r>
            <a:r>
              <a:rPr lang="cs-CZ" dirty="0" err="1"/>
              <a:t>CheckBox</a:t>
            </a:r>
            <a:r>
              <a:rPr lang="cs-CZ" dirty="0"/>
              <a:t> use </a:t>
            </a:r>
            <a:r>
              <a:rPr lang="cs-CZ" i="1" dirty="0" err="1"/>
              <a:t>GetInt</a:t>
            </a:r>
            <a:endParaRPr lang="cs-CZ" i="1" dirty="0"/>
          </a:p>
          <a:p>
            <a:pPr lvl="1">
              <a:buFont typeface="Arial" panose="020B0604020202020204" pitchFamily="34" charset="0"/>
              <a:buChar char="•"/>
            </a:pPr>
            <a:r>
              <a:rPr lang="cs-CZ" dirty="0" err="1"/>
              <a:t>For</a:t>
            </a:r>
            <a:r>
              <a:rPr lang="cs-CZ" dirty="0"/>
              <a:t> </a:t>
            </a:r>
            <a:r>
              <a:rPr lang="cs-CZ" dirty="0" err="1"/>
              <a:t>TextBox</a:t>
            </a:r>
            <a:r>
              <a:rPr lang="cs-CZ" dirty="0"/>
              <a:t>, </a:t>
            </a:r>
            <a:r>
              <a:rPr lang="cs-CZ" dirty="0" err="1"/>
              <a:t>it</a:t>
            </a:r>
            <a:r>
              <a:rPr lang="cs-CZ" dirty="0"/>
              <a:t> </a:t>
            </a:r>
            <a:r>
              <a:rPr lang="cs-CZ" dirty="0" err="1"/>
              <a:t>depends</a:t>
            </a:r>
            <a:r>
              <a:rPr lang="cs-CZ" dirty="0"/>
              <a:t> on </a:t>
            </a:r>
            <a:r>
              <a:rPr lang="cs-CZ" dirty="0" err="1"/>
              <a:t>definition</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Clarity</a:t>
            </a:r>
            <a:r>
              <a:rPr lang="cs-CZ" dirty="0"/>
              <a:t> </a:t>
            </a:r>
            <a:r>
              <a:rPr lang="cs-CZ" dirty="0" err="1"/>
              <a:t>objects</a:t>
            </a:r>
            <a:r>
              <a:rPr lang="cs-CZ" dirty="0"/>
              <a:t> in script</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8</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18829171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5039498"/>
          </a:xfrm>
        </p:spPr>
        <p:txBody>
          <a:bodyPr/>
          <a:lstStyle/>
          <a:p>
            <a:pPr marL="18288" indent="0">
              <a:buNone/>
            </a:pPr>
            <a:r>
              <a:rPr lang="cs-CZ" dirty="0"/>
              <a:t>Once you add object to a Configuration, Method or Monitor, a type of the object is stored within Clarity methods/configurations. You should not change the object type after releasing the script, that will break compatibility with already created configuration and method files in Clarity.</a:t>
            </a:r>
          </a:p>
          <a:p>
            <a:pPr marL="18288" indent="0">
              <a:buNone/>
            </a:pPr>
            <a:endParaRPr lang="cs-CZ" dirty="0"/>
          </a:p>
          <a:p>
            <a:pPr marL="18288" indent="0">
              <a:buNone/>
            </a:pPr>
            <a:r>
              <a:rPr lang="cs-CZ" dirty="0"/>
              <a:t>e.g.</a:t>
            </a:r>
          </a:p>
          <a:p>
            <a:pPr marL="18288" indent="0">
              <a:buNone/>
            </a:pPr>
            <a:r>
              <a:rPr lang="cs-CZ" dirty="0"/>
              <a:t>First version of ruby script:</a:t>
            </a:r>
          </a:p>
          <a:p>
            <a:pPr marL="18288" indent="0">
              <a:buNone/>
            </a:pPr>
            <a:r>
              <a:rPr lang="cs-CZ" sz="1700" dirty="0" err="1">
                <a:solidFill>
                  <a:srgbClr val="1E559D"/>
                </a:solidFill>
                <a:latin typeface="Consolas" panose="020B0609020204030204" pitchFamily="49" charset="0"/>
              </a:rPr>
              <a:t>Method</a:t>
            </a:r>
            <a:r>
              <a:rPr lang="cs-CZ" sz="1700" dirty="0">
                <a:solidFill>
                  <a:srgbClr val="1E559D"/>
                </a:solidFill>
                <a:latin typeface="Consolas" panose="020B0609020204030204" pitchFamily="49" charset="0"/>
              </a:rPr>
              <a:t>().</a:t>
            </a:r>
            <a:r>
              <a:rPr lang="cs-CZ" sz="1700" b="1" dirty="0" err="1">
                <a:solidFill>
                  <a:srgbClr val="1E559D"/>
                </a:solidFill>
                <a:latin typeface="Consolas" panose="020B0609020204030204" pitchFamily="49" charset="0"/>
              </a:rPr>
              <a:t>Add</a:t>
            </a:r>
            <a:r>
              <a:rPr lang="cs-CZ" sz="1700" b="1" u="sng" dirty="0" err="1">
                <a:solidFill>
                  <a:srgbClr val="1E559D"/>
                </a:solidFill>
                <a:latin typeface="Consolas" panose="020B0609020204030204" pitchFamily="49" charset="0"/>
              </a:rPr>
              <a:t>String</a:t>
            </a:r>
            <a:r>
              <a:rPr lang="cs-CZ" sz="1700" dirty="0">
                <a:solidFill>
                  <a:srgbClr val="1E559D"/>
                </a:solidFill>
                <a:latin typeface="Consolas" panose="020B0609020204030204" pitchFamily="49" charset="0"/>
              </a:rPr>
              <a:t>(„</a:t>
            </a:r>
            <a:r>
              <a:rPr lang="cs-CZ" sz="1700" dirty="0" err="1">
                <a:solidFill>
                  <a:srgbClr val="1E559D"/>
                </a:solidFill>
                <a:latin typeface="Consolas" panose="020B0609020204030204" pitchFamily="49" charset="0"/>
              </a:rPr>
              <a:t>myObject</a:t>
            </a:r>
            <a:r>
              <a:rPr lang="cs-CZ" sz="1700" dirty="0">
                <a:solidFill>
                  <a:srgbClr val="1E559D"/>
                </a:solidFill>
                <a:latin typeface="Consolas" panose="020B0609020204030204" pitchFamily="49" charset="0"/>
              </a:rPr>
              <a:t>“,…)</a:t>
            </a:r>
          </a:p>
          <a:p>
            <a:pPr marL="18288" indent="0">
              <a:buNone/>
            </a:pPr>
            <a:endParaRPr lang="cs-CZ" dirty="0"/>
          </a:p>
          <a:p>
            <a:pPr marL="18288" indent="0">
              <a:buNone/>
            </a:pPr>
            <a:r>
              <a:rPr lang="cs-CZ" dirty="0"/>
              <a:t>Later, when you change string to double:</a:t>
            </a:r>
          </a:p>
          <a:p>
            <a:pPr marL="18288" indent="0">
              <a:buNone/>
            </a:pPr>
            <a:r>
              <a:rPr lang="cs-CZ" sz="1700" dirty="0" err="1">
                <a:solidFill>
                  <a:srgbClr val="1E559D"/>
                </a:solidFill>
                <a:latin typeface="Consolas" panose="020B0609020204030204" pitchFamily="49" charset="0"/>
              </a:rPr>
              <a:t>Method</a:t>
            </a:r>
            <a:r>
              <a:rPr lang="cs-CZ" sz="1700" dirty="0">
                <a:solidFill>
                  <a:srgbClr val="1E559D"/>
                </a:solidFill>
                <a:latin typeface="Consolas" panose="020B0609020204030204" pitchFamily="49" charset="0"/>
              </a:rPr>
              <a:t>().</a:t>
            </a:r>
            <a:r>
              <a:rPr lang="cs-CZ" sz="1700" b="1" dirty="0" err="1">
                <a:solidFill>
                  <a:srgbClr val="1E559D"/>
                </a:solidFill>
                <a:latin typeface="Consolas" panose="020B0609020204030204" pitchFamily="49" charset="0"/>
              </a:rPr>
              <a:t>Add</a:t>
            </a:r>
            <a:r>
              <a:rPr lang="cs-CZ" sz="1700" b="1" u="sng" dirty="0" err="1">
                <a:solidFill>
                  <a:srgbClr val="1E559D"/>
                </a:solidFill>
                <a:latin typeface="Consolas" panose="020B0609020204030204" pitchFamily="49" charset="0"/>
              </a:rPr>
              <a:t>Double</a:t>
            </a:r>
            <a:r>
              <a:rPr lang="cs-CZ" sz="1700" dirty="0">
                <a:solidFill>
                  <a:srgbClr val="1E559D"/>
                </a:solidFill>
                <a:latin typeface="Consolas" panose="020B0609020204030204" pitchFamily="49" charset="0"/>
              </a:rPr>
              <a:t>(„</a:t>
            </a:r>
            <a:r>
              <a:rPr lang="cs-CZ" sz="1700" dirty="0" err="1">
                <a:solidFill>
                  <a:srgbClr val="1E559D"/>
                </a:solidFill>
                <a:latin typeface="Consolas" panose="020B0609020204030204" pitchFamily="49" charset="0"/>
              </a:rPr>
              <a:t>myObject</a:t>
            </a:r>
            <a:r>
              <a:rPr lang="cs-CZ" sz="1700" dirty="0">
                <a:solidFill>
                  <a:srgbClr val="1E559D"/>
                </a:solidFill>
                <a:latin typeface="Consolas" panose="020B0609020204030204" pitchFamily="49" charset="0"/>
              </a:rPr>
              <a:t>“,…)</a:t>
            </a:r>
          </a:p>
          <a:p>
            <a:pPr marL="18288" indent="0">
              <a:buNone/>
            </a:pPr>
            <a:r>
              <a:rPr lang="cs-CZ" sz="1700" dirty="0">
                <a:solidFill>
                  <a:srgbClr val="1E559D"/>
                </a:solidFill>
                <a:latin typeface="Consolas" panose="020B0609020204030204" pitchFamily="49" charset="0"/>
              </a:rPr>
              <a:t>Method().GetDouble(„myObject“)  </a:t>
            </a:r>
            <a:r>
              <a:rPr lang="cs-CZ" dirty="0"/>
              <a:t>=&gt; ruby exception</a:t>
            </a:r>
          </a:p>
          <a:p>
            <a:pPr marL="18288" indent="0">
              <a:buNone/>
            </a:pPr>
            <a:endParaRPr lang="cs-CZ" dirty="0"/>
          </a:p>
          <a:p>
            <a:pPr marL="18288" indent="0">
              <a:buNone/>
            </a:pPr>
            <a:r>
              <a:rPr lang="cs-CZ" dirty="0"/>
              <a:t>When you need to change the type of existing object, it is better to create a brand new object with different ID and deprecate the old item (stop reading it, saving it, ...).</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Objects</a:t>
            </a:r>
            <a:r>
              <a:rPr lang="cs-CZ" dirty="0"/>
              <a:t> type</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9</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8829616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Configuration</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10</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5" name="Obrázek 4" descr="Obsah obrázku text, snímek obrazovky, displej, číslo&#10;&#10;Popis byl vytvořen automaticky">
            <a:extLst>
              <a:ext uri="{FF2B5EF4-FFF2-40B4-BE49-F238E27FC236}">
                <a16:creationId xmlns:a16="http://schemas.microsoft.com/office/drawing/2014/main" id="{D2E064E9-2CB0-60FE-A9ED-D23C05FA6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35" y="1347314"/>
            <a:ext cx="6128479" cy="4756432"/>
          </a:xfrm>
          <a:prstGeom prst="rect">
            <a:avLst/>
          </a:prstGeom>
        </p:spPr>
      </p:pic>
      <p:grpSp>
        <p:nvGrpSpPr>
          <p:cNvPr id="13" name="Skupina 12">
            <a:extLst>
              <a:ext uri="{FF2B5EF4-FFF2-40B4-BE49-F238E27FC236}">
                <a16:creationId xmlns:a16="http://schemas.microsoft.com/office/drawing/2014/main" id="{99F0525B-0296-B9D8-E933-1926BCFE87BF}"/>
              </a:ext>
            </a:extLst>
          </p:cNvPr>
          <p:cNvGrpSpPr/>
          <p:nvPr/>
        </p:nvGrpSpPr>
        <p:grpSpPr>
          <a:xfrm>
            <a:off x="4089674" y="1296639"/>
            <a:ext cx="6069715" cy="3721382"/>
            <a:chOff x="2843808" y="1291794"/>
            <a:chExt cx="6069715" cy="3721382"/>
          </a:xfrm>
        </p:grpSpPr>
        <p:sp>
          <p:nvSpPr>
            <p:cNvPr id="6" name="TextBox 3">
              <a:extLst>
                <a:ext uri="{FF2B5EF4-FFF2-40B4-BE49-F238E27FC236}">
                  <a16:creationId xmlns:a16="http://schemas.microsoft.com/office/drawing/2014/main" id="{7A6AC190-0134-91B4-820F-931ED398012B}"/>
                </a:ext>
              </a:extLst>
            </p:cNvPr>
            <p:cNvSpPr txBox="1"/>
            <p:nvPr/>
          </p:nvSpPr>
          <p:spPr>
            <a:xfrm>
              <a:off x="6156176" y="2276872"/>
              <a:ext cx="2088232" cy="369332"/>
            </a:xfrm>
            <a:prstGeom prst="rect">
              <a:avLst/>
            </a:prstGeom>
            <a:noFill/>
          </p:spPr>
          <p:txBody>
            <a:bodyPr wrap="square" rtlCol="0">
              <a:spAutoFit/>
            </a:bodyPr>
            <a:lstStyle/>
            <a:p>
              <a:r>
                <a:rPr lang="cs-CZ" i="1" dirty="0"/>
                <a:t>CmdAutoDetect</a:t>
              </a:r>
            </a:p>
          </p:txBody>
        </p:sp>
        <p:cxnSp>
          <p:nvCxnSpPr>
            <p:cNvPr id="7" name="Straight Arrow Connector 5">
              <a:extLst>
                <a:ext uri="{FF2B5EF4-FFF2-40B4-BE49-F238E27FC236}">
                  <a16:creationId xmlns:a16="http://schemas.microsoft.com/office/drawing/2014/main" id="{40BF5C7D-EB2E-DFF0-036E-1E107D8E082B}"/>
                </a:ext>
              </a:extLst>
            </p:cNvPr>
            <p:cNvCxnSpPr>
              <a:cxnSpLocks/>
              <a:endCxn id="6" idx="1"/>
            </p:cNvCxnSpPr>
            <p:nvPr/>
          </p:nvCxnSpPr>
          <p:spPr>
            <a:xfrm flipV="1">
              <a:off x="5692024" y="2461538"/>
              <a:ext cx="464152" cy="9233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2CA2171D-7E74-275C-5A79-63F107639981}"/>
                </a:ext>
              </a:extLst>
            </p:cNvPr>
            <p:cNvCxnSpPr>
              <a:cxnSpLocks/>
              <a:stCxn id="9" idx="1"/>
            </p:cNvCxnSpPr>
            <p:nvPr/>
          </p:nvCxnSpPr>
          <p:spPr>
            <a:xfrm flipH="1">
              <a:off x="2843808" y="1476460"/>
              <a:ext cx="3465885" cy="107741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TextBox 9">
              <a:extLst>
                <a:ext uri="{FF2B5EF4-FFF2-40B4-BE49-F238E27FC236}">
                  <a16:creationId xmlns:a16="http://schemas.microsoft.com/office/drawing/2014/main" id="{5EFBA3B1-613B-9711-150A-1E5BE4BAD3EC}"/>
                </a:ext>
              </a:extLst>
            </p:cNvPr>
            <p:cNvSpPr txBox="1"/>
            <p:nvPr/>
          </p:nvSpPr>
          <p:spPr>
            <a:xfrm>
              <a:off x="6309693" y="1291794"/>
              <a:ext cx="2494251" cy="369332"/>
            </a:xfrm>
            <a:prstGeom prst="rect">
              <a:avLst/>
            </a:prstGeom>
            <a:noFill/>
          </p:spPr>
          <p:txBody>
            <a:bodyPr wrap="square" rtlCol="0">
              <a:spAutoFit/>
            </a:bodyPr>
            <a:lstStyle/>
            <a:p>
              <a:r>
                <a:rPr lang="cs-CZ" i="1" dirty="0"/>
                <a:t>InitCommunication</a:t>
              </a:r>
            </a:p>
          </p:txBody>
        </p:sp>
        <p:sp>
          <p:nvSpPr>
            <p:cNvPr id="10" name="Right Brace 8">
              <a:extLst>
                <a:ext uri="{FF2B5EF4-FFF2-40B4-BE49-F238E27FC236}">
                  <a16:creationId xmlns:a16="http://schemas.microsoft.com/office/drawing/2014/main" id="{E4BB2551-8542-A672-7C22-90C8735B614C}"/>
                </a:ext>
              </a:extLst>
            </p:cNvPr>
            <p:cNvSpPr/>
            <p:nvPr/>
          </p:nvSpPr>
          <p:spPr>
            <a:xfrm>
              <a:off x="6012160" y="3212976"/>
              <a:ext cx="216024" cy="18002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11" name="TextBox 11">
              <a:extLst>
                <a:ext uri="{FF2B5EF4-FFF2-40B4-BE49-F238E27FC236}">
                  <a16:creationId xmlns:a16="http://schemas.microsoft.com/office/drawing/2014/main" id="{DA9CF56D-4768-502D-7184-593E2B684F31}"/>
                </a:ext>
              </a:extLst>
            </p:cNvPr>
            <p:cNvSpPr txBox="1"/>
            <p:nvPr/>
          </p:nvSpPr>
          <p:spPr>
            <a:xfrm>
              <a:off x="6308576" y="3928410"/>
              <a:ext cx="2088232" cy="369332"/>
            </a:xfrm>
            <a:prstGeom prst="rect">
              <a:avLst/>
            </a:prstGeom>
            <a:noFill/>
          </p:spPr>
          <p:txBody>
            <a:bodyPr wrap="square" rtlCol="0">
              <a:spAutoFit/>
            </a:bodyPr>
            <a:lstStyle/>
            <a:p>
              <a:r>
                <a:rPr lang="cs-CZ" i="1" dirty="0"/>
                <a:t>InitConfiguration</a:t>
              </a:r>
            </a:p>
          </p:txBody>
        </p:sp>
        <p:sp>
          <p:nvSpPr>
            <p:cNvPr id="12" name="Rounded Rectangular Callout 12">
              <a:extLst>
                <a:ext uri="{FF2B5EF4-FFF2-40B4-BE49-F238E27FC236}">
                  <a16:creationId xmlns:a16="http://schemas.microsoft.com/office/drawing/2014/main" id="{FA853808-626E-8E54-04CA-7E81102660B4}"/>
                </a:ext>
              </a:extLst>
            </p:cNvPr>
            <p:cNvSpPr/>
            <p:nvPr/>
          </p:nvSpPr>
          <p:spPr>
            <a:xfrm>
              <a:off x="6516217" y="2852936"/>
              <a:ext cx="2397306" cy="720080"/>
            </a:xfrm>
            <a:prstGeom prst="wedgeRoundRectCallout">
              <a:avLst>
                <a:gd name="adj1" fmla="val -84413"/>
                <a:gd name="adj2" fmla="val -8313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Hide with </a:t>
              </a:r>
              <a:r>
                <a:rPr lang="cs-CZ" sz="1600" i="1" dirty="0"/>
                <a:t>SetHideAutoDetect (true)</a:t>
              </a:r>
            </a:p>
            <a:p>
              <a:pPr algn="ctr"/>
              <a:endParaRPr lang="cs-CZ" sz="1600" dirty="0"/>
            </a:p>
          </p:txBody>
        </p:sp>
      </p:grpSp>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7718515" y="5243435"/>
            <a:ext cx="3778160" cy="797311"/>
          </a:xfrm>
        </p:spPr>
        <p:txBody>
          <a:bodyPr/>
          <a:lstStyle/>
          <a:p>
            <a:pPr>
              <a:buFont typeface="Arial" panose="020B0604020202020204" pitchFamily="34" charset="0"/>
              <a:buChar char="•"/>
            </a:pPr>
            <a:r>
              <a:rPr lang="cs-CZ" dirty="0" err="1"/>
              <a:t>Values</a:t>
            </a:r>
            <a:r>
              <a:rPr lang="cs-CZ" dirty="0"/>
              <a:t> </a:t>
            </a:r>
            <a:r>
              <a:rPr lang="cs-CZ" dirty="0" err="1"/>
              <a:t>can</a:t>
            </a:r>
            <a:r>
              <a:rPr lang="cs-CZ" dirty="0"/>
              <a:t> </a:t>
            </a:r>
            <a:r>
              <a:rPr lang="cs-CZ" dirty="0" err="1"/>
              <a:t>be</a:t>
            </a:r>
            <a:r>
              <a:rPr lang="cs-CZ" dirty="0"/>
              <a:t> </a:t>
            </a:r>
            <a:r>
              <a:rPr lang="cs-CZ" dirty="0" err="1"/>
              <a:t>validated</a:t>
            </a:r>
            <a:r>
              <a:rPr lang="cs-CZ" dirty="0"/>
              <a:t> </a:t>
            </a:r>
            <a:r>
              <a:rPr lang="cs-CZ" dirty="0" err="1"/>
              <a:t>with</a:t>
            </a:r>
            <a:r>
              <a:rPr lang="cs-CZ" dirty="0"/>
              <a:t> user-</a:t>
            </a:r>
            <a:r>
              <a:rPr lang="cs-CZ" dirty="0" err="1"/>
              <a:t>defined</a:t>
            </a:r>
            <a:r>
              <a:rPr lang="cs-CZ" dirty="0"/>
              <a:t> </a:t>
            </a:r>
            <a:r>
              <a:rPr lang="cs-CZ" dirty="0" err="1"/>
              <a:t>function</a:t>
            </a:r>
            <a:endParaRPr lang="cs-CZ" i="1" dirty="0"/>
          </a:p>
        </p:txBody>
      </p:sp>
    </p:spTree>
    <p:extLst>
      <p:ext uri="{BB962C8B-B14F-4D97-AF65-F5344CB8AC3E}">
        <p14:creationId xmlns:p14="http://schemas.microsoft.com/office/powerpoint/2010/main" val="18489862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Validating</a:t>
            </a:r>
            <a:r>
              <a:rPr lang="cs-CZ" dirty="0"/>
              <a:t> </a:t>
            </a:r>
            <a:r>
              <a:rPr lang="cs-CZ" dirty="0" err="1"/>
              <a:t>items</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11</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1151791" y="1048221"/>
            <a:ext cx="9068533" cy="4647083"/>
          </a:xfrm>
        </p:spPr>
        <p:txBody>
          <a:bodyPr/>
          <a:lstStyle/>
          <a:p>
            <a:pPr>
              <a:buFont typeface="Arial" panose="020B0604020202020204" pitchFamily="34" charset="0"/>
              <a:buChar char="•"/>
            </a:pPr>
            <a:r>
              <a:rPr lang="cs-CZ" dirty="0" err="1"/>
              <a:t>You</a:t>
            </a:r>
            <a:r>
              <a:rPr lang="cs-CZ" dirty="0"/>
              <a:t> </a:t>
            </a:r>
            <a:r>
              <a:rPr lang="cs-CZ" dirty="0" err="1"/>
              <a:t>want</a:t>
            </a:r>
            <a:r>
              <a:rPr lang="cs-CZ" dirty="0"/>
              <a:t> to </a:t>
            </a:r>
            <a:r>
              <a:rPr lang="cs-CZ" dirty="0" err="1"/>
              <a:t>check</a:t>
            </a:r>
            <a:r>
              <a:rPr lang="cs-CZ" dirty="0"/>
              <a:t> </a:t>
            </a:r>
            <a:r>
              <a:rPr lang="cs-CZ" dirty="0" err="1"/>
              <a:t>some</a:t>
            </a:r>
            <a:r>
              <a:rPr lang="cs-CZ" dirty="0"/>
              <a:t> user input  in </a:t>
            </a:r>
            <a:r>
              <a:rPr lang="cs-CZ" dirty="0" err="1"/>
              <a:t>Configuration</a:t>
            </a:r>
            <a:r>
              <a:rPr lang="cs-CZ" dirty="0"/>
              <a:t> table</a:t>
            </a:r>
          </a:p>
          <a:p>
            <a:pPr marL="384048" lvl="1" indent="0">
              <a:buNone/>
            </a:pPr>
            <a:r>
              <a:rPr lang="cs-CZ" b="1" i="1" dirty="0" err="1">
                <a:cs typeface="Consolas" panose="020B0609020204030204" pitchFamily="49" charset="0"/>
              </a:rPr>
              <a:t>Configuration</a:t>
            </a:r>
            <a:r>
              <a:rPr lang="cs-CZ" b="1" i="1" dirty="0">
                <a:cs typeface="Consolas" panose="020B0609020204030204" pitchFamily="49" charset="0"/>
              </a:rPr>
              <a:t>().</a:t>
            </a:r>
            <a:r>
              <a:rPr lang="cs-CZ" b="1" i="1" dirty="0" err="1">
                <a:cs typeface="Consolas" panose="020B0609020204030204" pitchFamily="49" charset="0"/>
              </a:rPr>
              <a:t>AddString</a:t>
            </a:r>
            <a:r>
              <a:rPr lang="cs-CZ" b="1" i="1" dirty="0">
                <a:cs typeface="Consolas" panose="020B0609020204030204" pitchFamily="49" charset="0"/>
              </a:rPr>
              <a:t>(..., ..., ..., </a:t>
            </a:r>
            <a:r>
              <a:rPr lang="cs-CZ" b="1" i="1" u="sng" dirty="0">
                <a:cs typeface="Consolas" panose="020B0609020204030204" pitchFamily="49" charset="0"/>
              </a:rPr>
              <a:t>'</a:t>
            </a:r>
            <a:r>
              <a:rPr lang="cs-CZ" b="1" i="1" u="sng" dirty="0" err="1">
                <a:cs typeface="Consolas" panose="020B0609020204030204" pitchFamily="49" charset="0"/>
              </a:rPr>
              <a:t>VerifyDetectorName</a:t>
            </a:r>
            <a:r>
              <a:rPr lang="cs-CZ" b="1" i="1" u="sng" dirty="0">
                <a:cs typeface="Consolas" panose="020B0609020204030204" pitchFamily="49" charset="0"/>
              </a:rPr>
              <a:t>'</a:t>
            </a:r>
            <a:r>
              <a:rPr lang="cs-CZ" i="1" dirty="0">
                <a:cs typeface="Consolas" panose="020B0609020204030204" pitchFamily="49" charset="0"/>
              </a:rPr>
              <a:t>)</a:t>
            </a:r>
          </a:p>
          <a:p>
            <a:pPr>
              <a:buFont typeface="Arial" panose="020B0604020202020204" pitchFamily="34" charset="0"/>
              <a:buChar char="•"/>
            </a:pPr>
            <a:r>
              <a:rPr lang="cs-CZ" dirty="0" err="1"/>
              <a:t>Validation</a:t>
            </a:r>
            <a:r>
              <a:rPr lang="cs-CZ" dirty="0"/>
              <a:t> </a:t>
            </a:r>
            <a:r>
              <a:rPr lang="cs-CZ" dirty="0" err="1"/>
              <a:t>function</a:t>
            </a:r>
            <a:endParaRPr lang="cs-CZ" dirty="0"/>
          </a:p>
          <a:p>
            <a:pPr lvl="1">
              <a:buFont typeface="Arial" panose="020B0604020202020204" pitchFamily="34" charset="0"/>
              <a:buChar char="•"/>
            </a:pPr>
            <a:r>
              <a:rPr lang="cs-CZ" dirty="0"/>
              <a:t>two parameters in declaration </a:t>
            </a:r>
          </a:p>
          <a:p>
            <a:pPr lvl="2">
              <a:buFont typeface="Arial" panose="020B0604020202020204" pitchFamily="34" charset="0"/>
              <a:buChar char="•"/>
            </a:pPr>
            <a:r>
              <a:rPr lang="cs-CZ" i="1" dirty="0" err="1"/>
              <a:t>uiitemcollection</a:t>
            </a:r>
            <a:r>
              <a:rPr lang="cs-CZ" dirty="0"/>
              <a:t>, </a:t>
            </a:r>
            <a:r>
              <a:rPr lang="cs-CZ" i="1" dirty="0" err="1"/>
              <a:t>value</a:t>
            </a:r>
            <a:endParaRPr lang="cs-CZ" i="1"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lvl="1">
              <a:buFont typeface="Arial" panose="020B0604020202020204" pitchFamily="34" charset="0"/>
              <a:buChar char="•"/>
            </a:pPr>
            <a:endParaRPr lang="cs-CZ" dirty="0"/>
          </a:p>
          <a:p>
            <a:pPr>
              <a:buFont typeface="Arial" panose="020B0604020202020204" pitchFamily="34" charset="0"/>
              <a:buChar char="•"/>
            </a:pPr>
            <a:r>
              <a:rPr lang="cs-CZ" dirty="0" err="1"/>
              <a:t>When</a:t>
            </a:r>
            <a:r>
              <a:rPr lang="cs-CZ" dirty="0"/>
              <a:t> </a:t>
            </a:r>
            <a:r>
              <a:rPr lang="cs-CZ" dirty="0" err="1"/>
              <a:t>the</a:t>
            </a:r>
            <a:r>
              <a:rPr lang="cs-CZ" dirty="0"/>
              <a:t> </a:t>
            </a:r>
            <a:r>
              <a:rPr lang="cs-CZ" dirty="0" err="1"/>
              <a:t>value</a:t>
            </a:r>
            <a:r>
              <a:rPr lang="cs-CZ" dirty="0"/>
              <a:t> </a:t>
            </a:r>
            <a:r>
              <a:rPr lang="cs-CZ" dirty="0" err="1"/>
              <a:t>is</a:t>
            </a:r>
            <a:r>
              <a:rPr lang="cs-CZ" dirty="0"/>
              <a:t> out </a:t>
            </a:r>
            <a:r>
              <a:rPr lang="cs-CZ" dirty="0" err="1"/>
              <a:t>of</a:t>
            </a:r>
            <a:r>
              <a:rPr lang="cs-CZ" dirty="0"/>
              <a:t> </a:t>
            </a:r>
            <a:r>
              <a:rPr lang="cs-CZ" dirty="0" err="1"/>
              <a:t>range</a:t>
            </a:r>
            <a:r>
              <a:rPr lang="cs-CZ" dirty="0"/>
              <a:t>, </a:t>
            </a:r>
            <a:r>
              <a:rPr lang="cs-CZ" dirty="0" err="1"/>
              <a:t>it</a:t>
            </a:r>
            <a:r>
              <a:rPr lang="cs-CZ" dirty="0"/>
              <a:t> </a:t>
            </a:r>
            <a:r>
              <a:rPr lang="cs-CZ" dirty="0" err="1"/>
              <a:t>returns</a:t>
            </a:r>
            <a:r>
              <a:rPr lang="cs-CZ" dirty="0"/>
              <a:t> </a:t>
            </a:r>
            <a:r>
              <a:rPr lang="cs-CZ" dirty="0" err="1"/>
              <a:t>message</a:t>
            </a:r>
            <a:endParaRPr lang="cs-CZ" dirty="0"/>
          </a:p>
          <a:p>
            <a:pPr>
              <a:buFont typeface="Arial" panose="020B0604020202020204" pitchFamily="34" charset="0"/>
              <a:buChar char="•"/>
            </a:pPr>
            <a:r>
              <a:rPr lang="cs-CZ" dirty="0" err="1"/>
              <a:t>Messagebox</a:t>
            </a:r>
            <a:r>
              <a:rPr lang="cs-CZ" dirty="0"/>
              <a:t> </a:t>
            </a:r>
            <a:r>
              <a:rPr lang="cs-CZ" dirty="0" err="1"/>
              <a:t>is</a:t>
            </a:r>
            <a:r>
              <a:rPr lang="cs-CZ" dirty="0"/>
              <a:t> </a:t>
            </a:r>
            <a:r>
              <a:rPr lang="cs-CZ" dirty="0" err="1"/>
              <a:t>shown</a:t>
            </a:r>
            <a:r>
              <a:rPr lang="cs-CZ" dirty="0"/>
              <a:t> </a:t>
            </a:r>
            <a:r>
              <a:rPr lang="cs-CZ" dirty="0" err="1"/>
              <a:t>automatically</a:t>
            </a:r>
            <a:r>
              <a:rPr lang="cs-CZ" dirty="0"/>
              <a:t> in </a:t>
            </a:r>
            <a:r>
              <a:rPr lang="cs-CZ" dirty="0" err="1"/>
              <a:t>Clarity</a:t>
            </a:r>
            <a:r>
              <a:rPr lang="cs-CZ" dirty="0"/>
              <a:t> </a:t>
            </a:r>
            <a:r>
              <a:rPr lang="cs-CZ" dirty="0" err="1"/>
              <a:t>from</a:t>
            </a:r>
            <a:r>
              <a:rPr lang="cs-CZ" dirty="0"/>
              <a:t> </a:t>
            </a:r>
            <a:r>
              <a:rPr lang="cs-CZ" dirty="0" err="1"/>
              <a:t>validation</a:t>
            </a:r>
            <a:r>
              <a:rPr lang="cs-CZ" dirty="0"/>
              <a:t> </a:t>
            </a:r>
            <a:r>
              <a:rPr lang="cs-CZ" dirty="0" err="1"/>
              <a:t>functions</a:t>
            </a:r>
            <a:endParaRPr lang="cs-CZ" dirty="0"/>
          </a:p>
        </p:txBody>
      </p:sp>
      <p:pic>
        <p:nvPicPr>
          <p:cNvPr id="3" name="Obrázek 2">
            <a:extLst>
              <a:ext uri="{FF2B5EF4-FFF2-40B4-BE49-F238E27FC236}">
                <a16:creationId xmlns:a16="http://schemas.microsoft.com/office/drawing/2014/main" id="{829187F2-E5AD-70C4-4E34-4A583416A7F1}"/>
              </a:ext>
            </a:extLst>
          </p:cNvPr>
          <p:cNvPicPr>
            <a:picLocks noChangeAspect="1"/>
          </p:cNvPicPr>
          <p:nvPr/>
        </p:nvPicPr>
        <p:blipFill>
          <a:blip r:embed="rId2"/>
          <a:stretch>
            <a:fillRect/>
          </a:stretch>
        </p:blipFill>
        <p:spPr>
          <a:xfrm>
            <a:off x="2943046" y="2869573"/>
            <a:ext cx="5486022" cy="1936243"/>
          </a:xfrm>
          <a:prstGeom prst="rect">
            <a:avLst/>
          </a:prstGeom>
          <a:ln>
            <a:solidFill>
              <a:schemeClr val="accent1">
                <a:shade val="50000"/>
              </a:schemeClr>
            </a:solidFill>
          </a:ln>
        </p:spPr>
      </p:pic>
    </p:spTree>
    <p:extLst>
      <p:ext uri="{BB962C8B-B14F-4D97-AF65-F5344CB8AC3E}">
        <p14:creationId xmlns:p14="http://schemas.microsoft.com/office/powerpoint/2010/main" val="28567109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Device</a:t>
            </a:r>
            <a:r>
              <a:rPr lang="cs-CZ" dirty="0"/>
              <a:t> Monitor</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12</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1151791" y="1048221"/>
            <a:ext cx="9068533" cy="4665036"/>
          </a:xfrm>
        </p:spPr>
        <p:txBody>
          <a:bodyPr/>
          <a:lstStyle/>
          <a:p>
            <a:pPr>
              <a:buFont typeface="Arial" panose="020B0604020202020204" pitchFamily="34" charset="0"/>
              <a:buChar char="•"/>
            </a:pPr>
            <a:r>
              <a:rPr lang="cs-CZ" dirty="0"/>
              <a:t>Display status </a:t>
            </a:r>
            <a:r>
              <a:rPr lang="cs-CZ" dirty="0" err="1"/>
              <a:t>of</a:t>
            </a:r>
            <a:r>
              <a:rPr lang="cs-CZ" dirty="0"/>
              <a:t> </a:t>
            </a:r>
            <a:r>
              <a:rPr lang="cs-CZ" dirty="0" err="1"/>
              <a:t>device</a:t>
            </a:r>
            <a:r>
              <a:rPr lang="cs-CZ" dirty="0"/>
              <a:t> (</a:t>
            </a:r>
            <a:r>
              <a:rPr lang="cs-CZ" dirty="0" err="1"/>
              <a:t>temperature</a:t>
            </a:r>
            <a:r>
              <a:rPr lang="cs-CZ" dirty="0"/>
              <a:t>, </a:t>
            </a:r>
            <a:r>
              <a:rPr lang="cs-CZ" dirty="0" err="1"/>
              <a:t>flow</a:t>
            </a:r>
            <a:r>
              <a:rPr lang="cs-CZ" dirty="0"/>
              <a:t>, </a:t>
            </a:r>
            <a:r>
              <a:rPr lang="cs-CZ" dirty="0" err="1"/>
              <a:t>pressure</a:t>
            </a:r>
            <a:r>
              <a:rPr lang="cs-CZ" dirty="0"/>
              <a:t>)</a:t>
            </a:r>
            <a:endParaRPr lang="cs-CZ" i="1" dirty="0">
              <a:cs typeface="Consolas" panose="020B0609020204030204" pitchFamily="49" charset="0"/>
            </a:endParaRPr>
          </a:p>
          <a:p>
            <a:pPr marL="18288" indent="0">
              <a:buNone/>
            </a:pPr>
            <a:endParaRPr lang="cs-CZ" dirty="0"/>
          </a:p>
          <a:p>
            <a:pPr>
              <a:buFont typeface="Arial" panose="020B0604020202020204" pitchFamily="34" charset="0"/>
              <a:buChar char="•"/>
            </a:pPr>
            <a:r>
              <a:rPr lang="cs-CZ" dirty="0" err="1"/>
              <a:t>Define</a:t>
            </a:r>
            <a:r>
              <a:rPr lang="cs-CZ" dirty="0"/>
              <a:t> in </a:t>
            </a:r>
            <a:r>
              <a:rPr lang="cs-CZ" i="1" dirty="0" err="1"/>
              <a:t>Init</a:t>
            </a:r>
            <a:r>
              <a:rPr lang="cs-CZ" i="1" dirty="0"/>
              <a:t>()</a:t>
            </a:r>
          </a:p>
          <a:p>
            <a:pPr marL="651600" lvl="1" indent="-284400">
              <a:buFont typeface="Arial" panose="020B0604020202020204" pitchFamily="34" charset="0"/>
              <a:buChar char="•"/>
            </a:pPr>
            <a:r>
              <a:rPr lang="cs-CZ" i="1" dirty="0"/>
              <a:t>Monitor().</a:t>
            </a:r>
            <a:r>
              <a:rPr lang="cs-CZ" i="1" dirty="0" err="1"/>
              <a:t>Add</a:t>
            </a:r>
            <a:r>
              <a:rPr lang="cs-CZ" i="1" dirty="0"/>
              <a:t>....</a:t>
            </a:r>
          </a:p>
          <a:p>
            <a:pPr lvl="1">
              <a:buFont typeface="Arial" panose="020B0604020202020204" pitchFamily="34" charset="0"/>
              <a:buChar char="•"/>
            </a:pPr>
            <a:endParaRPr lang="cs-CZ" i="1" dirty="0"/>
          </a:p>
          <a:p>
            <a:pPr marL="18288" indent="0">
              <a:buNone/>
            </a:pPr>
            <a:endParaRPr lang="cs-CZ" dirty="0"/>
          </a:p>
          <a:p>
            <a:pPr>
              <a:buFont typeface="Arial" panose="020B0604020202020204" pitchFamily="34" charset="0"/>
              <a:buChar char="•"/>
            </a:pPr>
            <a:r>
              <a:rPr lang="cs-CZ" dirty="0"/>
              <a:t>Data are </a:t>
            </a:r>
            <a:r>
              <a:rPr lang="cs-CZ" dirty="0" err="1"/>
              <a:t>typically</a:t>
            </a:r>
            <a:r>
              <a:rPr lang="cs-CZ" dirty="0"/>
              <a:t> </a:t>
            </a:r>
            <a:r>
              <a:rPr lang="cs-CZ" dirty="0" err="1"/>
              <a:t>read</a:t>
            </a:r>
            <a:r>
              <a:rPr lang="cs-CZ" dirty="0"/>
              <a:t> </a:t>
            </a:r>
            <a:r>
              <a:rPr lang="cs-CZ" dirty="0" err="1"/>
              <a:t>from</a:t>
            </a:r>
            <a:r>
              <a:rPr lang="cs-CZ" dirty="0"/>
              <a:t> </a:t>
            </a:r>
            <a:r>
              <a:rPr lang="cs-CZ" dirty="0" err="1"/>
              <a:t>device</a:t>
            </a:r>
            <a:r>
              <a:rPr lang="cs-CZ" dirty="0"/>
              <a:t> in </a:t>
            </a:r>
            <a:r>
              <a:rPr lang="cs-CZ" i="1" dirty="0" err="1"/>
              <a:t>CmdTimer</a:t>
            </a:r>
            <a:r>
              <a:rPr lang="cs-CZ" i="1" dirty="0"/>
              <a:t>()</a:t>
            </a:r>
          </a:p>
          <a:p>
            <a:pPr>
              <a:buFont typeface="Arial" panose="020B0604020202020204" pitchFamily="34" charset="0"/>
              <a:buChar char="•"/>
            </a:pPr>
            <a:r>
              <a:rPr lang="cs-CZ" dirty="0"/>
              <a:t>Change values in Monitor with SetXyz methods</a:t>
            </a:r>
          </a:p>
          <a:p>
            <a:pPr marL="651510" lvl="1" indent="-285750">
              <a:buFont typeface="Arial" panose="020B0604020202020204" pitchFamily="34" charset="0"/>
              <a:buChar char="•"/>
            </a:pPr>
            <a:r>
              <a:rPr lang="cs-CZ" b="1" i="1" dirty="0"/>
              <a:t>Monitor().</a:t>
            </a:r>
            <a:r>
              <a:rPr lang="cs-CZ" b="1" i="1" dirty="0" err="1"/>
              <a:t>Set</a:t>
            </a:r>
            <a:r>
              <a:rPr lang="cs-CZ" i="1" dirty="0" err="1"/>
              <a:t>String</a:t>
            </a:r>
            <a:r>
              <a:rPr lang="cs-CZ" i="1" dirty="0"/>
              <a:t>(ID, </a:t>
            </a:r>
            <a:r>
              <a:rPr lang="cs-CZ" i="1" dirty="0" err="1"/>
              <a:t>value</a:t>
            </a:r>
            <a:r>
              <a:rPr lang="cs-CZ" i="1" dirty="0"/>
              <a:t>) </a:t>
            </a:r>
          </a:p>
          <a:p>
            <a:pPr marL="651510" lvl="1" indent="-285750">
              <a:buFont typeface="Arial" panose="020B0604020202020204" pitchFamily="34" charset="0"/>
              <a:buChar char="•"/>
            </a:pPr>
            <a:r>
              <a:rPr lang="cs-CZ" i="1" dirty="0"/>
              <a:t>Monitor().</a:t>
            </a:r>
            <a:r>
              <a:rPr lang="cs-CZ" i="1" dirty="0" err="1"/>
              <a:t>SetInt</a:t>
            </a:r>
            <a:r>
              <a:rPr lang="cs-CZ" i="1" dirty="0"/>
              <a:t>(ID, x)</a:t>
            </a:r>
            <a:endParaRPr lang="cs-CZ" dirty="0"/>
          </a:p>
          <a:p>
            <a:pPr marL="285750" indent="-285750">
              <a:buFont typeface="Arial" panose="020B0604020202020204" pitchFamily="34" charset="0"/>
              <a:buChar char="•"/>
            </a:pPr>
            <a:endParaRPr lang="cs-CZ" dirty="0"/>
          </a:p>
          <a:p>
            <a:pPr>
              <a:buFont typeface="Arial" panose="020B0604020202020204" pitchFamily="34" charset="0"/>
              <a:buChar char="•"/>
            </a:pPr>
            <a:r>
              <a:rPr lang="cs-CZ" dirty="0"/>
              <a:t>Call </a:t>
            </a:r>
            <a:r>
              <a:rPr lang="cs-CZ" i="1" dirty="0"/>
              <a:t>Monitor().</a:t>
            </a:r>
            <a:r>
              <a:rPr lang="cs-CZ" i="1" dirty="0" err="1"/>
              <a:t>Synchronize</a:t>
            </a:r>
            <a:r>
              <a:rPr lang="cs-CZ" i="1" dirty="0"/>
              <a:t>()</a:t>
            </a:r>
            <a:r>
              <a:rPr lang="cs-CZ" dirty="0"/>
              <a:t> </a:t>
            </a:r>
            <a:r>
              <a:rPr lang="cs-CZ" dirty="0" err="1"/>
              <a:t>at</a:t>
            </a:r>
            <a:r>
              <a:rPr lang="cs-CZ" dirty="0"/>
              <a:t> </a:t>
            </a:r>
            <a:r>
              <a:rPr lang="cs-CZ" dirty="0" err="1"/>
              <a:t>the</a:t>
            </a:r>
            <a:r>
              <a:rPr lang="cs-CZ" dirty="0"/>
              <a:t> end </a:t>
            </a:r>
            <a:r>
              <a:rPr lang="cs-CZ" dirty="0" err="1"/>
              <a:t>of</a:t>
            </a:r>
            <a:r>
              <a:rPr lang="cs-CZ" dirty="0"/>
              <a:t> </a:t>
            </a:r>
            <a:r>
              <a:rPr lang="cs-CZ" i="1" dirty="0" err="1"/>
              <a:t>CmdTimer</a:t>
            </a:r>
            <a:r>
              <a:rPr lang="cs-CZ" i="1" dirty="0"/>
              <a:t>()</a:t>
            </a:r>
          </a:p>
          <a:p>
            <a:pPr>
              <a:buFont typeface="Arial" panose="020B0604020202020204" pitchFamily="34" charset="0"/>
              <a:buChar char="•"/>
            </a:pPr>
            <a:endParaRPr lang="cs-CZ" dirty="0"/>
          </a:p>
        </p:txBody>
      </p:sp>
      <p:pic>
        <p:nvPicPr>
          <p:cNvPr id="4" name="Obrázek 3" descr="Obsah obrázku text, snímek obrazovky, software, displej&#10;&#10;Popis byl vytvořen automaticky">
            <a:extLst>
              <a:ext uri="{FF2B5EF4-FFF2-40B4-BE49-F238E27FC236}">
                <a16:creationId xmlns:a16="http://schemas.microsoft.com/office/drawing/2014/main" id="{B224354F-DC55-0162-9A69-CBCF1E830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9141" y="1518027"/>
            <a:ext cx="4429509" cy="2011938"/>
          </a:xfrm>
          <a:prstGeom prst="rect">
            <a:avLst/>
          </a:prstGeom>
        </p:spPr>
      </p:pic>
      <p:sp>
        <p:nvSpPr>
          <p:cNvPr id="5" name="Rounded Rectangular Callout 6">
            <a:extLst>
              <a:ext uri="{FF2B5EF4-FFF2-40B4-BE49-F238E27FC236}">
                <a16:creationId xmlns:a16="http://schemas.microsoft.com/office/drawing/2014/main" id="{F95230A1-078F-22EA-B5F3-E0BA1EDA4066}"/>
              </a:ext>
            </a:extLst>
          </p:cNvPr>
          <p:cNvSpPr/>
          <p:nvPr/>
        </p:nvSpPr>
        <p:spPr>
          <a:xfrm>
            <a:off x="10025507" y="4117519"/>
            <a:ext cx="1749234" cy="1152128"/>
          </a:xfrm>
          <a:prstGeom prst="wedgeRoundRectCallout">
            <a:avLst>
              <a:gd name="adj1" fmla="val -38336"/>
              <a:gd name="adj2" fmla="val -13143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Similar to defining Configuration item</a:t>
            </a:r>
          </a:p>
        </p:txBody>
      </p:sp>
      <p:pic>
        <p:nvPicPr>
          <p:cNvPr id="6" name="Picture 3" descr="C:\Users\tomasd\AppData\Local\Microsoft\Windows\INetCache\IE\7ZLRX1ZX\Web+Timer[1].png">
            <a:extLst>
              <a:ext uri="{FF2B5EF4-FFF2-40B4-BE49-F238E27FC236}">
                <a16:creationId xmlns:a16="http://schemas.microsoft.com/office/drawing/2014/main" id="{FD24462A-DDF5-78DF-3A3F-AAFCBC88DA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74286" y="4693583"/>
            <a:ext cx="792088" cy="79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4766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Device</a:t>
            </a:r>
            <a:r>
              <a:rPr lang="cs-CZ" dirty="0"/>
              <a:t> Monitor</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13</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1151792" y="3659247"/>
            <a:ext cx="9068533" cy="789617"/>
          </a:xfrm>
        </p:spPr>
        <p:txBody>
          <a:bodyPr/>
          <a:lstStyle/>
          <a:p>
            <a:pPr>
              <a:buFont typeface="Arial" panose="020B0604020202020204" pitchFamily="34" charset="0"/>
              <a:buChar char="•"/>
            </a:pPr>
            <a:r>
              <a:rPr lang="cs-CZ" dirty="0"/>
              <a:t>Monitor </a:t>
            </a:r>
            <a:r>
              <a:rPr lang="cs-CZ" dirty="0" err="1"/>
              <a:t>can</a:t>
            </a:r>
            <a:r>
              <a:rPr lang="cs-CZ" dirty="0"/>
              <a:t> </a:t>
            </a:r>
            <a:r>
              <a:rPr lang="cs-CZ" dirty="0" err="1"/>
              <a:t>be</a:t>
            </a:r>
            <a:r>
              <a:rPr lang="cs-CZ" dirty="0"/>
              <a:t> </a:t>
            </a:r>
            <a:r>
              <a:rPr lang="cs-CZ" dirty="0" err="1"/>
              <a:t>hidden</a:t>
            </a:r>
            <a:endParaRPr lang="cs-CZ" dirty="0"/>
          </a:p>
          <a:p>
            <a:pPr lvl="1"/>
            <a:r>
              <a:rPr lang="cs-CZ" i="1" dirty="0" err="1"/>
              <a:t>SetHideMonitor</a:t>
            </a:r>
            <a:r>
              <a:rPr lang="cs-CZ" i="1" dirty="0"/>
              <a:t>(</a:t>
            </a:r>
            <a:r>
              <a:rPr lang="cs-CZ" i="1" dirty="0" err="1"/>
              <a:t>bool</a:t>
            </a:r>
            <a:r>
              <a:rPr lang="cs-CZ" i="1" dirty="0"/>
              <a:t>)</a:t>
            </a:r>
          </a:p>
        </p:txBody>
      </p:sp>
      <p:pic>
        <p:nvPicPr>
          <p:cNvPr id="4" name="Obrázek 3" descr="Obsah obrázku text, snímek obrazovky, software, displej&#10;&#10;Popis byl vytvořen automaticky">
            <a:extLst>
              <a:ext uri="{FF2B5EF4-FFF2-40B4-BE49-F238E27FC236}">
                <a16:creationId xmlns:a16="http://schemas.microsoft.com/office/drawing/2014/main" id="{B224354F-DC55-0162-9A69-CBCF1E8300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7231" y="1417062"/>
            <a:ext cx="4429509" cy="2011938"/>
          </a:xfrm>
          <a:prstGeom prst="rect">
            <a:avLst/>
          </a:prstGeom>
        </p:spPr>
      </p:pic>
      <p:cxnSp>
        <p:nvCxnSpPr>
          <p:cNvPr id="3" name="Straight Arrow Connector 5">
            <a:extLst>
              <a:ext uri="{FF2B5EF4-FFF2-40B4-BE49-F238E27FC236}">
                <a16:creationId xmlns:a16="http://schemas.microsoft.com/office/drawing/2014/main" id="{BBA74F72-8587-4E02-7E03-57E6799DEA15}"/>
              </a:ext>
            </a:extLst>
          </p:cNvPr>
          <p:cNvCxnSpPr>
            <a:cxnSpLocks/>
            <a:stCxn id="7" idx="1"/>
          </p:cNvCxnSpPr>
          <p:nvPr/>
        </p:nvCxnSpPr>
        <p:spPr>
          <a:xfrm flipH="1">
            <a:off x="5837210" y="1522035"/>
            <a:ext cx="1472110" cy="4518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8">
            <a:extLst>
              <a:ext uri="{FF2B5EF4-FFF2-40B4-BE49-F238E27FC236}">
                <a16:creationId xmlns:a16="http://schemas.microsoft.com/office/drawing/2014/main" id="{65D64568-055A-E545-1AB6-E66BBC35A78B}"/>
              </a:ext>
            </a:extLst>
          </p:cNvPr>
          <p:cNvSpPr txBox="1"/>
          <p:nvPr/>
        </p:nvSpPr>
        <p:spPr>
          <a:xfrm>
            <a:off x="7309320" y="921870"/>
            <a:ext cx="2844317" cy="1200329"/>
          </a:xfrm>
          <a:prstGeom prst="rect">
            <a:avLst/>
          </a:prstGeom>
          <a:noFill/>
        </p:spPr>
        <p:txBody>
          <a:bodyPr wrap="square" rtlCol="0">
            <a:spAutoFit/>
          </a:bodyPr>
          <a:lstStyle/>
          <a:p>
            <a:r>
              <a:rPr lang="cs-CZ" dirty="0"/>
              <a:t>Device state</a:t>
            </a:r>
          </a:p>
          <a:p>
            <a:r>
              <a:rPr lang="cs-CZ" i="1" dirty="0"/>
              <a:t>Monitor().SetReady(bool)</a:t>
            </a:r>
          </a:p>
          <a:p>
            <a:r>
              <a:rPr lang="cs-CZ" i="1" dirty="0"/>
              <a:t>Monitor().SetStateName(...)</a:t>
            </a:r>
          </a:p>
          <a:p>
            <a:r>
              <a:rPr lang="cs-CZ" i="1" dirty="0"/>
              <a:t>Monitor().SetRunning(bool)</a:t>
            </a:r>
          </a:p>
        </p:txBody>
      </p:sp>
      <p:grpSp>
        <p:nvGrpSpPr>
          <p:cNvPr id="9" name="Skupina 8">
            <a:extLst>
              <a:ext uri="{FF2B5EF4-FFF2-40B4-BE49-F238E27FC236}">
                <a16:creationId xmlns:a16="http://schemas.microsoft.com/office/drawing/2014/main" id="{A1144DD2-13F1-AB97-AF6D-E6458C726807}"/>
              </a:ext>
            </a:extLst>
          </p:cNvPr>
          <p:cNvGrpSpPr/>
          <p:nvPr/>
        </p:nvGrpSpPr>
        <p:grpSpPr>
          <a:xfrm>
            <a:off x="5958154" y="2476184"/>
            <a:ext cx="2676281" cy="648071"/>
            <a:chOff x="6044543" y="2708919"/>
            <a:chExt cx="2676281" cy="648071"/>
          </a:xfrm>
        </p:grpSpPr>
        <p:sp>
          <p:nvSpPr>
            <p:cNvPr id="2" name="TextBox 4">
              <a:extLst>
                <a:ext uri="{FF2B5EF4-FFF2-40B4-BE49-F238E27FC236}">
                  <a16:creationId xmlns:a16="http://schemas.microsoft.com/office/drawing/2014/main" id="{7F5E11B5-A48A-EDE2-98E6-9182BA4A74EC}"/>
                </a:ext>
              </a:extLst>
            </p:cNvPr>
            <p:cNvSpPr txBox="1"/>
            <p:nvPr/>
          </p:nvSpPr>
          <p:spPr>
            <a:xfrm>
              <a:off x="6226573" y="2845504"/>
              <a:ext cx="2494251" cy="369332"/>
            </a:xfrm>
            <a:prstGeom prst="rect">
              <a:avLst/>
            </a:prstGeom>
            <a:noFill/>
          </p:spPr>
          <p:txBody>
            <a:bodyPr wrap="square" rtlCol="0">
              <a:spAutoFit/>
            </a:bodyPr>
            <a:lstStyle/>
            <a:p>
              <a:r>
                <a:rPr lang="cs-CZ" dirty="0"/>
                <a:t>Items defined in </a:t>
              </a:r>
              <a:r>
                <a:rPr lang="cs-CZ" i="1" dirty="0"/>
                <a:t>Init</a:t>
              </a:r>
            </a:p>
          </p:txBody>
        </p:sp>
        <p:sp>
          <p:nvSpPr>
            <p:cNvPr id="8" name="Right Brace 12">
              <a:extLst>
                <a:ext uri="{FF2B5EF4-FFF2-40B4-BE49-F238E27FC236}">
                  <a16:creationId xmlns:a16="http://schemas.microsoft.com/office/drawing/2014/main" id="{2F1270F0-466E-6A22-878F-8A9AA77D3EAD}"/>
                </a:ext>
              </a:extLst>
            </p:cNvPr>
            <p:cNvSpPr/>
            <p:nvPr/>
          </p:nvSpPr>
          <p:spPr>
            <a:xfrm>
              <a:off x="6044543" y="2708919"/>
              <a:ext cx="147635" cy="648071"/>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grpSp>
    </p:spTree>
    <p:extLst>
      <p:ext uri="{BB962C8B-B14F-4D97-AF65-F5344CB8AC3E}">
        <p14:creationId xmlns:p14="http://schemas.microsoft.com/office/powerpoint/2010/main" val="39879195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Device</a:t>
            </a:r>
            <a:r>
              <a:rPr lang="cs-CZ" dirty="0"/>
              <a:t> Monitor</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14</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1313716" y="1572096"/>
            <a:ext cx="9068533" cy="789617"/>
          </a:xfrm>
        </p:spPr>
        <p:txBody>
          <a:bodyPr/>
          <a:lstStyle/>
          <a:p>
            <a:pPr marL="285750" indent="-285750">
              <a:buFont typeface="Arial" panose="020B0604020202020204" pitchFamily="34" charset="0"/>
              <a:buChar char="•"/>
            </a:pPr>
            <a:r>
              <a:rPr lang="cs-CZ" dirty="0" err="1"/>
              <a:t>Button</a:t>
            </a:r>
            <a:r>
              <a:rPr lang="cs-CZ" dirty="0"/>
              <a:t> </a:t>
            </a:r>
            <a:r>
              <a:rPr lang="cs-CZ" dirty="0" err="1"/>
              <a:t>with</a:t>
            </a:r>
            <a:r>
              <a:rPr lang="cs-CZ" dirty="0"/>
              <a:t> </a:t>
            </a:r>
            <a:r>
              <a:rPr lang="cs-CZ" dirty="0" err="1"/>
              <a:t>action</a:t>
            </a:r>
            <a:endParaRPr lang="cs-CZ" dirty="0"/>
          </a:p>
          <a:p>
            <a:pPr lvl="1"/>
            <a:r>
              <a:rPr lang="cs-CZ" i="1" dirty="0"/>
              <a:t>Monitor().</a:t>
            </a:r>
            <a:r>
              <a:rPr lang="cs-CZ" i="1" dirty="0" err="1"/>
              <a:t>AddButton</a:t>
            </a:r>
            <a:r>
              <a:rPr lang="cs-CZ" i="1" dirty="0"/>
              <a:t>(‘ID‘, ‘label‘, ‘</a:t>
            </a:r>
            <a:r>
              <a:rPr lang="cs-CZ" i="1" dirty="0" err="1"/>
              <a:t>buttonText</a:t>
            </a:r>
            <a:r>
              <a:rPr lang="cs-CZ" i="1" dirty="0"/>
              <a:t>‘, ‘</a:t>
            </a:r>
            <a:r>
              <a:rPr lang="cs-CZ" i="1" dirty="0" err="1"/>
              <a:t>buttonAction</a:t>
            </a:r>
            <a:r>
              <a:rPr lang="cs-CZ" i="1" dirty="0"/>
              <a:t>‘)</a:t>
            </a:r>
          </a:p>
        </p:txBody>
      </p:sp>
      <p:sp>
        <p:nvSpPr>
          <p:cNvPr id="12" name="Rounded Rectangular Callout 13">
            <a:extLst>
              <a:ext uri="{FF2B5EF4-FFF2-40B4-BE49-F238E27FC236}">
                <a16:creationId xmlns:a16="http://schemas.microsoft.com/office/drawing/2014/main" id="{027A8301-6C65-F9A3-FF11-AA35488EDC0E}"/>
              </a:ext>
            </a:extLst>
          </p:cNvPr>
          <p:cNvSpPr/>
          <p:nvPr/>
        </p:nvSpPr>
        <p:spPr>
          <a:xfrm>
            <a:off x="4511055" y="2677574"/>
            <a:ext cx="1963311" cy="2320672"/>
          </a:xfrm>
          <a:prstGeom prst="wedgeRoundRectCallout">
            <a:avLst>
              <a:gd name="adj1" fmla="val -21761"/>
              <a:gd name="adj2" fmla="val -6450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Here, all parameters are passed as string, even the name of buttonAction.</a:t>
            </a:r>
          </a:p>
          <a:p>
            <a:pPr algn="ctr"/>
            <a:endParaRPr lang="cs-CZ" sz="1600" dirty="0"/>
          </a:p>
          <a:p>
            <a:pPr algn="ctr"/>
            <a:r>
              <a:rPr lang="cs-CZ" sz="1600" dirty="0"/>
              <a:t>buttonAction is your function in ruby script</a:t>
            </a:r>
          </a:p>
        </p:txBody>
      </p:sp>
    </p:spTree>
    <p:extLst>
      <p:ext uri="{BB962C8B-B14F-4D97-AF65-F5344CB8AC3E}">
        <p14:creationId xmlns:p14="http://schemas.microsoft.com/office/powerpoint/2010/main" val="34674129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Device</a:t>
            </a:r>
            <a:r>
              <a:rPr lang="cs-CZ" dirty="0"/>
              <a:t> Monitor</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15</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1332766" y="1048221"/>
            <a:ext cx="9068533" cy="1759113"/>
          </a:xfrm>
        </p:spPr>
        <p:txBody>
          <a:bodyPr/>
          <a:lstStyle/>
          <a:p>
            <a:pPr marL="742950" lvl="1" indent="-285750">
              <a:buFont typeface="Arial" panose="020B0604020202020204" pitchFamily="34" charset="0"/>
              <a:buChar char="•"/>
            </a:pPr>
            <a:r>
              <a:rPr lang="en-US" sz="2000" dirty="0"/>
              <a:t>The </a:t>
            </a:r>
            <a:r>
              <a:rPr lang="en-US" sz="2000" b="1" dirty="0" err="1"/>
              <a:t>buttonAction</a:t>
            </a:r>
            <a:r>
              <a:rPr lang="en-US" sz="2000" dirty="0"/>
              <a:t> in the monitor is performed immediately and </a:t>
            </a:r>
            <a:r>
              <a:rPr lang="cs-CZ" sz="2000" dirty="0"/>
              <a:t>in </a:t>
            </a:r>
            <a:r>
              <a:rPr lang="en-US" sz="2000" dirty="0"/>
              <a:t>parallel with the code in the CmdTimer, which can affect it executing code in the CmdTimer function.</a:t>
            </a:r>
          </a:p>
          <a:p>
            <a:pPr marL="742950" lvl="1" indent="-285750">
              <a:buFont typeface="Arial" panose="020B0604020202020204" pitchFamily="34" charset="0"/>
              <a:buChar char="•"/>
            </a:pPr>
            <a:r>
              <a:rPr lang="en-US" sz="2000" dirty="0"/>
              <a:t>The solution is to perform only </a:t>
            </a:r>
            <a:r>
              <a:rPr lang="cs-CZ" sz="2000" dirty="0"/>
              <a:t>a single </a:t>
            </a:r>
            <a:r>
              <a:rPr lang="en-US" sz="2000" dirty="0" err="1"/>
              <a:t>buttonAction</a:t>
            </a:r>
            <a:r>
              <a:rPr lang="en-US" sz="2000" dirty="0"/>
              <a:t> in one iteration </a:t>
            </a:r>
            <a:r>
              <a:rPr lang="cs-CZ" sz="2000" dirty="0"/>
              <a:t>of</a:t>
            </a:r>
            <a:r>
              <a:rPr lang="en-US" sz="2000" dirty="0"/>
              <a:t> the CmdTimer. </a:t>
            </a:r>
            <a:endParaRPr lang="cs-CZ" sz="2000" dirty="0"/>
          </a:p>
        </p:txBody>
      </p:sp>
      <p:pic>
        <p:nvPicPr>
          <p:cNvPr id="7" name="Obrázek 6" descr="Obsah obrázku text, snímek obrazovky, software, číslo&#10;&#10;Popis byl vytvořen automaticky">
            <a:extLst>
              <a:ext uri="{FF2B5EF4-FFF2-40B4-BE49-F238E27FC236}">
                <a16:creationId xmlns:a16="http://schemas.microsoft.com/office/drawing/2014/main" id="{3148E8D3-4FC8-4F8B-EE6F-AC3AC39EC2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3535" y="2499557"/>
            <a:ext cx="5857827" cy="4029895"/>
          </a:xfrm>
          <a:prstGeom prst="rect">
            <a:avLst/>
          </a:prstGeom>
          <a:ln>
            <a:solidFill>
              <a:schemeClr val="accent1">
                <a:shade val="50000"/>
              </a:schemeClr>
            </a:solidFill>
          </a:ln>
        </p:spPr>
      </p:pic>
    </p:spTree>
    <p:extLst>
      <p:ext uri="{BB962C8B-B14F-4D97-AF65-F5344CB8AC3E}">
        <p14:creationId xmlns:p14="http://schemas.microsoft.com/office/powerpoint/2010/main" val="13972187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Method</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16</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3" name="Picture 2">
            <a:extLst>
              <a:ext uri="{FF2B5EF4-FFF2-40B4-BE49-F238E27FC236}">
                <a16:creationId xmlns:a16="http://schemas.microsoft.com/office/drawing/2014/main" id="{984A5CE6-AAA7-AA23-9077-54DCE4DFEAA7}"/>
              </a:ext>
            </a:extLst>
          </p:cNvPr>
          <p:cNvPicPr>
            <a:picLocks noChangeAspect="1"/>
          </p:cNvPicPr>
          <p:nvPr/>
        </p:nvPicPr>
        <p:blipFill>
          <a:blip r:embed="rId4"/>
          <a:stretch>
            <a:fillRect/>
          </a:stretch>
        </p:blipFill>
        <p:spPr>
          <a:xfrm>
            <a:off x="6010274" y="1526002"/>
            <a:ext cx="4975509" cy="3805994"/>
          </a:xfrm>
          <a:prstGeom prst="rect">
            <a:avLst/>
          </a:prstGeom>
        </p:spPr>
      </p:pic>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1332766" y="1048221"/>
            <a:ext cx="9068533" cy="5121572"/>
          </a:xfrm>
        </p:spPr>
        <p:txBody>
          <a:bodyPr/>
          <a:lstStyle/>
          <a:p>
            <a:pPr>
              <a:buFont typeface="Arial" panose="020B0604020202020204" pitchFamily="34" charset="0"/>
              <a:buChar char="•"/>
            </a:pPr>
            <a:r>
              <a:rPr lang="cs-CZ" dirty="0"/>
              <a:t>Call </a:t>
            </a:r>
            <a:r>
              <a:rPr lang="cs-CZ" i="1" dirty="0" err="1"/>
              <a:t>Method</a:t>
            </a:r>
            <a:r>
              <a:rPr lang="cs-CZ" i="1" dirty="0"/>
              <a:t>().</a:t>
            </a:r>
            <a:r>
              <a:rPr lang="cs-CZ" i="1" dirty="0" err="1"/>
              <a:t>Add</a:t>
            </a:r>
            <a:r>
              <a:rPr lang="cs-CZ" i="1" dirty="0"/>
              <a:t>.... </a:t>
            </a:r>
            <a:r>
              <a:rPr lang="cs-CZ" dirty="0"/>
              <a:t>in </a:t>
            </a:r>
            <a:r>
              <a:rPr lang="cs-CZ" dirty="0" err="1"/>
              <a:t>Init</a:t>
            </a:r>
            <a:r>
              <a:rPr lang="cs-CZ" dirty="0"/>
              <a:t>() to </a:t>
            </a:r>
            <a:r>
              <a:rPr lang="cs-CZ" dirty="0" err="1"/>
              <a:t>define</a:t>
            </a:r>
            <a:r>
              <a:rPr lang="cs-CZ" dirty="0"/>
              <a:t> </a:t>
            </a:r>
            <a:r>
              <a:rPr lang="cs-CZ" dirty="0" err="1"/>
              <a:t>method</a:t>
            </a:r>
            <a:r>
              <a:rPr lang="cs-CZ" dirty="0"/>
              <a:t> table</a:t>
            </a:r>
          </a:p>
          <a:p>
            <a:pPr lvl="1">
              <a:buFont typeface="Arial" panose="020B0604020202020204" pitchFamily="34" charset="0"/>
              <a:buChar char="•"/>
            </a:pPr>
            <a:r>
              <a:rPr lang="cs-CZ" dirty="0" err="1"/>
              <a:t>Similar</a:t>
            </a:r>
            <a:r>
              <a:rPr lang="cs-CZ" dirty="0"/>
              <a:t> to </a:t>
            </a:r>
            <a:r>
              <a:rPr lang="cs-CZ" dirty="0" err="1"/>
              <a:t>Configuration</a:t>
            </a:r>
            <a:r>
              <a:rPr lang="cs-CZ" dirty="0"/>
              <a:t>() and Monitor()</a:t>
            </a:r>
          </a:p>
          <a:p>
            <a:pPr>
              <a:buFont typeface="Arial" panose="020B0604020202020204" pitchFamily="34" charset="0"/>
              <a:buChar char="•"/>
            </a:pPr>
            <a:r>
              <a:rPr lang="cs-CZ" dirty="0"/>
              <a:t>or Hide whole method with</a:t>
            </a:r>
          </a:p>
          <a:p>
            <a:pPr lvl="1">
              <a:buFont typeface="Arial" panose="020B0604020202020204" pitchFamily="34" charset="0"/>
              <a:buChar char="•"/>
            </a:pPr>
            <a:r>
              <a:rPr lang="cs-CZ" dirty="0"/>
              <a:t>SetHidePropertyPage(true)</a:t>
            </a:r>
          </a:p>
          <a:p>
            <a:pPr marL="18288" indent="0">
              <a:buNone/>
            </a:pPr>
            <a:endParaRPr lang="cs-CZ" dirty="0"/>
          </a:p>
          <a:p>
            <a:pPr marL="18288" indent="0">
              <a:buNone/>
            </a:pPr>
            <a:r>
              <a:rPr lang="cs-CZ" dirty="0"/>
              <a:t>Framework functions:</a:t>
            </a:r>
          </a:p>
          <a:p>
            <a:pPr>
              <a:buFont typeface="Arial" panose="020B0604020202020204" pitchFamily="34" charset="0"/>
              <a:buChar char="•"/>
            </a:pPr>
            <a:r>
              <a:rPr lang="cs-CZ" i="1" dirty="0" err="1"/>
              <a:t>CmdSendMethod</a:t>
            </a:r>
            <a:r>
              <a:rPr lang="cs-CZ" i="1" dirty="0"/>
              <a:t>()</a:t>
            </a:r>
          </a:p>
          <a:p>
            <a:pPr lvl="1">
              <a:buFont typeface="Arial" panose="020B0604020202020204" pitchFamily="34" charset="0"/>
              <a:buChar char="•"/>
            </a:pPr>
            <a:r>
              <a:rPr lang="cs-CZ" dirty="0" err="1"/>
              <a:t>Send</a:t>
            </a:r>
            <a:r>
              <a:rPr lang="cs-CZ" dirty="0"/>
              <a:t> </a:t>
            </a:r>
            <a:r>
              <a:rPr lang="cs-CZ" dirty="0" err="1"/>
              <a:t>parameters</a:t>
            </a:r>
            <a:r>
              <a:rPr lang="cs-CZ" dirty="0"/>
              <a:t> to HW</a:t>
            </a:r>
          </a:p>
          <a:p>
            <a:pPr lvl="1">
              <a:buFont typeface="Arial" panose="020B0604020202020204" pitchFamily="34" charset="0"/>
              <a:buChar char="•"/>
            </a:pPr>
            <a:r>
              <a:rPr lang="cs-CZ" i="1" dirty="0" err="1"/>
              <a:t>Method</a:t>
            </a:r>
            <a:r>
              <a:rPr lang="cs-CZ" i="1" dirty="0"/>
              <a:t>().</a:t>
            </a:r>
            <a:r>
              <a:rPr lang="cs-CZ" i="1" dirty="0" err="1"/>
              <a:t>Get</a:t>
            </a:r>
            <a:r>
              <a:rPr lang="cs-CZ" i="1" dirty="0"/>
              <a:t>....</a:t>
            </a:r>
          </a:p>
          <a:p>
            <a:pPr>
              <a:buFont typeface="Arial" panose="020B0604020202020204" pitchFamily="34" charset="0"/>
              <a:buChar char="•"/>
            </a:pPr>
            <a:r>
              <a:rPr lang="cs-CZ" i="1" dirty="0" err="1"/>
              <a:t>CmdLoadMethod</a:t>
            </a:r>
            <a:r>
              <a:rPr lang="cs-CZ" i="1" dirty="0"/>
              <a:t>()</a:t>
            </a:r>
          </a:p>
          <a:p>
            <a:pPr lvl="1">
              <a:buFont typeface="Arial" panose="020B0604020202020204" pitchFamily="34" charset="0"/>
              <a:buChar char="•"/>
            </a:pPr>
            <a:r>
              <a:rPr lang="cs-CZ" dirty="0"/>
              <a:t>Read HW settings from device</a:t>
            </a:r>
          </a:p>
          <a:p>
            <a:pPr lvl="1">
              <a:buFont typeface="Arial" panose="020B0604020202020204" pitchFamily="34" charset="0"/>
              <a:buChar char="•"/>
            </a:pPr>
            <a:r>
              <a:rPr lang="cs-CZ" dirty="0"/>
              <a:t>hide button with SetHideLoadMethod(true)</a:t>
            </a:r>
          </a:p>
          <a:p>
            <a:pPr>
              <a:buFont typeface="Arial" panose="020B0604020202020204" pitchFamily="34" charset="0"/>
              <a:buChar char="•"/>
            </a:pPr>
            <a:r>
              <a:rPr lang="cs-CZ" i="1" dirty="0"/>
              <a:t>CheckMethod(situation,method)</a:t>
            </a:r>
          </a:p>
          <a:p>
            <a:pPr lvl="1">
              <a:buFont typeface="Arial" panose="020B0604020202020204" pitchFamily="34" charset="0"/>
              <a:buChar char="•"/>
            </a:pPr>
            <a:r>
              <a:rPr lang="cs-CZ" dirty="0"/>
              <a:t>Checking whether method is correct as a whole </a:t>
            </a:r>
          </a:p>
          <a:p>
            <a:pPr lvl="1">
              <a:buFont typeface="Arial" panose="020B0604020202020204" pitchFamily="34" charset="0"/>
              <a:buChar char="•"/>
            </a:pPr>
            <a:r>
              <a:rPr lang="cs-CZ" dirty="0"/>
              <a:t>can get information from other places, e.g. vial number from sequence table, ...</a:t>
            </a:r>
            <a:endParaRPr lang="cs-CZ" sz="2000" dirty="0"/>
          </a:p>
        </p:txBody>
      </p:sp>
      <p:cxnSp>
        <p:nvCxnSpPr>
          <p:cNvPr id="5" name="Straight Arrow Connector 4">
            <a:extLst>
              <a:ext uri="{FF2B5EF4-FFF2-40B4-BE49-F238E27FC236}">
                <a16:creationId xmlns:a16="http://schemas.microsoft.com/office/drawing/2014/main" id="{1C35D6D2-869E-D3FA-BECC-F2CA4744A9EC}"/>
              </a:ext>
            </a:extLst>
          </p:cNvPr>
          <p:cNvCxnSpPr>
            <a:cxnSpLocks/>
          </p:cNvCxnSpPr>
          <p:nvPr/>
        </p:nvCxnSpPr>
        <p:spPr>
          <a:xfrm rot="10800000">
            <a:off x="3667027" y="4336330"/>
            <a:ext cx="5602292" cy="245146"/>
          </a:xfrm>
          <a:prstGeom prst="bentConnector3">
            <a:avLst>
              <a:gd name="adj1" fmla="val 61106"/>
            </a:avLst>
          </a:prstGeom>
          <a:ln w="15875">
            <a:prstDash val="sysDot"/>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8">
            <a:extLst>
              <a:ext uri="{FF2B5EF4-FFF2-40B4-BE49-F238E27FC236}">
                <a16:creationId xmlns:a16="http://schemas.microsoft.com/office/drawing/2014/main" id="{77C05C74-F64E-5796-DAB7-9EF381913423}"/>
              </a:ext>
            </a:extLst>
          </p:cNvPr>
          <p:cNvCxnSpPr>
            <a:cxnSpLocks/>
          </p:cNvCxnSpPr>
          <p:nvPr/>
        </p:nvCxnSpPr>
        <p:spPr>
          <a:xfrm flipH="1" flipV="1">
            <a:off x="3902697" y="3429000"/>
            <a:ext cx="6130154" cy="1702450"/>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5914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6950BFC3-D8DA-4A85-94F7-54DA5524770B}">
      <p188:commentRel xmlns:p188="http://schemas.microsoft.com/office/powerpoint/2018/8/main" r:id="rId3"/>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en-US" sz="3200" dirty="0"/>
              <a:t>The invoke order of Start functions</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17</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17" name="Zástupný text 13">
            <a:extLst>
              <a:ext uri="{FF2B5EF4-FFF2-40B4-BE49-F238E27FC236}">
                <a16:creationId xmlns:a16="http://schemas.microsoft.com/office/drawing/2014/main" id="{8DEC7413-4728-CF95-B84F-6A72237E0101}"/>
              </a:ext>
            </a:extLst>
          </p:cNvPr>
          <p:cNvSpPr>
            <a:spLocks noGrp="1"/>
          </p:cNvSpPr>
          <p:nvPr>
            <p:ph type="body" sz="quarter" idx="10"/>
          </p:nvPr>
        </p:nvSpPr>
        <p:spPr>
          <a:xfrm>
            <a:off x="1351816" y="2025523"/>
            <a:ext cx="9068533" cy="1910436"/>
          </a:xfrm>
        </p:spPr>
        <p:txBody>
          <a:bodyPr anchor="ctr"/>
          <a:lstStyle/>
          <a:p>
            <a:pPr marL="475488" indent="-457200">
              <a:lnSpc>
                <a:spcPct val="150000"/>
              </a:lnSpc>
              <a:buFont typeface="+mj-lt"/>
              <a:buAutoNum type="arabicPeriod"/>
            </a:pPr>
            <a:r>
              <a:rPr lang="cs-CZ" sz="2400" dirty="0" err="1">
                <a:effectLst/>
              </a:rPr>
              <a:t>CmdStartSequence</a:t>
            </a:r>
            <a:endParaRPr lang="en-US" sz="2400" dirty="0">
              <a:effectLst/>
            </a:endParaRPr>
          </a:p>
          <a:p>
            <a:pPr marL="475488" indent="-457200">
              <a:lnSpc>
                <a:spcPct val="150000"/>
              </a:lnSpc>
              <a:buFont typeface="+mj-lt"/>
              <a:buAutoNum type="arabicPeriod"/>
            </a:pPr>
            <a:r>
              <a:rPr lang="cs-CZ" sz="2400" dirty="0" err="1">
                <a:effectLst/>
              </a:rPr>
              <a:t>CmdStartRun</a:t>
            </a:r>
            <a:endParaRPr lang="en-US" sz="2400" dirty="0">
              <a:effectLst/>
            </a:endParaRPr>
          </a:p>
          <a:p>
            <a:pPr marL="475488" indent="-457200">
              <a:lnSpc>
                <a:spcPct val="150000"/>
              </a:lnSpc>
              <a:buFont typeface="+mj-lt"/>
              <a:buAutoNum type="arabicPeriod"/>
            </a:pPr>
            <a:r>
              <a:rPr lang="cs-CZ" sz="2400" dirty="0" err="1">
                <a:effectLst/>
              </a:rPr>
              <a:t>CmdStartAcquisition</a:t>
            </a:r>
            <a:endParaRPr lang="cs-CZ" sz="2400" dirty="0"/>
          </a:p>
        </p:txBody>
      </p:sp>
    </p:spTree>
    <p:extLst>
      <p:ext uri="{BB962C8B-B14F-4D97-AF65-F5344CB8AC3E}">
        <p14:creationId xmlns:p14="http://schemas.microsoft.com/office/powerpoint/2010/main" val="186324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2525989"/>
          </a:xfrm>
        </p:spPr>
        <p:txBody>
          <a:bodyPr/>
          <a:lstStyle/>
          <a:p>
            <a:pPr>
              <a:buFont typeface="Arial" panose="020B0604020202020204" pitchFamily="34" charset="0"/>
              <a:buChar char="•"/>
            </a:pPr>
            <a:r>
              <a:rPr lang="cs-CZ" sz="2400" dirty="0" err="1"/>
              <a:t>Communication</a:t>
            </a:r>
            <a:r>
              <a:rPr lang="cs-CZ" sz="2400" dirty="0"/>
              <a:t> </a:t>
            </a:r>
            <a:r>
              <a:rPr lang="cs-CZ" sz="2400" dirty="0" err="1"/>
              <a:t>protocol</a:t>
            </a:r>
            <a:endParaRPr lang="cs-CZ" sz="2400" dirty="0"/>
          </a:p>
          <a:p>
            <a:pPr lvl="1">
              <a:buFont typeface="Arial" panose="020B0604020202020204" pitchFamily="34" charset="0"/>
              <a:buChar char="•"/>
            </a:pPr>
            <a:r>
              <a:rPr lang="cs-CZ" dirty="0" err="1"/>
              <a:t>Parameters</a:t>
            </a:r>
            <a:r>
              <a:rPr lang="cs-CZ" dirty="0"/>
              <a:t> </a:t>
            </a:r>
            <a:r>
              <a:rPr lang="cs-CZ" dirty="0" err="1"/>
              <a:t>of</a:t>
            </a:r>
            <a:r>
              <a:rPr lang="cs-CZ" dirty="0"/>
              <a:t> </a:t>
            </a:r>
            <a:r>
              <a:rPr lang="cs-CZ" dirty="0" err="1"/>
              <a:t>communication</a:t>
            </a:r>
            <a:r>
              <a:rPr lang="cs-CZ" dirty="0"/>
              <a:t>, set </a:t>
            </a:r>
            <a:r>
              <a:rPr lang="cs-CZ" dirty="0" err="1"/>
              <a:t>of</a:t>
            </a:r>
            <a:r>
              <a:rPr lang="cs-CZ" dirty="0"/>
              <a:t> </a:t>
            </a:r>
            <a:r>
              <a:rPr lang="cs-CZ" dirty="0" err="1"/>
              <a:t>commands</a:t>
            </a:r>
            <a:r>
              <a:rPr lang="cs-CZ" dirty="0"/>
              <a:t> </a:t>
            </a:r>
            <a:r>
              <a:rPr lang="cs-CZ" dirty="0" err="1"/>
              <a:t>used</a:t>
            </a:r>
            <a:r>
              <a:rPr lang="cs-CZ" dirty="0"/>
              <a:t> to </a:t>
            </a:r>
            <a:r>
              <a:rPr lang="cs-CZ" dirty="0" err="1"/>
              <a:t>control</a:t>
            </a:r>
            <a:r>
              <a:rPr lang="cs-CZ" dirty="0"/>
              <a:t> HW</a:t>
            </a:r>
          </a:p>
          <a:p>
            <a:pPr>
              <a:buFont typeface="Arial" panose="020B0604020202020204" pitchFamily="34" charset="0"/>
              <a:buChar char="•"/>
            </a:pPr>
            <a:r>
              <a:rPr lang="cs-CZ" sz="2400" dirty="0" err="1"/>
              <a:t>Communication</a:t>
            </a:r>
            <a:r>
              <a:rPr lang="cs-CZ" sz="2400" dirty="0"/>
              <a:t> </a:t>
            </a:r>
            <a:r>
              <a:rPr lang="cs-CZ" sz="2400" dirty="0" err="1"/>
              <a:t>pipe</a:t>
            </a:r>
            <a:endParaRPr lang="cs-CZ" sz="2400" dirty="0"/>
          </a:p>
          <a:p>
            <a:pPr lvl="1">
              <a:buFont typeface="Arial" panose="020B0604020202020204" pitchFamily="34" charset="0"/>
              <a:buChar char="•"/>
            </a:pPr>
            <a:r>
              <a:rPr lang="cs-CZ" dirty="0" err="1"/>
              <a:t>Serial</a:t>
            </a:r>
            <a:r>
              <a:rPr lang="cs-CZ" dirty="0"/>
              <a:t> (rs232)</a:t>
            </a:r>
          </a:p>
          <a:p>
            <a:pPr lvl="1">
              <a:buFont typeface="Arial" panose="020B0604020202020204" pitchFamily="34" charset="0"/>
              <a:buChar char="•"/>
            </a:pPr>
            <a:r>
              <a:rPr lang="cs-CZ" dirty="0"/>
              <a:t>TCP</a:t>
            </a:r>
          </a:p>
          <a:p>
            <a:pPr lvl="1">
              <a:buFont typeface="Arial" panose="020B0604020202020204" pitchFamily="34" charset="0"/>
              <a:buChar char="•"/>
            </a:pPr>
            <a:r>
              <a:rPr lang="cs-CZ" dirty="0"/>
              <a:t>USB</a:t>
            </a:r>
          </a:p>
          <a:p>
            <a:pPr lvl="2">
              <a:buFont typeface="Arial" panose="020B0604020202020204" pitchFamily="34" charset="0"/>
              <a:buChar char="•"/>
            </a:pP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18</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739909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5575542"/>
          </a:xfrm>
        </p:spPr>
        <p:txBody>
          <a:bodyPr/>
          <a:lstStyle/>
          <a:p>
            <a:pPr>
              <a:buFont typeface="Arial" panose="020B0604020202020204" pitchFamily="34" charset="0"/>
              <a:buChar char="•"/>
            </a:pPr>
            <a:r>
              <a:rPr lang="cs-CZ" sz="2400" dirty="0" err="1"/>
              <a:t>InitCommunication</a:t>
            </a:r>
            <a:r>
              <a:rPr lang="cs-CZ" sz="2400" dirty="0"/>
              <a:t>()</a:t>
            </a:r>
          </a:p>
          <a:p>
            <a:pPr lvl="1">
              <a:buFont typeface="Arial" panose="020B0604020202020204" pitchFamily="34" charset="0"/>
              <a:buChar char="•"/>
            </a:pPr>
            <a:r>
              <a:rPr lang="cs-CZ" dirty="0"/>
              <a:t>Set </a:t>
            </a:r>
            <a:r>
              <a:rPr lang="cs-CZ" dirty="0" err="1"/>
              <a:t>number</a:t>
            </a:r>
            <a:r>
              <a:rPr lang="cs-CZ" dirty="0"/>
              <a:t> </a:t>
            </a:r>
            <a:r>
              <a:rPr lang="cs-CZ" dirty="0" err="1"/>
              <a:t>of</a:t>
            </a:r>
            <a:r>
              <a:rPr lang="cs-CZ" dirty="0"/>
              <a:t> </a:t>
            </a:r>
            <a:r>
              <a:rPr lang="cs-CZ" dirty="0" err="1"/>
              <a:t>pipe</a:t>
            </a:r>
            <a:r>
              <a:rPr lang="cs-CZ" dirty="0"/>
              <a:t> </a:t>
            </a:r>
            <a:r>
              <a:rPr lang="cs-CZ" dirty="0" err="1"/>
              <a:t>configurations</a:t>
            </a:r>
            <a:r>
              <a:rPr lang="cs-CZ" dirty="0"/>
              <a:t> </a:t>
            </a:r>
            <a:r>
              <a:rPr lang="cs-CZ" dirty="0" err="1"/>
              <a:t>for</a:t>
            </a:r>
            <a:r>
              <a:rPr lang="cs-CZ" dirty="0"/>
              <a:t> </a:t>
            </a:r>
            <a:r>
              <a:rPr lang="cs-CZ" dirty="0" err="1"/>
              <a:t>communication</a:t>
            </a:r>
            <a:r>
              <a:rPr lang="cs-CZ" dirty="0"/>
              <a:t>. In </a:t>
            </a:r>
            <a:r>
              <a:rPr lang="cs-CZ" dirty="0" err="1"/>
              <a:t>our</a:t>
            </a:r>
            <a:r>
              <a:rPr lang="cs-CZ" dirty="0"/>
              <a:t> case </a:t>
            </a:r>
            <a:r>
              <a:rPr lang="cs-CZ" dirty="0" err="1"/>
              <a:t>one</a:t>
            </a:r>
            <a:r>
              <a:rPr lang="cs-CZ" dirty="0"/>
              <a:t> - </a:t>
            </a:r>
            <a:r>
              <a:rPr lang="cs-CZ" dirty="0" err="1"/>
              <a:t>serial</a:t>
            </a:r>
            <a:r>
              <a:rPr lang="cs-CZ" dirty="0"/>
              <a:t> </a:t>
            </a:r>
            <a:r>
              <a:rPr lang="cs-CZ" dirty="0" err="1"/>
              <a:t>communication</a:t>
            </a:r>
            <a:r>
              <a:rPr lang="cs-CZ" dirty="0"/>
              <a:t>.</a:t>
            </a:r>
          </a:p>
          <a:p>
            <a:pPr marL="384048" lvl="1" indent="0">
              <a:buNone/>
            </a:pPr>
            <a:r>
              <a:rPr lang="cs-CZ" dirty="0">
                <a:solidFill>
                  <a:schemeClr val="tx2"/>
                </a:solidFill>
                <a:latin typeface="Consolas" panose="020B0609020204030204" pitchFamily="49" charset="0"/>
                <a:cs typeface="Consolas" panose="020B0609020204030204" pitchFamily="49" charset="0"/>
              </a:rPr>
              <a:t>	</a:t>
            </a:r>
            <a:r>
              <a:rPr lang="cs-CZ" dirty="0" err="1">
                <a:solidFill>
                  <a:schemeClr val="tx2"/>
                </a:solidFill>
                <a:latin typeface="Consolas" panose="020B0609020204030204" pitchFamily="49" charset="0"/>
                <a:cs typeface="Consolas" panose="020B0609020204030204" pitchFamily="49" charset="0"/>
              </a:rPr>
              <a:t>Communication</a:t>
            </a:r>
            <a:r>
              <a:rPr lang="cs-CZ" dirty="0">
                <a:solidFill>
                  <a:schemeClr val="tx2"/>
                </a:solidFill>
                <a:latin typeface="Consolas" panose="020B0609020204030204" pitchFamily="49" charset="0"/>
                <a:cs typeface="Consolas" panose="020B0609020204030204" pitchFamily="49" charset="0"/>
              </a:rPr>
              <a:t>().</a:t>
            </a:r>
            <a:r>
              <a:rPr lang="cs-CZ" dirty="0" err="1">
                <a:solidFill>
                  <a:schemeClr val="tx2"/>
                </a:solidFill>
                <a:latin typeface="Consolas" panose="020B0609020204030204" pitchFamily="49" charset="0"/>
                <a:cs typeface="Consolas" panose="020B0609020204030204" pitchFamily="49" charset="0"/>
              </a:rPr>
              <a:t>SetPipeConfigCount</a:t>
            </a:r>
            <a:r>
              <a:rPr lang="cs-CZ" dirty="0">
                <a:solidFill>
                  <a:schemeClr val="tx2"/>
                </a:solidFill>
                <a:latin typeface="Consolas" panose="020B0609020204030204" pitchFamily="49" charset="0"/>
                <a:cs typeface="Consolas" panose="020B0609020204030204" pitchFamily="49" charset="0"/>
              </a:rPr>
              <a:t>(1)</a:t>
            </a:r>
            <a:endParaRPr lang="cs-CZ" dirty="0"/>
          </a:p>
          <a:p>
            <a:pPr lvl="1">
              <a:buFont typeface="Arial" panose="020B0604020202020204" pitchFamily="34" charset="0"/>
              <a:buChar char="•"/>
            </a:pPr>
            <a:r>
              <a:rPr lang="cs-CZ" dirty="0"/>
              <a:t>Set type </a:t>
            </a:r>
            <a:r>
              <a:rPr lang="cs-CZ" dirty="0" err="1"/>
              <a:t>for</a:t>
            </a:r>
            <a:r>
              <a:rPr lang="cs-CZ" dirty="0"/>
              <a:t> </a:t>
            </a:r>
            <a:r>
              <a:rPr lang="cs-CZ" dirty="0" err="1"/>
              <a:t>created</a:t>
            </a:r>
            <a:r>
              <a:rPr lang="cs-CZ" dirty="0"/>
              <a:t> </a:t>
            </a:r>
            <a:r>
              <a:rPr lang="cs-CZ" dirty="0" err="1"/>
              <a:t>pipe</a:t>
            </a:r>
            <a:r>
              <a:rPr lang="cs-CZ" dirty="0"/>
              <a:t> </a:t>
            </a:r>
            <a:r>
              <a:rPr lang="cs-CZ" dirty="0" err="1"/>
              <a:t>configuration</a:t>
            </a:r>
            <a:r>
              <a:rPr lang="cs-CZ" dirty="0"/>
              <a:t>.</a:t>
            </a:r>
          </a:p>
          <a:p>
            <a:pPr lvl="2">
              <a:buFont typeface="Arial" panose="020B0604020202020204" pitchFamily="34" charset="0"/>
              <a:buChar char="•"/>
            </a:pPr>
            <a:r>
              <a:rPr lang="cs-CZ" dirty="0"/>
              <a:t>EPT_SERIAL  </a:t>
            </a:r>
            <a:r>
              <a:rPr lang="cs-CZ" dirty="0" err="1"/>
              <a:t>Serial</a:t>
            </a:r>
            <a:r>
              <a:rPr lang="cs-CZ" dirty="0"/>
              <a:t> </a:t>
            </a:r>
            <a:r>
              <a:rPr lang="cs-CZ" dirty="0" err="1"/>
              <a:t>pipe</a:t>
            </a:r>
            <a:r>
              <a:rPr lang="cs-CZ" dirty="0"/>
              <a:t>.  </a:t>
            </a:r>
          </a:p>
          <a:p>
            <a:pPr lvl="2">
              <a:buFont typeface="Arial" panose="020B0604020202020204" pitchFamily="34" charset="0"/>
              <a:buChar char="•"/>
            </a:pPr>
            <a:r>
              <a:rPr lang="cs-CZ" dirty="0"/>
              <a:t>EPT_TCP  TCP </a:t>
            </a:r>
            <a:r>
              <a:rPr lang="cs-CZ" dirty="0" err="1"/>
              <a:t>pipe</a:t>
            </a:r>
            <a:r>
              <a:rPr lang="cs-CZ" dirty="0"/>
              <a:t>.  </a:t>
            </a:r>
          </a:p>
          <a:p>
            <a:pPr lvl="2">
              <a:buFont typeface="Arial" panose="020B0604020202020204" pitchFamily="34" charset="0"/>
              <a:buChar char="•"/>
            </a:pPr>
            <a:r>
              <a:rPr lang="cs-CZ" dirty="0"/>
              <a:t>EPT_UDP  UDP </a:t>
            </a:r>
            <a:r>
              <a:rPr lang="cs-CZ" dirty="0" err="1"/>
              <a:t>pipe</a:t>
            </a:r>
            <a:r>
              <a:rPr lang="cs-CZ" dirty="0"/>
              <a:t>.  </a:t>
            </a:r>
          </a:p>
          <a:p>
            <a:pPr lvl="2">
              <a:buFont typeface="Arial" panose="020B0604020202020204" pitchFamily="34" charset="0"/>
              <a:buChar char="•"/>
            </a:pPr>
            <a:r>
              <a:rPr lang="cs-CZ" dirty="0"/>
              <a:t>EPT_GSIOC  GSIOC </a:t>
            </a:r>
            <a:r>
              <a:rPr lang="cs-CZ" dirty="0" err="1"/>
              <a:t>pipe</a:t>
            </a:r>
            <a:r>
              <a:rPr lang="cs-CZ" dirty="0"/>
              <a:t>.  </a:t>
            </a:r>
          </a:p>
          <a:p>
            <a:pPr lvl="2">
              <a:buFont typeface="Arial" panose="020B0604020202020204" pitchFamily="34" charset="0"/>
              <a:buChar char="•"/>
            </a:pPr>
            <a:r>
              <a:rPr lang="cs-CZ" dirty="0"/>
              <a:t>EPT_USBFTDI  USB FTDI </a:t>
            </a:r>
            <a:r>
              <a:rPr lang="cs-CZ" dirty="0" err="1"/>
              <a:t>chipset</a:t>
            </a:r>
            <a:r>
              <a:rPr lang="cs-CZ" dirty="0"/>
              <a:t> </a:t>
            </a:r>
            <a:r>
              <a:rPr lang="cs-CZ" dirty="0" err="1"/>
              <a:t>pipe</a:t>
            </a:r>
            <a:r>
              <a:rPr lang="cs-CZ" dirty="0"/>
              <a:t>. </a:t>
            </a:r>
            <a:r>
              <a:rPr lang="cs-CZ" dirty="0" err="1"/>
              <a:t>SetUSBDeviceName</a:t>
            </a:r>
            <a:r>
              <a:rPr lang="cs-CZ" dirty="0"/>
              <a:t>().  </a:t>
            </a:r>
          </a:p>
          <a:p>
            <a:pPr lvl="2">
              <a:buFont typeface="Arial" panose="020B0604020202020204" pitchFamily="34" charset="0"/>
              <a:buChar char="•"/>
            </a:pPr>
            <a:r>
              <a:rPr lang="cs-CZ" dirty="0"/>
              <a:t>EPT_USBXP  USB </a:t>
            </a:r>
            <a:r>
              <a:rPr lang="cs-CZ" dirty="0" err="1"/>
              <a:t>SiUSBXp</a:t>
            </a:r>
            <a:r>
              <a:rPr lang="cs-CZ" dirty="0"/>
              <a:t> </a:t>
            </a:r>
            <a:r>
              <a:rPr lang="cs-CZ" dirty="0" err="1"/>
              <a:t>chipset</a:t>
            </a:r>
            <a:r>
              <a:rPr lang="cs-CZ" dirty="0"/>
              <a:t> </a:t>
            </a:r>
            <a:r>
              <a:rPr lang="cs-CZ" dirty="0" err="1"/>
              <a:t>pipe</a:t>
            </a:r>
            <a:r>
              <a:rPr lang="cs-CZ" dirty="0"/>
              <a:t>. </a:t>
            </a:r>
            <a:r>
              <a:rPr lang="cs-CZ" dirty="0" err="1"/>
              <a:t>SetUSBDeviceName</a:t>
            </a:r>
            <a:r>
              <a:rPr lang="cs-CZ" dirty="0"/>
              <a:t>(). </a:t>
            </a:r>
          </a:p>
          <a:p>
            <a:pPr lvl="2">
              <a:buFont typeface="Arial" panose="020B0604020202020204" pitchFamily="34" charset="0"/>
              <a:buChar char="•"/>
            </a:pPr>
            <a:endParaRPr lang="cs-CZ" dirty="0"/>
          </a:p>
          <a:p>
            <a:pPr marL="749808" lvl="2" indent="0">
              <a:buNone/>
            </a:pPr>
            <a:r>
              <a:rPr lang="cs-CZ" dirty="0" err="1">
                <a:solidFill>
                  <a:schemeClr val="tx2"/>
                </a:solidFill>
                <a:latin typeface="Consolas" panose="020B0609020204030204" pitchFamily="49" charset="0"/>
                <a:cs typeface="Consolas" panose="020B0609020204030204" pitchFamily="49" charset="0"/>
              </a:rPr>
              <a:t>Communication</a:t>
            </a:r>
            <a:r>
              <a:rPr lang="cs-CZ" dirty="0">
                <a:solidFill>
                  <a:schemeClr val="tx2"/>
                </a:solidFill>
                <a:latin typeface="Consolas" panose="020B0609020204030204" pitchFamily="49" charset="0"/>
                <a:cs typeface="Consolas" panose="020B0609020204030204" pitchFamily="49" charset="0"/>
              </a:rPr>
              <a:t>().</a:t>
            </a:r>
            <a:r>
              <a:rPr lang="cs-CZ" dirty="0" err="1">
                <a:solidFill>
                  <a:schemeClr val="tx2"/>
                </a:solidFill>
                <a:latin typeface="Consolas" panose="020B0609020204030204" pitchFamily="49" charset="0"/>
                <a:cs typeface="Consolas" panose="020B0609020204030204" pitchFamily="49" charset="0"/>
              </a:rPr>
              <a:t>GetPipeConfig</a:t>
            </a:r>
            <a:r>
              <a:rPr lang="cs-CZ" dirty="0">
                <a:solidFill>
                  <a:schemeClr val="tx2"/>
                </a:solidFill>
                <a:latin typeface="Consolas" panose="020B0609020204030204" pitchFamily="49" charset="0"/>
                <a:cs typeface="Consolas" panose="020B0609020204030204" pitchFamily="49" charset="0"/>
              </a:rPr>
              <a:t>(0).</a:t>
            </a:r>
            <a:r>
              <a:rPr lang="cs-CZ" dirty="0" err="1">
                <a:solidFill>
                  <a:schemeClr val="tx2"/>
                </a:solidFill>
                <a:latin typeface="Consolas" panose="020B0609020204030204" pitchFamily="49" charset="0"/>
                <a:cs typeface="Consolas" panose="020B0609020204030204" pitchFamily="49" charset="0"/>
              </a:rPr>
              <a:t>SetType</a:t>
            </a:r>
            <a:r>
              <a:rPr lang="cs-CZ" dirty="0">
                <a:solidFill>
                  <a:schemeClr val="tx2"/>
                </a:solidFill>
                <a:latin typeface="Consolas" panose="020B0609020204030204" pitchFamily="49" charset="0"/>
                <a:cs typeface="Consolas" panose="020B0609020204030204" pitchFamily="49" charset="0"/>
              </a:rPr>
              <a:t>(EPT_SERIAL)</a:t>
            </a:r>
          </a:p>
          <a:p>
            <a:pPr marL="749808" lvl="2" indent="0">
              <a:buNone/>
            </a:pPr>
            <a:r>
              <a:rPr lang="cs-CZ" dirty="0" err="1">
                <a:solidFill>
                  <a:schemeClr val="tx2"/>
                </a:solidFill>
                <a:latin typeface="Consolas" panose="020B0609020204030204" pitchFamily="49" charset="0"/>
                <a:cs typeface="Consolas" panose="020B0609020204030204" pitchFamily="49" charset="0"/>
              </a:rPr>
              <a:t>Communication</a:t>
            </a:r>
            <a:r>
              <a:rPr lang="cs-CZ" dirty="0">
                <a:solidFill>
                  <a:schemeClr val="tx2"/>
                </a:solidFill>
                <a:latin typeface="Consolas" panose="020B0609020204030204" pitchFamily="49" charset="0"/>
                <a:cs typeface="Consolas" panose="020B0609020204030204" pitchFamily="49" charset="0"/>
              </a:rPr>
              <a:t>().</a:t>
            </a:r>
            <a:r>
              <a:rPr lang="cs-CZ" dirty="0" err="1">
                <a:solidFill>
                  <a:schemeClr val="tx2"/>
                </a:solidFill>
                <a:latin typeface="Consolas" panose="020B0609020204030204" pitchFamily="49" charset="0"/>
                <a:cs typeface="Consolas" panose="020B0609020204030204" pitchFamily="49" charset="0"/>
              </a:rPr>
              <a:t>GetPipeConfig</a:t>
            </a:r>
            <a:r>
              <a:rPr lang="cs-CZ" dirty="0">
                <a:solidFill>
                  <a:schemeClr val="tx2"/>
                </a:solidFill>
                <a:latin typeface="Consolas" panose="020B0609020204030204" pitchFamily="49" charset="0"/>
                <a:cs typeface="Consolas" panose="020B0609020204030204" pitchFamily="49" charset="0"/>
              </a:rPr>
              <a:t>(0).</a:t>
            </a:r>
            <a:r>
              <a:rPr lang="cs-CZ" dirty="0" err="1">
                <a:solidFill>
                  <a:schemeClr val="tx2"/>
                </a:solidFill>
                <a:latin typeface="Consolas" panose="020B0609020204030204" pitchFamily="49" charset="0"/>
                <a:cs typeface="Consolas" panose="020B0609020204030204" pitchFamily="49" charset="0"/>
              </a:rPr>
              <a:t>SetBaudRate</a:t>
            </a:r>
            <a:r>
              <a:rPr lang="cs-CZ" dirty="0">
                <a:solidFill>
                  <a:schemeClr val="tx2"/>
                </a:solidFill>
                <a:latin typeface="Consolas" panose="020B0609020204030204" pitchFamily="49" charset="0"/>
                <a:cs typeface="Consolas" panose="020B0609020204030204" pitchFamily="49" charset="0"/>
              </a:rPr>
              <a:t>(19200)</a:t>
            </a:r>
          </a:p>
          <a:p>
            <a:pPr marL="749808" lvl="2" indent="0">
              <a:buNone/>
            </a:pPr>
            <a:r>
              <a:rPr lang="cs-CZ" dirty="0" err="1">
                <a:solidFill>
                  <a:schemeClr val="tx2"/>
                </a:solidFill>
                <a:latin typeface="Consolas" panose="020B0609020204030204" pitchFamily="49" charset="0"/>
                <a:cs typeface="Consolas" panose="020B0609020204030204" pitchFamily="49" charset="0"/>
              </a:rPr>
              <a:t>Communication</a:t>
            </a:r>
            <a:r>
              <a:rPr lang="cs-CZ" dirty="0">
                <a:solidFill>
                  <a:schemeClr val="tx2"/>
                </a:solidFill>
                <a:latin typeface="Consolas" panose="020B0609020204030204" pitchFamily="49" charset="0"/>
                <a:cs typeface="Consolas" panose="020B0609020204030204" pitchFamily="49" charset="0"/>
              </a:rPr>
              <a:t>().</a:t>
            </a:r>
            <a:r>
              <a:rPr lang="cs-CZ" dirty="0" err="1">
                <a:solidFill>
                  <a:schemeClr val="tx2"/>
                </a:solidFill>
                <a:latin typeface="Consolas" panose="020B0609020204030204" pitchFamily="49" charset="0"/>
                <a:cs typeface="Consolas" panose="020B0609020204030204" pitchFamily="49" charset="0"/>
              </a:rPr>
              <a:t>GetPipeConfig</a:t>
            </a:r>
            <a:r>
              <a:rPr lang="cs-CZ" dirty="0">
                <a:solidFill>
                  <a:schemeClr val="tx2"/>
                </a:solidFill>
                <a:latin typeface="Consolas" panose="020B0609020204030204" pitchFamily="49" charset="0"/>
                <a:cs typeface="Consolas" panose="020B0609020204030204" pitchFamily="49" charset="0"/>
              </a:rPr>
              <a:t>(0).</a:t>
            </a:r>
            <a:r>
              <a:rPr lang="cs-CZ" dirty="0" err="1">
                <a:solidFill>
                  <a:schemeClr val="tx2"/>
                </a:solidFill>
                <a:latin typeface="Consolas" panose="020B0609020204030204" pitchFamily="49" charset="0"/>
                <a:cs typeface="Consolas" panose="020B0609020204030204" pitchFamily="49" charset="0"/>
              </a:rPr>
              <a:t>SetParity</a:t>
            </a:r>
            <a:r>
              <a:rPr lang="cs-CZ" dirty="0">
                <a:solidFill>
                  <a:schemeClr val="tx2"/>
                </a:solidFill>
                <a:latin typeface="Consolas" panose="020B0609020204030204" pitchFamily="49" charset="0"/>
                <a:cs typeface="Consolas" panose="020B0609020204030204" pitchFamily="49" charset="0"/>
              </a:rPr>
              <a:t>(NOPARITY)</a:t>
            </a:r>
          </a:p>
          <a:p>
            <a:pPr marL="749808" lvl="2" indent="0">
              <a:buNone/>
            </a:pPr>
            <a:r>
              <a:rPr lang="cs-CZ" dirty="0" err="1">
                <a:solidFill>
                  <a:schemeClr val="tx2"/>
                </a:solidFill>
                <a:latin typeface="Consolas" panose="020B0609020204030204" pitchFamily="49" charset="0"/>
                <a:cs typeface="Consolas" panose="020B0609020204030204" pitchFamily="49" charset="0"/>
              </a:rPr>
              <a:t>Communication</a:t>
            </a:r>
            <a:r>
              <a:rPr lang="cs-CZ" dirty="0">
                <a:solidFill>
                  <a:schemeClr val="tx2"/>
                </a:solidFill>
                <a:latin typeface="Consolas" panose="020B0609020204030204" pitchFamily="49" charset="0"/>
                <a:cs typeface="Consolas" panose="020B0609020204030204" pitchFamily="49" charset="0"/>
              </a:rPr>
              <a:t>().</a:t>
            </a:r>
            <a:r>
              <a:rPr lang="cs-CZ" dirty="0" err="1">
                <a:solidFill>
                  <a:schemeClr val="tx2"/>
                </a:solidFill>
                <a:latin typeface="Consolas" panose="020B0609020204030204" pitchFamily="49" charset="0"/>
                <a:cs typeface="Consolas" panose="020B0609020204030204" pitchFamily="49" charset="0"/>
              </a:rPr>
              <a:t>GetPipeConfig</a:t>
            </a:r>
            <a:r>
              <a:rPr lang="cs-CZ" dirty="0">
                <a:solidFill>
                  <a:schemeClr val="tx2"/>
                </a:solidFill>
                <a:latin typeface="Consolas" panose="020B0609020204030204" pitchFamily="49" charset="0"/>
                <a:cs typeface="Consolas" panose="020B0609020204030204" pitchFamily="49" charset="0"/>
              </a:rPr>
              <a:t>(0).</a:t>
            </a:r>
            <a:r>
              <a:rPr lang="cs-CZ" dirty="0" err="1">
                <a:solidFill>
                  <a:schemeClr val="tx2"/>
                </a:solidFill>
                <a:latin typeface="Consolas" panose="020B0609020204030204" pitchFamily="49" charset="0"/>
                <a:cs typeface="Consolas" panose="020B0609020204030204" pitchFamily="49" charset="0"/>
              </a:rPr>
              <a:t>SetDataBits</a:t>
            </a:r>
            <a:r>
              <a:rPr lang="cs-CZ" dirty="0">
                <a:solidFill>
                  <a:schemeClr val="tx2"/>
                </a:solidFill>
                <a:latin typeface="Consolas" panose="020B0609020204030204" pitchFamily="49" charset="0"/>
                <a:cs typeface="Consolas" panose="020B0609020204030204" pitchFamily="49" charset="0"/>
              </a:rPr>
              <a:t>(DATABITS_8)</a:t>
            </a:r>
          </a:p>
          <a:p>
            <a:pPr marL="749808" lvl="2" indent="0">
              <a:buNone/>
            </a:pPr>
            <a:r>
              <a:rPr lang="cs-CZ" dirty="0" err="1">
                <a:solidFill>
                  <a:schemeClr val="tx2"/>
                </a:solidFill>
                <a:latin typeface="Consolas" panose="020B0609020204030204" pitchFamily="49" charset="0"/>
                <a:cs typeface="Consolas" panose="020B0609020204030204" pitchFamily="49" charset="0"/>
              </a:rPr>
              <a:t>Communication</a:t>
            </a:r>
            <a:r>
              <a:rPr lang="cs-CZ" dirty="0">
                <a:solidFill>
                  <a:schemeClr val="tx2"/>
                </a:solidFill>
                <a:latin typeface="Consolas" panose="020B0609020204030204" pitchFamily="49" charset="0"/>
                <a:cs typeface="Consolas" panose="020B0609020204030204" pitchFamily="49" charset="0"/>
              </a:rPr>
              <a:t>().</a:t>
            </a:r>
            <a:r>
              <a:rPr lang="cs-CZ" dirty="0" err="1">
                <a:solidFill>
                  <a:schemeClr val="tx2"/>
                </a:solidFill>
                <a:latin typeface="Consolas" panose="020B0609020204030204" pitchFamily="49" charset="0"/>
                <a:cs typeface="Consolas" panose="020B0609020204030204" pitchFamily="49" charset="0"/>
              </a:rPr>
              <a:t>GetPipeConfig</a:t>
            </a:r>
            <a:r>
              <a:rPr lang="cs-CZ" dirty="0">
                <a:solidFill>
                  <a:schemeClr val="tx2"/>
                </a:solidFill>
                <a:latin typeface="Consolas" panose="020B0609020204030204" pitchFamily="49" charset="0"/>
                <a:cs typeface="Consolas" panose="020B0609020204030204" pitchFamily="49" charset="0"/>
              </a:rPr>
              <a:t>(0).</a:t>
            </a:r>
            <a:r>
              <a:rPr lang="cs-CZ" dirty="0" err="1">
                <a:solidFill>
                  <a:schemeClr val="tx2"/>
                </a:solidFill>
                <a:latin typeface="Consolas" panose="020B0609020204030204" pitchFamily="49" charset="0"/>
                <a:cs typeface="Consolas" panose="020B0609020204030204" pitchFamily="49" charset="0"/>
              </a:rPr>
              <a:t>SetStopBits</a:t>
            </a:r>
            <a:r>
              <a:rPr lang="cs-CZ" dirty="0">
                <a:solidFill>
                  <a:schemeClr val="tx2"/>
                </a:solidFill>
                <a:latin typeface="Consolas" panose="020B0609020204030204" pitchFamily="49" charset="0"/>
                <a:cs typeface="Consolas" panose="020B0609020204030204" pitchFamily="49" charset="0"/>
              </a:rPr>
              <a:t>(ONESTOPBIT)</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19</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2787362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1961732"/>
          </a:xfrm>
        </p:spPr>
        <p:txBody>
          <a:bodyPr/>
          <a:lstStyle/>
          <a:p>
            <a:pPr>
              <a:buFont typeface="Arial" panose="020B0604020202020204" pitchFamily="34" charset="0"/>
              <a:buChar char="•"/>
            </a:pPr>
            <a:r>
              <a:rPr lang="cs-CZ" sz="2400" dirty="0"/>
              <a:t>Termite </a:t>
            </a:r>
          </a:p>
          <a:p>
            <a:pPr lvl="1">
              <a:buFont typeface="Arial" panose="020B0604020202020204" pitchFamily="34" charset="0"/>
              <a:buChar char="•"/>
            </a:pPr>
            <a:r>
              <a:rPr lang="cs-CZ" sz="2000" b="1" dirty="0"/>
              <a:t>a </a:t>
            </a:r>
            <a:r>
              <a:rPr lang="cs-CZ" sz="2000" b="1" dirty="0" err="1"/>
              <a:t>simple</a:t>
            </a:r>
            <a:r>
              <a:rPr lang="cs-CZ" sz="2000" b="1" dirty="0"/>
              <a:t> RS232 </a:t>
            </a:r>
            <a:r>
              <a:rPr lang="cs-CZ" sz="2000" b="1" dirty="0" err="1"/>
              <a:t>terminal</a:t>
            </a:r>
            <a:endParaRPr lang="cs-CZ" sz="2000" dirty="0"/>
          </a:p>
          <a:p>
            <a:pPr lvl="1">
              <a:buFont typeface="Arial" panose="020B0604020202020204" pitchFamily="34" charset="0"/>
              <a:buChar char="•"/>
            </a:pPr>
            <a:r>
              <a:rPr lang="cs-CZ" sz="2000" dirty="0">
                <a:hlinkClick r:id="rId2"/>
              </a:rPr>
              <a:t>http://www.compuphase.com/software_termite.htm</a:t>
            </a:r>
            <a:endParaRPr lang="cs-CZ" sz="2000" dirty="0"/>
          </a:p>
          <a:p>
            <a:pPr lvl="1">
              <a:buFont typeface="Arial" panose="020B0604020202020204" pitchFamily="34" charset="0"/>
              <a:buChar char="•"/>
            </a:pPr>
            <a:r>
              <a:rPr lang="cs-CZ" sz="2000" dirty="0"/>
              <a:t>Test </a:t>
            </a:r>
            <a:r>
              <a:rPr lang="cs-CZ" sz="2000" dirty="0" err="1"/>
              <a:t>connection</a:t>
            </a:r>
            <a:r>
              <a:rPr lang="cs-CZ" sz="2000" dirty="0"/>
              <a:t> </a:t>
            </a:r>
            <a:r>
              <a:rPr lang="cs-CZ" sz="2000" dirty="0" err="1"/>
              <a:t>settings</a:t>
            </a:r>
            <a:r>
              <a:rPr lang="cs-CZ" sz="2000" dirty="0"/>
              <a:t>, </a:t>
            </a:r>
            <a:r>
              <a:rPr lang="cs-CZ" sz="2000" dirty="0" err="1"/>
              <a:t>answers</a:t>
            </a:r>
            <a:r>
              <a:rPr lang="cs-CZ" sz="2000" dirty="0"/>
              <a:t> </a:t>
            </a:r>
            <a:r>
              <a:rPr lang="cs-CZ" sz="2000" dirty="0" err="1"/>
              <a:t>from</a:t>
            </a:r>
            <a:r>
              <a:rPr lang="cs-CZ" sz="2000" dirty="0"/>
              <a:t> HW</a:t>
            </a:r>
          </a:p>
          <a:p>
            <a:pPr>
              <a:buFont typeface="Arial" panose="020B0604020202020204" pitchFamily="34" charset="0"/>
              <a:buChar char="•"/>
            </a:pPr>
            <a:endParaRPr lang="cs-CZ" dirty="0">
              <a:solidFill>
                <a:schemeClr val="tx2"/>
              </a:solidFill>
              <a:latin typeface="Consolas" panose="020B0609020204030204" pitchFamily="49" charset="0"/>
              <a:cs typeface="Consolas" panose="020B0609020204030204" pitchFamily="49" charset="0"/>
            </a:endParaRP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20</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3" name="Obrázek 2" descr="Obsah obrázku text, elektronika, snímek obrazovky, displej&#10;&#10;Popis byl vytvořen automaticky">
            <a:extLst>
              <a:ext uri="{FF2B5EF4-FFF2-40B4-BE49-F238E27FC236}">
                <a16:creationId xmlns:a16="http://schemas.microsoft.com/office/drawing/2014/main" id="{B7C34627-51C4-095B-F9C9-7CB8B0550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2770931"/>
            <a:ext cx="4705350" cy="3485083"/>
          </a:xfrm>
          <a:prstGeom prst="rect">
            <a:avLst/>
          </a:prstGeom>
        </p:spPr>
      </p:pic>
      <p:pic>
        <p:nvPicPr>
          <p:cNvPr id="5" name="Obrázek 4" descr="Obsah obrázku text, snímek obrazovky, displej, číslo&#10;&#10;Popis byl vytvořen automaticky">
            <a:extLst>
              <a:ext uri="{FF2B5EF4-FFF2-40B4-BE49-F238E27FC236}">
                <a16:creationId xmlns:a16="http://schemas.microsoft.com/office/drawing/2014/main" id="{4DF2391E-069E-164C-AC9D-711BC6FDC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3140" y="2936790"/>
            <a:ext cx="5450660" cy="3153364"/>
          </a:xfrm>
          <a:prstGeom prst="rect">
            <a:avLst/>
          </a:prstGeom>
        </p:spPr>
      </p:pic>
    </p:spTree>
    <p:extLst>
      <p:ext uri="{BB962C8B-B14F-4D97-AF65-F5344CB8AC3E}">
        <p14:creationId xmlns:p14="http://schemas.microsoft.com/office/powerpoint/2010/main" val="16303636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585527"/>
          </a:xfrm>
        </p:spPr>
        <p:txBody>
          <a:bodyPr/>
          <a:lstStyle/>
          <a:p>
            <a:pPr>
              <a:buFont typeface="Arial" panose="020B0604020202020204" pitchFamily="34" charset="0"/>
              <a:buChar char="•"/>
            </a:pPr>
            <a:r>
              <a:rPr lang="cs-CZ" dirty="0" err="1"/>
              <a:t>Create</a:t>
            </a:r>
            <a:r>
              <a:rPr lang="cs-CZ" dirty="0"/>
              <a:t> and </a:t>
            </a:r>
            <a:r>
              <a:rPr lang="cs-CZ" dirty="0" err="1"/>
              <a:t>Send</a:t>
            </a:r>
            <a:r>
              <a:rPr lang="cs-CZ" dirty="0"/>
              <a:t> </a:t>
            </a:r>
            <a:r>
              <a:rPr lang="cs-CZ" dirty="0" err="1"/>
              <a:t>Command</a:t>
            </a:r>
            <a:endParaRPr lang="cs-CZ" dirty="0"/>
          </a:p>
          <a:p>
            <a:pPr marL="384048" lvl="1" indent="0">
              <a:buNone/>
            </a:pPr>
            <a:r>
              <a:rPr lang="cs-CZ" sz="1800" dirty="0" err="1">
                <a:solidFill>
                  <a:schemeClr val="tx2"/>
                </a:solidFill>
                <a:latin typeface="Consolas" panose="020B0609020204030204" pitchFamily="49" charset="0"/>
                <a:cs typeface="Consolas" panose="020B0609020204030204" pitchFamily="49" charset="0"/>
              </a:rPr>
              <a:t>cmd</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CommandWrapper.new</a:t>
            </a:r>
            <a:r>
              <a:rPr lang="cs-CZ" sz="1800" dirty="0">
                <a:solidFill>
                  <a:schemeClr val="tx2"/>
                </a:solidFill>
                <a:latin typeface="Consolas" panose="020B0609020204030204" pitchFamily="49" charset="0"/>
                <a:cs typeface="Consolas" panose="020B0609020204030204" pitchFamily="49" charset="0"/>
              </a:rPr>
              <a:t>(</a:t>
            </a:r>
            <a:r>
              <a:rPr lang="cs-CZ" sz="1800" dirty="0" err="1">
                <a:solidFill>
                  <a:schemeClr val="tx2"/>
                </a:solidFill>
                <a:latin typeface="Consolas" panose="020B0609020204030204" pitchFamily="49" charset="0"/>
                <a:cs typeface="Consolas" panose="020B0609020204030204" pitchFamily="49" charset="0"/>
              </a:rPr>
              <a:t>self</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cmd.AppendANSIString</a:t>
            </a:r>
            <a:r>
              <a:rPr lang="cs-CZ" sz="1800" dirty="0">
                <a:solidFill>
                  <a:schemeClr val="tx2"/>
                </a:solidFill>
                <a:latin typeface="Consolas" panose="020B0609020204030204" pitchFamily="49" charset="0"/>
                <a:cs typeface="Consolas" panose="020B0609020204030204" pitchFamily="49" charset="0"/>
              </a:rPr>
              <a:t>(" ")</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if</a:t>
            </a:r>
            <a:r>
              <a:rPr lang="cs-CZ" sz="1800" dirty="0">
                <a:solidFill>
                  <a:schemeClr val="tx2"/>
                </a:solidFill>
                <a:latin typeface="Consolas" panose="020B0609020204030204" pitchFamily="49" charset="0"/>
                <a:cs typeface="Consolas" panose="020B0609020204030204" pitchFamily="49" charset="0"/>
              </a:rPr>
              <a:t> (</a:t>
            </a:r>
            <a:r>
              <a:rPr lang="cs-CZ" sz="1800" dirty="0" err="1">
                <a:solidFill>
                  <a:schemeClr val="tx2"/>
                </a:solidFill>
                <a:latin typeface="Consolas" panose="020B0609020204030204" pitchFamily="49" charset="0"/>
                <a:cs typeface="Consolas" panose="020B0609020204030204" pitchFamily="49" charset="0"/>
              </a:rPr>
              <a:t>cmd.SendCommand</a:t>
            </a:r>
            <a:r>
              <a:rPr lang="cs-CZ" sz="1800" dirty="0">
                <a:solidFill>
                  <a:schemeClr val="tx2"/>
                </a:solidFill>
                <a:latin typeface="Consolas" panose="020B0609020204030204" pitchFamily="49" charset="0"/>
                <a:cs typeface="Consolas" panose="020B0609020204030204" pitchFamily="49" charset="0"/>
              </a:rPr>
              <a:t>($</a:t>
            </a:r>
            <a:r>
              <a:rPr lang="cs-CZ" sz="1800" dirty="0" err="1">
                <a:solidFill>
                  <a:schemeClr val="tx2"/>
                </a:solidFill>
                <a:latin typeface="Consolas" panose="020B0609020204030204" pitchFamily="49" charset="0"/>
                <a:cs typeface="Consolas" panose="020B0609020204030204" pitchFamily="49" charset="0"/>
              </a:rPr>
              <a:t>timeOut</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false</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a:solidFill>
                  <a:schemeClr val="tx2"/>
                </a:solidFill>
                <a:latin typeface="Consolas" panose="020B0609020204030204" pitchFamily="49" charset="0"/>
                <a:cs typeface="Consolas" panose="020B0609020204030204" pitchFamily="49" charset="0"/>
              </a:rPr>
              <a:t>	return </a:t>
            </a:r>
            <a:r>
              <a:rPr lang="cs-CZ" sz="1800" dirty="0" err="1">
                <a:solidFill>
                  <a:schemeClr val="tx2"/>
                </a:solidFill>
                <a:latin typeface="Consolas" panose="020B0609020204030204" pitchFamily="49" charset="0"/>
                <a:cs typeface="Consolas" panose="020B0609020204030204" pitchFamily="49" charset="0"/>
              </a:rPr>
              <a:t>false</a:t>
            </a:r>
            <a:endParaRPr lang="cs-CZ" sz="1800" dirty="0">
              <a:solidFill>
                <a:schemeClr val="tx2"/>
              </a:solidFill>
              <a:latin typeface="Consolas" panose="020B0609020204030204" pitchFamily="49" charset="0"/>
              <a:cs typeface="Consolas" panose="020B0609020204030204" pitchFamily="49" charset="0"/>
            </a:endParaRPr>
          </a:p>
          <a:p>
            <a:pPr marL="384048" lvl="1" indent="0">
              <a:buNone/>
            </a:pPr>
            <a:r>
              <a:rPr lang="cs-CZ" sz="1800" dirty="0">
                <a:solidFill>
                  <a:schemeClr val="tx2"/>
                </a:solidFill>
                <a:latin typeface="Consolas" panose="020B0609020204030204" pitchFamily="49" charset="0"/>
                <a:cs typeface="Consolas" panose="020B0609020204030204" pitchFamily="49" charset="0"/>
              </a:rPr>
              <a:t>end</a:t>
            </a:r>
          </a:p>
          <a:p>
            <a:pPr>
              <a:buFont typeface="Arial" panose="020B0604020202020204" pitchFamily="34" charset="0"/>
              <a:buChar char="•"/>
            </a:pPr>
            <a:r>
              <a:rPr lang="cs-CZ" sz="2000" dirty="0" err="1">
                <a:latin typeface="+mj-lt"/>
                <a:cs typeface="Consolas" panose="020B0609020204030204" pitchFamily="49" charset="0"/>
              </a:rPr>
              <a:t>Read</a:t>
            </a:r>
            <a:r>
              <a:rPr lang="cs-CZ" sz="2000" dirty="0">
                <a:latin typeface="+mj-lt"/>
                <a:cs typeface="Consolas" panose="020B0609020204030204" pitchFamily="49" charset="0"/>
              </a:rPr>
              <a:t> </a:t>
            </a:r>
            <a:r>
              <a:rPr lang="cs-CZ" sz="2000" dirty="0" err="1">
                <a:latin typeface="+mj-lt"/>
                <a:cs typeface="Consolas" panose="020B0609020204030204" pitchFamily="49" charset="0"/>
              </a:rPr>
              <a:t>Answer</a:t>
            </a:r>
            <a:endParaRPr lang="cs-CZ" sz="2000" dirty="0">
              <a:latin typeface="+mj-lt"/>
              <a:cs typeface="Consolas" panose="020B0609020204030204" pitchFamily="49" charset="0"/>
            </a:endParaRPr>
          </a:p>
          <a:p>
            <a:pPr marL="384048" lvl="1" indent="0">
              <a:buNone/>
            </a:pPr>
            <a:r>
              <a:rPr lang="cs-CZ" sz="1800" dirty="0" err="1">
                <a:solidFill>
                  <a:schemeClr val="tx2"/>
                </a:solidFill>
                <a:latin typeface="Consolas" panose="020B0609020204030204" pitchFamily="49" charset="0"/>
                <a:cs typeface="Consolas" panose="020B0609020204030204" pitchFamily="49" charset="0"/>
              </a:rPr>
              <a:t>answer</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cmd.ParseANSIString</a:t>
            </a:r>
            <a:r>
              <a:rPr lang="cs-CZ" sz="1800" dirty="0">
                <a:solidFill>
                  <a:schemeClr val="tx2"/>
                </a:solidFill>
                <a:latin typeface="Consolas" panose="020B0609020204030204" pitchFamily="49" charset="0"/>
                <a:cs typeface="Consolas" panose="020B0609020204030204" pitchFamily="49" charset="0"/>
              </a:rPr>
              <a:t>()  </a:t>
            </a:r>
          </a:p>
          <a:p>
            <a:pPr lvl="1">
              <a:buFont typeface="Arial" panose="020B0604020202020204" pitchFamily="34" charset="0"/>
              <a:buChar char="•"/>
            </a:pPr>
            <a:r>
              <a:rPr lang="en-US" sz="1800" dirty="0"/>
              <a:t>Parsed string when successful otherwise </a:t>
            </a:r>
            <a:r>
              <a:rPr lang="cs-CZ" sz="1800" dirty="0" err="1"/>
              <a:t>false</a:t>
            </a:r>
            <a:r>
              <a:rPr lang="cs-CZ" sz="1800" dirty="0"/>
              <a:t>!</a:t>
            </a:r>
          </a:p>
          <a:p>
            <a:pPr lvl="1">
              <a:buFont typeface="Arial" panose="020B0604020202020204" pitchFamily="34" charset="0"/>
              <a:buChar char="•"/>
            </a:pPr>
            <a:r>
              <a:rPr lang="cs-CZ" sz="1800" dirty="0" err="1"/>
              <a:t>Parsed</a:t>
            </a:r>
            <a:r>
              <a:rPr lang="cs-CZ" sz="1800" dirty="0"/>
              <a:t> </a:t>
            </a:r>
            <a:r>
              <a:rPr lang="cs-CZ" sz="1800" dirty="0" err="1"/>
              <a:t>string</a:t>
            </a:r>
            <a:r>
              <a:rPr lang="cs-CZ" sz="1800" dirty="0"/>
              <a:t> </a:t>
            </a:r>
            <a:r>
              <a:rPr lang="cs-CZ" sz="1800" dirty="0" err="1"/>
              <a:t>is</a:t>
            </a:r>
            <a:r>
              <a:rPr lang="cs-CZ" sz="1800" dirty="0"/>
              <a:t> </a:t>
            </a:r>
            <a:r>
              <a:rPr lang="cs-CZ" sz="1800" dirty="0" err="1"/>
              <a:t>then</a:t>
            </a:r>
            <a:r>
              <a:rPr lang="cs-CZ" sz="1800" dirty="0"/>
              <a:t> </a:t>
            </a:r>
            <a:r>
              <a:rPr lang="cs-CZ" sz="1800" dirty="0" err="1"/>
              <a:t>removed</a:t>
            </a:r>
            <a:r>
              <a:rPr lang="cs-CZ" sz="1800" dirty="0"/>
              <a:t> </a:t>
            </a:r>
            <a:r>
              <a:rPr lang="cs-CZ" sz="1800" dirty="0" err="1"/>
              <a:t>from</a:t>
            </a:r>
            <a:r>
              <a:rPr lang="cs-CZ" sz="1800" dirty="0"/>
              <a:t> </a:t>
            </a:r>
            <a:r>
              <a:rPr lang="cs-CZ" sz="1800" dirty="0" err="1"/>
              <a:t>cmd</a:t>
            </a:r>
            <a:endParaRPr lang="cs-CZ" dirty="0"/>
          </a:p>
          <a:p>
            <a:pPr lvl="1">
              <a:buFont typeface="Arial" panose="020B0604020202020204" pitchFamily="34" charset="0"/>
              <a:buChar char="•"/>
            </a:pPr>
            <a:r>
              <a:rPr lang="cs-CZ" dirty="0" err="1"/>
              <a:t>other</a:t>
            </a:r>
            <a:r>
              <a:rPr lang="cs-CZ" dirty="0"/>
              <a:t> </a:t>
            </a:r>
            <a:r>
              <a:rPr lang="cs-CZ" dirty="0" err="1"/>
              <a:t>Append</a:t>
            </a:r>
            <a:r>
              <a:rPr lang="cs-CZ" dirty="0"/>
              <a:t> and </a:t>
            </a:r>
            <a:r>
              <a:rPr lang="cs-CZ" dirty="0" err="1"/>
              <a:t>Parse</a:t>
            </a:r>
            <a:r>
              <a:rPr lang="cs-CZ" dirty="0"/>
              <a:t> </a:t>
            </a:r>
            <a:r>
              <a:rPr lang="cs-CZ" dirty="0" err="1"/>
              <a:t>functions</a:t>
            </a:r>
            <a:r>
              <a:rPr lang="cs-CZ" dirty="0"/>
              <a:t> - </a:t>
            </a:r>
            <a:r>
              <a:rPr lang="cs-CZ" dirty="0" err="1"/>
              <a:t>see</a:t>
            </a:r>
            <a:r>
              <a:rPr lang="cs-CZ" dirty="0"/>
              <a:t> UNI Ruby </a:t>
            </a:r>
            <a:r>
              <a:rPr lang="cs-CZ" dirty="0" err="1"/>
              <a:t>documentation</a:t>
            </a:r>
            <a:endParaRPr lang="cs-CZ" dirty="0"/>
          </a:p>
          <a:p>
            <a:pPr marL="384048" lvl="1" indent="0">
              <a:buNone/>
            </a:pPr>
            <a:r>
              <a:rPr lang="cs-CZ" dirty="0"/>
              <a:t>	</a:t>
            </a:r>
            <a:r>
              <a:rPr lang="cs-CZ" dirty="0" err="1"/>
              <a:t>AppendANSIInt</a:t>
            </a:r>
            <a:r>
              <a:rPr lang="cs-CZ" dirty="0"/>
              <a:t>(x)</a:t>
            </a:r>
          </a:p>
          <a:p>
            <a:pPr marL="384048" lvl="1" indent="0">
              <a:buNone/>
            </a:pPr>
            <a:r>
              <a:rPr lang="cs-CZ" dirty="0"/>
              <a:t>	</a:t>
            </a:r>
            <a:r>
              <a:rPr lang="cs-CZ" dirty="0" err="1"/>
              <a:t>AppendANSIDouble</a:t>
            </a:r>
            <a:r>
              <a:rPr lang="cs-CZ" dirty="0"/>
              <a:t>(...)</a:t>
            </a:r>
          </a:p>
          <a:p>
            <a:pPr marL="384048" lvl="1" indent="0">
              <a:buNone/>
            </a:pPr>
            <a:r>
              <a:rPr lang="cs-CZ" dirty="0"/>
              <a:t>	</a:t>
            </a:r>
            <a:r>
              <a:rPr lang="cs-CZ" dirty="0" err="1"/>
              <a:t>AppendANSIChar</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21</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8941194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644244"/>
          </a:xfrm>
        </p:spPr>
        <p:txBody>
          <a:bodyPr/>
          <a:lstStyle/>
          <a:p>
            <a:pPr>
              <a:buFont typeface="Arial" panose="020B0604020202020204" pitchFamily="34" charset="0"/>
              <a:buChar char="•"/>
            </a:pPr>
            <a:r>
              <a:rPr lang="cs-CZ" dirty="0" err="1"/>
              <a:t>Example</a:t>
            </a:r>
            <a:r>
              <a:rPr lang="cs-CZ" dirty="0"/>
              <a:t> – </a:t>
            </a:r>
            <a:r>
              <a:rPr lang="cs-CZ" dirty="0" err="1"/>
              <a:t>send</a:t>
            </a:r>
            <a:r>
              <a:rPr lang="cs-CZ" dirty="0"/>
              <a:t> </a:t>
            </a:r>
            <a:r>
              <a:rPr lang="cs-CZ" dirty="0" err="1"/>
              <a:t>command</a:t>
            </a:r>
            <a:r>
              <a:rPr lang="cs-CZ" dirty="0"/>
              <a:t> and </a:t>
            </a:r>
            <a:r>
              <a:rPr lang="cs-CZ" dirty="0" err="1"/>
              <a:t>parse</a:t>
            </a:r>
            <a:r>
              <a:rPr lang="cs-CZ" dirty="0"/>
              <a:t> </a:t>
            </a:r>
            <a:r>
              <a:rPr lang="cs-CZ" dirty="0" err="1"/>
              <a:t>answer</a:t>
            </a:r>
            <a:endParaRPr lang="cs-CZ" dirty="0"/>
          </a:p>
          <a:p>
            <a:pPr marL="384048" lvl="1" indent="0">
              <a:buNone/>
            </a:pPr>
            <a:r>
              <a:rPr lang="cs-CZ" sz="1800" dirty="0" err="1">
                <a:solidFill>
                  <a:schemeClr val="tx2"/>
                </a:solidFill>
                <a:latin typeface="Consolas" panose="020B0609020204030204" pitchFamily="49" charset="0"/>
                <a:cs typeface="Consolas" panose="020B0609020204030204" pitchFamily="49" charset="0"/>
              </a:rPr>
              <a:t>cmd</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CommandWrapper.new</a:t>
            </a:r>
            <a:r>
              <a:rPr lang="cs-CZ" sz="1800" dirty="0">
                <a:solidFill>
                  <a:schemeClr val="tx2"/>
                </a:solidFill>
                <a:latin typeface="Consolas" panose="020B0609020204030204" pitchFamily="49" charset="0"/>
                <a:cs typeface="Consolas" panose="020B0609020204030204" pitchFamily="49" charset="0"/>
              </a:rPr>
              <a:t>(</a:t>
            </a:r>
            <a:r>
              <a:rPr lang="cs-CZ" sz="1800" dirty="0" err="1">
                <a:solidFill>
                  <a:schemeClr val="tx2"/>
                </a:solidFill>
                <a:latin typeface="Consolas" panose="020B0609020204030204" pitchFamily="49" charset="0"/>
                <a:cs typeface="Consolas" panose="020B0609020204030204" pitchFamily="49" charset="0"/>
              </a:rPr>
              <a:t>self</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cmd.AppendANSIString</a:t>
            </a:r>
            <a:r>
              <a:rPr lang="cs-CZ" sz="1800" dirty="0">
                <a:solidFill>
                  <a:schemeClr val="tx2"/>
                </a:solidFill>
                <a:latin typeface="Consolas" panose="020B0609020204030204" pitchFamily="49" charset="0"/>
                <a:cs typeface="Consolas" panose="020B0609020204030204" pitchFamily="49" charset="0"/>
              </a:rPr>
              <a:t>(„</a:t>
            </a:r>
            <a:r>
              <a:rPr lang="cs-CZ" sz="1800" dirty="0" err="1">
                <a:solidFill>
                  <a:schemeClr val="tx2"/>
                </a:solidFill>
                <a:latin typeface="Consolas" panose="020B0609020204030204" pitchFamily="49" charset="0"/>
                <a:cs typeface="Consolas" panose="020B0609020204030204" pitchFamily="49" charset="0"/>
              </a:rPr>
              <a:t>send</a:t>
            </a:r>
            <a:r>
              <a:rPr lang="cs-CZ" sz="1800" dirty="0">
                <a:solidFill>
                  <a:schemeClr val="tx2"/>
                </a:solidFill>
                <a:latin typeface="Consolas" panose="020B0609020204030204" pitchFamily="49" charset="0"/>
                <a:cs typeface="Consolas" panose="020B0609020204030204" pitchFamily="49" charset="0"/>
              </a:rPr>
              <a:t> </a:t>
            </a:r>
            <a:r>
              <a:rPr lang="cs-CZ" sz="1800" dirty="0" err="1">
                <a:solidFill>
                  <a:schemeClr val="tx2"/>
                </a:solidFill>
                <a:latin typeface="Consolas" panose="020B0609020204030204" pitchFamily="49" charset="0"/>
                <a:cs typeface="Consolas" panose="020B0609020204030204" pitchFamily="49" charset="0"/>
              </a:rPr>
              <a:t>me</a:t>
            </a:r>
            <a:r>
              <a:rPr lang="cs-CZ" sz="1800" dirty="0">
                <a:solidFill>
                  <a:schemeClr val="tx2"/>
                </a:solidFill>
                <a:latin typeface="Consolas" panose="020B0609020204030204" pitchFamily="49" charset="0"/>
                <a:cs typeface="Consolas" panose="020B0609020204030204" pitchFamily="49" charset="0"/>
              </a:rPr>
              <a:t> ok 100")</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if</a:t>
            </a:r>
            <a:r>
              <a:rPr lang="cs-CZ" sz="1800" dirty="0">
                <a:solidFill>
                  <a:schemeClr val="tx2"/>
                </a:solidFill>
                <a:latin typeface="Consolas" panose="020B0609020204030204" pitchFamily="49" charset="0"/>
                <a:cs typeface="Consolas" panose="020B0609020204030204" pitchFamily="49" charset="0"/>
              </a:rPr>
              <a:t> (</a:t>
            </a:r>
            <a:r>
              <a:rPr lang="cs-CZ" sz="1800" dirty="0" err="1">
                <a:solidFill>
                  <a:schemeClr val="tx2"/>
                </a:solidFill>
                <a:latin typeface="Consolas" panose="020B0609020204030204" pitchFamily="49" charset="0"/>
                <a:cs typeface="Consolas" panose="020B0609020204030204" pitchFamily="49" charset="0"/>
              </a:rPr>
              <a:t>cmd.SendCommand</a:t>
            </a:r>
            <a:r>
              <a:rPr lang="cs-CZ" sz="1800" dirty="0">
                <a:solidFill>
                  <a:schemeClr val="tx2"/>
                </a:solidFill>
                <a:latin typeface="Consolas" panose="020B0609020204030204" pitchFamily="49" charset="0"/>
                <a:cs typeface="Consolas" panose="020B0609020204030204" pitchFamily="49" charset="0"/>
              </a:rPr>
              <a:t>($</a:t>
            </a:r>
            <a:r>
              <a:rPr lang="cs-CZ" sz="1800" dirty="0" err="1">
                <a:solidFill>
                  <a:schemeClr val="tx2"/>
                </a:solidFill>
                <a:latin typeface="Consolas" panose="020B0609020204030204" pitchFamily="49" charset="0"/>
                <a:cs typeface="Consolas" panose="020B0609020204030204" pitchFamily="49" charset="0"/>
              </a:rPr>
              <a:t>timeOut</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false</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a:solidFill>
                  <a:schemeClr val="tx2"/>
                </a:solidFill>
                <a:latin typeface="Consolas" panose="020B0609020204030204" pitchFamily="49" charset="0"/>
                <a:cs typeface="Consolas" panose="020B0609020204030204" pitchFamily="49" charset="0"/>
              </a:rPr>
              <a:t>	return </a:t>
            </a:r>
            <a:r>
              <a:rPr lang="cs-CZ" sz="1800" dirty="0" err="1">
                <a:solidFill>
                  <a:schemeClr val="tx2"/>
                </a:solidFill>
                <a:latin typeface="Consolas" panose="020B0609020204030204" pitchFamily="49" charset="0"/>
                <a:cs typeface="Consolas" panose="020B0609020204030204" pitchFamily="49" charset="0"/>
              </a:rPr>
              <a:t>false</a:t>
            </a:r>
            <a:endParaRPr lang="cs-CZ" sz="1800" dirty="0">
              <a:solidFill>
                <a:schemeClr val="tx2"/>
              </a:solidFill>
              <a:latin typeface="Consolas" panose="020B0609020204030204" pitchFamily="49" charset="0"/>
              <a:cs typeface="Consolas" panose="020B0609020204030204" pitchFamily="49" charset="0"/>
            </a:endParaRPr>
          </a:p>
          <a:p>
            <a:pPr marL="384048" lvl="1" indent="0">
              <a:buNone/>
            </a:pPr>
            <a:r>
              <a:rPr lang="cs-CZ" sz="1800" dirty="0">
                <a:solidFill>
                  <a:schemeClr val="tx2"/>
                </a:solidFill>
                <a:latin typeface="Consolas" panose="020B0609020204030204" pitchFamily="49" charset="0"/>
                <a:cs typeface="Consolas" panose="020B0609020204030204" pitchFamily="49" charset="0"/>
              </a:rPr>
              <a:t>end</a:t>
            </a:r>
          </a:p>
          <a:p>
            <a:pPr marL="384048" lvl="1" indent="0">
              <a:buNone/>
            </a:pPr>
            <a:endParaRPr lang="cs-CZ" sz="1800" dirty="0">
              <a:solidFill>
                <a:schemeClr val="tx2"/>
              </a:solidFill>
              <a:latin typeface="Consolas" panose="020B0609020204030204" pitchFamily="49" charset="0"/>
              <a:cs typeface="Consolas" panose="020B0609020204030204" pitchFamily="49" charset="0"/>
            </a:endParaRPr>
          </a:p>
          <a:p>
            <a:pPr marL="384048" lvl="1" indent="0">
              <a:buNone/>
            </a:pPr>
            <a:r>
              <a:rPr lang="cs-CZ" sz="1800" dirty="0">
                <a:solidFill>
                  <a:schemeClr val="tx2"/>
                </a:solidFill>
                <a:latin typeface="Consolas" panose="020B0609020204030204" pitchFamily="49" charset="0"/>
                <a:cs typeface="Consolas" panose="020B0609020204030204" pitchFamily="49" charset="0"/>
              </a:rPr>
              <a:t>ok = </a:t>
            </a:r>
            <a:r>
              <a:rPr lang="cs-CZ" sz="1800" dirty="0" err="1">
                <a:solidFill>
                  <a:schemeClr val="tx2"/>
                </a:solidFill>
                <a:latin typeface="Consolas" panose="020B0609020204030204" pitchFamily="49" charset="0"/>
                <a:cs typeface="Consolas" panose="020B0609020204030204" pitchFamily="49" charset="0"/>
              </a:rPr>
              <a:t>cmd.ParseANSIString</a:t>
            </a:r>
            <a:r>
              <a:rPr lang="cs-CZ" sz="1800" dirty="0">
                <a:solidFill>
                  <a:schemeClr val="tx2"/>
                </a:solidFill>
                <a:latin typeface="Consolas" panose="020B0609020204030204" pitchFamily="49" charset="0"/>
                <a:cs typeface="Consolas" panose="020B0609020204030204" pitchFamily="49" charset="0"/>
              </a:rPr>
              <a:t>(„ok“)</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space</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cmd.ParseANSIString</a:t>
            </a:r>
            <a:r>
              <a:rPr lang="cs-CZ" sz="1800" dirty="0">
                <a:solidFill>
                  <a:schemeClr val="tx2"/>
                </a:solidFill>
                <a:latin typeface="Consolas" panose="020B0609020204030204" pitchFamily="49" charset="0"/>
                <a:cs typeface="Consolas" panose="020B0609020204030204" pitchFamily="49" charset="0"/>
              </a:rPr>
              <a:t>(„ “)</a:t>
            </a:r>
          </a:p>
          <a:p>
            <a:pPr marL="384048" lvl="1" indent="0">
              <a:buNone/>
            </a:pPr>
            <a:r>
              <a:rPr lang="cs-CZ" sz="1800" dirty="0">
                <a:solidFill>
                  <a:schemeClr val="tx2"/>
                </a:solidFill>
                <a:latin typeface="Consolas" panose="020B0609020204030204" pitchFamily="49" charset="0"/>
                <a:cs typeface="Consolas" panose="020B0609020204030204" pitchFamily="49" charset="0"/>
              </a:rPr>
              <a:t>number100 = </a:t>
            </a:r>
            <a:r>
              <a:rPr lang="cs-CZ" sz="1800" dirty="0" err="1">
                <a:solidFill>
                  <a:schemeClr val="tx2"/>
                </a:solidFill>
                <a:latin typeface="Consolas" panose="020B0609020204030204" pitchFamily="49" charset="0"/>
                <a:cs typeface="Consolas" panose="020B0609020204030204" pitchFamily="49" charset="0"/>
              </a:rPr>
              <a:t>cmd.ParseANSIInt</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thisIsFalse</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cmd.ParseANSIString</a:t>
            </a:r>
            <a:r>
              <a:rPr lang="cs-CZ" sz="1800" dirty="0">
                <a:solidFill>
                  <a:schemeClr val="tx2"/>
                </a:solidFill>
                <a:latin typeface="Consolas" panose="020B0609020204030204" pitchFamily="49" charset="0"/>
                <a:cs typeface="Consolas" panose="020B0609020204030204" pitchFamily="49" charset="0"/>
              </a:rPr>
              <a:t>(„x“)</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22</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2" name="Rounded Rectangular Callout 3">
            <a:extLst>
              <a:ext uri="{FF2B5EF4-FFF2-40B4-BE49-F238E27FC236}">
                <a16:creationId xmlns:a16="http://schemas.microsoft.com/office/drawing/2014/main" id="{F6273C24-2F37-4998-9EDD-782FD3681A08}"/>
              </a:ext>
            </a:extLst>
          </p:cNvPr>
          <p:cNvSpPr/>
          <p:nvPr/>
        </p:nvSpPr>
        <p:spPr>
          <a:xfrm>
            <a:off x="8762105" y="3696894"/>
            <a:ext cx="2088232" cy="1962708"/>
          </a:xfrm>
          <a:prstGeom prst="wedgeRoundRectCallout">
            <a:avLst>
              <a:gd name="adj1" fmla="val -149514"/>
              <a:gd name="adj2" fmla="val -1268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The last variable will be false, because cmd buffer contains nothing at the moment</a:t>
            </a:r>
          </a:p>
        </p:txBody>
      </p:sp>
      <p:sp>
        <p:nvSpPr>
          <p:cNvPr id="3" name="Rounded Rectangular Callout 4">
            <a:extLst>
              <a:ext uri="{FF2B5EF4-FFF2-40B4-BE49-F238E27FC236}">
                <a16:creationId xmlns:a16="http://schemas.microsoft.com/office/drawing/2014/main" id="{35971935-5F4E-69D3-0EDA-85D2888E050C}"/>
              </a:ext>
            </a:extLst>
          </p:cNvPr>
          <p:cNvSpPr/>
          <p:nvPr/>
        </p:nvSpPr>
        <p:spPr>
          <a:xfrm>
            <a:off x="8762105" y="1186050"/>
            <a:ext cx="2088232" cy="936104"/>
          </a:xfrm>
          <a:prstGeom prst="wedgeRoundRectCallout">
            <a:avLst>
              <a:gd name="adj1" fmla="val -146168"/>
              <a:gd name="adj2" fmla="val 2960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Expecting answer: „ok 100“</a:t>
            </a:r>
          </a:p>
        </p:txBody>
      </p:sp>
    </p:spTree>
    <p:extLst>
      <p:ext uri="{BB962C8B-B14F-4D97-AF65-F5344CB8AC3E}">
        <p14:creationId xmlns:p14="http://schemas.microsoft.com/office/powerpoint/2010/main" val="18337144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328773"/>
          </a:xfrm>
        </p:spPr>
        <p:txBody>
          <a:bodyPr/>
          <a:lstStyle/>
          <a:p>
            <a:pPr>
              <a:buFont typeface="Arial" panose="020B0604020202020204" pitchFamily="34" charset="0"/>
              <a:buChar char="•"/>
            </a:pPr>
            <a:r>
              <a:rPr lang="cs-CZ" dirty="0" err="1"/>
              <a:t>Example</a:t>
            </a:r>
            <a:r>
              <a:rPr lang="cs-CZ" dirty="0"/>
              <a:t> 2 – </a:t>
            </a:r>
            <a:r>
              <a:rPr lang="cs-CZ" dirty="0" err="1"/>
              <a:t>send</a:t>
            </a:r>
            <a:r>
              <a:rPr lang="cs-CZ" dirty="0"/>
              <a:t> </a:t>
            </a:r>
            <a:r>
              <a:rPr lang="cs-CZ" dirty="0" err="1"/>
              <a:t>command</a:t>
            </a:r>
            <a:r>
              <a:rPr lang="cs-CZ" dirty="0"/>
              <a:t> </a:t>
            </a:r>
            <a:r>
              <a:rPr lang="cs-CZ" dirty="0" err="1"/>
              <a:t>without</a:t>
            </a:r>
            <a:r>
              <a:rPr lang="cs-CZ" dirty="0"/>
              <a:t> </a:t>
            </a:r>
            <a:r>
              <a:rPr lang="cs-CZ" dirty="0" err="1"/>
              <a:t>expecting</a:t>
            </a:r>
            <a:r>
              <a:rPr lang="cs-CZ" dirty="0"/>
              <a:t> </a:t>
            </a:r>
            <a:r>
              <a:rPr lang="cs-CZ" dirty="0" err="1"/>
              <a:t>answer</a:t>
            </a:r>
            <a:endParaRPr lang="cs-CZ" dirty="0"/>
          </a:p>
          <a:p>
            <a:pPr marL="384048" lvl="1" indent="0">
              <a:buNone/>
            </a:pPr>
            <a:r>
              <a:rPr lang="cs-CZ" sz="1800" dirty="0" err="1">
                <a:solidFill>
                  <a:schemeClr val="tx2"/>
                </a:solidFill>
                <a:latin typeface="Consolas" panose="020B0609020204030204" pitchFamily="49" charset="0"/>
                <a:cs typeface="Consolas" panose="020B0609020204030204" pitchFamily="49" charset="0"/>
              </a:rPr>
              <a:t>cmd</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CommandWrapper.new</a:t>
            </a:r>
            <a:r>
              <a:rPr lang="cs-CZ" sz="1800" dirty="0">
                <a:solidFill>
                  <a:schemeClr val="tx2"/>
                </a:solidFill>
                <a:latin typeface="Consolas" panose="020B0609020204030204" pitchFamily="49" charset="0"/>
                <a:cs typeface="Consolas" panose="020B0609020204030204" pitchFamily="49" charset="0"/>
              </a:rPr>
              <a:t>(</a:t>
            </a:r>
            <a:r>
              <a:rPr lang="cs-CZ" sz="1800" dirty="0" err="1">
                <a:solidFill>
                  <a:schemeClr val="tx2"/>
                </a:solidFill>
                <a:latin typeface="Consolas" panose="020B0609020204030204" pitchFamily="49" charset="0"/>
                <a:cs typeface="Consolas" panose="020B0609020204030204" pitchFamily="49" charset="0"/>
              </a:rPr>
              <a:t>self</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cmd.AppendANSIString</a:t>
            </a:r>
            <a:r>
              <a:rPr lang="cs-CZ" sz="1800" dirty="0">
                <a:solidFill>
                  <a:schemeClr val="tx2"/>
                </a:solidFill>
                <a:latin typeface="Consolas" panose="020B0609020204030204" pitchFamily="49" charset="0"/>
                <a:cs typeface="Consolas" panose="020B0609020204030204" pitchFamily="49" charset="0"/>
              </a:rPr>
              <a:t>("I1S0")</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cmd.AppendANSIChar</a:t>
            </a:r>
            <a:r>
              <a:rPr lang="cs-CZ" sz="1800" dirty="0">
                <a:solidFill>
                  <a:schemeClr val="tx2"/>
                </a:solidFill>
                <a:latin typeface="Consolas" panose="020B0609020204030204" pitchFamily="49" charset="0"/>
                <a:cs typeface="Consolas" panose="020B0609020204030204" pitchFamily="49" charset="0"/>
              </a:rPr>
              <a:t>($</a:t>
            </a:r>
            <a:r>
              <a:rPr lang="cs-CZ" sz="1800" dirty="0" err="1">
                <a:solidFill>
                  <a:schemeClr val="tx2"/>
                </a:solidFill>
                <a:latin typeface="Consolas" panose="020B0609020204030204" pitchFamily="49" charset="0"/>
                <a:cs typeface="Consolas" panose="020B0609020204030204" pitchFamily="49" charset="0"/>
              </a:rPr>
              <a:t>cmdCharTerm</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endParaRPr lang="cs-CZ" sz="1800" dirty="0">
              <a:solidFill>
                <a:schemeClr val="tx2"/>
              </a:solidFill>
              <a:latin typeface="Consolas" panose="020B0609020204030204" pitchFamily="49" charset="0"/>
              <a:cs typeface="Consolas" panose="020B0609020204030204" pitchFamily="49" charset="0"/>
            </a:endParaRPr>
          </a:p>
          <a:p>
            <a:pPr marL="384048" lvl="1" indent="0">
              <a:buNone/>
            </a:pPr>
            <a:r>
              <a:rPr lang="cs-CZ" sz="1800" dirty="0" err="1">
                <a:solidFill>
                  <a:schemeClr val="tx2"/>
                </a:solidFill>
                <a:latin typeface="Consolas" panose="020B0609020204030204" pitchFamily="49" charset="0"/>
                <a:cs typeface="Consolas" panose="020B0609020204030204" pitchFamily="49" charset="0"/>
              </a:rPr>
              <a:t>if</a:t>
            </a:r>
            <a:r>
              <a:rPr lang="cs-CZ" sz="1800" dirty="0">
                <a:solidFill>
                  <a:schemeClr val="tx2"/>
                </a:solidFill>
                <a:latin typeface="Consolas" panose="020B0609020204030204" pitchFamily="49" charset="0"/>
                <a:cs typeface="Consolas" panose="020B0609020204030204" pitchFamily="49" charset="0"/>
              </a:rPr>
              <a:t> (</a:t>
            </a:r>
            <a:r>
              <a:rPr lang="cs-CZ" sz="1800" dirty="0" err="1">
                <a:solidFill>
                  <a:schemeClr val="tx2"/>
                </a:solidFill>
                <a:latin typeface="Consolas" panose="020B0609020204030204" pitchFamily="49" charset="0"/>
                <a:cs typeface="Consolas" panose="020B0609020204030204" pitchFamily="49" charset="0"/>
              </a:rPr>
              <a:t>cmd.SendCommand</a:t>
            </a:r>
            <a:r>
              <a:rPr lang="cs-CZ" sz="1800" dirty="0">
                <a:solidFill>
                  <a:schemeClr val="tx2"/>
                </a:solidFill>
                <a:latin typeface="Consolas" panose="020B0609020204030204" pitchFamily="49" charset="0"/>
                <a:cs typeface="Consolas" panose="020B0609020204030204" pitchFamily="49" charset="0"/>
              </a:rPr>
              <a:t>(</a:t>
            </a:r>
            <a:r>
              <a:rPr lang="cs-CZ" sz="1800" u="sng" dirty="0">
                <a:solidFill>
                  <a:schemeClr val="tx2"/>
                </a:solidFill>
                <a:latin typeface="Consolas" panose="020B0609020204030204" pitchFamily="49" charset="0"/>
                <a:cs typeface="Consolas" panose="020B0609020204030204" pitchFamily="49" charset="0"/>
              </a:rPr>
              <a:t>0</a:t>
            </a:r>
            <a:r>
              <a:rPr lang="cs-CZ" sz="1800" dirty="0">
                <a:solidFill>
                  <a:schemeClr val="tx2"/>
                </a:solidFill>
                <a:latin typeface="Consolas" panose="020B0609020204030204" pitchFamily="49" charset="0"/>
                <a:cs typeface="Consolas" panose="020B0609020204030204" pitchFamily="49" charset="0"/>
              </a:rPr>
              <a:t>) == </a:t>
            </a:r>
            <a:r>
              <a:rPr lang="cs-CZ" sz="1800" dirty="0" err="1">
                <a:solidFill>
                  <a:schemeClr val="tx2"/>
                </a:solidFill>
                <a:latin typeface="Consolas" panose="020B0609020204030204" pitchFamily="49" charset="0"/>
                <a:cs typeface="Consolas" panose="020B0609020204030204" pitchFamily="49" charset="0"/>
              </a:rPr>
              <a:t>false</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a:solidFill>
                  <a:schemeClr val="tx2"/>
                </a:solidFill>
                <a:latin typeface="Consolas" panose="020B0609020204030204" pitchFamily="49" charset="0"/>
                <a:cs typeface="Consolas" panose="020B0609020204030204" pitchFamily="49" charset="0"/>
              </a:rPr>
              <a:t>	return „</a:t>
            </a:r>
            <a:r>
              <a:rPr lang="cs-CZ" sz="1800" dirty="0" err="1">
                <a:solidFill>
                  <a:schemeClr val="tx2"/>
                </a:solidFill>
                <a:latin typeface="Consolas" panose="020B0609020204030204" pitchFamily="49" charset="0"/>
                <a:cs typeface="Consolas" panose="020B0609020204030204" pitchFamily="49" charset="0"/>
              </a:rPr>
              <a:t>command</a:t>
            </a:r>
            <a:r>
              <a:rPr lang="cs-CZ" sz="1800" dirty="0">
                <a:solidFill>
                  <a:schemeClr val="tx2"/>
                </a:solidFill>
                <a:latin typeface="Consolas" panose="020B0609020204030204" pitchFamily="49" charset="0"/>
                <a:cs typeface="Consolas" panose="020B0609020204030204" pitchFamily="49" charset="0"/>
              </a:rPr>
              <a:t> not </a:t>
            </a:r>
            <a:r>
              <a:rPr lang="cs-CZ" sz="1800" dirty="0" err="1">
                <a:solidFill>
                  <a:schemeClr val="tx2"/>
                </a:solidFill>
                <a:latin typeface="Consolas" panose="020B0609020204030204" pitchFamily="49" charset="0"/>
                <a:cs typeface="Consolas" panose="020B0609020204030204" pitchFamily="49" charset="0"/>
              </a:rPr>
              <a:t>sent</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err="1">
                <a:solidFill>
                  <a:schemeClr val="tx2"/>
                </a:solidFill>
                <a:latin typeface="Consolas" panose="020B0609020204030204" pitchFamily="49" charset="0"/>
                <a:cs typeface="Consolas" panose="020B0609020204030204" pitchFamily="49" charset="0"/>
              </a:rPr>
              <a:t>else</a:t>
            </a:r>
            <a:endParaRPr lang="cs-CZ" sz="1800" dirty="0">
              <a:solidFill>
                <a:schemeClr val="tx2"/>
              </a:solidFill>
              <a:latin typeface="Consolas" panose="020B0609020204030204" pitchFamily="49" charset="0"/>
              <a:cs typeface="Consolas" panose="020B0609020204030204" pitchFamily="49" charset="0"/>
            </a:endParaRPr>
          </a:p>
          <a:p>
            <a:pPr marL="384048" lvl="1" indent="0">
              <a:buNone/>
            </a:pPr>
            <a:r>
              <a:rPr lang="cs-CZ" sz="1800" dirty="0">
                <a:solidFill>
                  <a:schemeClr val="tx2"/>
                </a:solidFill>
                <a:latin typeface="Consolas" panose="020B0609020204030204" pitchFamily="49" charset="0"/>
                <a:cs typeface="Consolas" panose="020B0609020204030204" pitchFamily="49" charset="0"/>
              </a:rPr>
              <a:t>	return „</a:t>
            </a:r>
            <a:r>
              <a:rPr lang="cs-CZ" sz="1800" dirty="0" err="1">
                <a:solidFill>
                  <a:schemeClr val="tx2"/>
                </a:solidFill>
                <a:latin typeface="Consolas" panose="020B0609020204030204" pitchFamily="49" charset="0"/>
                <a:cs typeface="Consolas" panose="020B0609020204030204" pitchFamily="49" charset="0"/>
              </a:rPr>
              <a:t>command</a:t>
            </a:r>
            <a:r>
              <a:rPr lang="cs-CZ" sz="1800" dirty="0">
                <a:solidFill>
                  <a:schemeClr val="tx2"/>
                </a:solidFill>
                <a:latin typeface="Consolas" panose="020B0609020204030204" pitchFamily="49" charset="0"/>
                <a:cs typeface="Consolas" panose="020B0609020204030204" pitchFamily="49" charset="0"/>
              </a:rPr>
              <a:t> </a:t>
            </a:r>
            <a:r>
              <a:rPr lang="cs-CZ" sz="1800" dirty="0" err="1">
                <a:solidFill>
                  <a:schemeClr val="tx2"/>
                </a:solidFill>
                <a:latin typeface="Consolas" panose="020B0609020204030204" pitchFamily="49" charset="0"/>
                <a:cs typeface="Consolas" panose="020B0609020204030204" pitchFamily="49" charset="0"/>
              </a:rPr>
              <a:t>sent</a:t>
            </a:r>
            <a:r>
              <a:rPr lang="cs-CZ" sz="1800" dirty="0">
                <a:solidFill>
                  <a:schemeClr val="tx2"/>
                </a:solidFill>
                <a:latin typeface="Consolas" panose="020B0609020204030204" pitchFamily="49" charset="0"/>
                <a:cs typeface="Consolas" panose="020B0609020204030204" pitchFamily="49" charset="0"/>
              </a:rPr>
              <a:t>“</a:t>
            </a:r>
          </a:p>
          <a:p>
            <a:pPr marL="384048" lvl="1" indent="0">
              <a:buNone/>
            </a:pPr>
            <a:r>
              <a:rPr lang="cs-CZ" sz="1800" dirty="0">
                <a:solidFill>
                  <a:schemeClr val="tx2"/>
                </a:solidFill>
                <a:latin typeface="Consolas" panose="020B0609020204030204" pitchFamily="49" charset="0"/>
                <a:cs typeface="Consolas" panose="020B0609020204030204" pitchFamily="49" charset="0"/>
              </a:rPr>
              <a:t>end</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23</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094260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5264175"/>
          </a:xfrm>
        </p:spPr>
        <p:txBody>
          <a:bodyPr/>
          <a:lstStyle/>
          <a:p>
            <a:pPr marL="18288" indent="0">
              <a:buNone/>
            </a:pPr>
            <a:r>
              <a:rPr lang="cs-CZ" sz="2400" dirty="0" err="1"/>
              <a:t>How</a:t>
            </a:r>
            <a:r>
              <a:rPr lang="cs-CZ" sz="2400" dirty="0"/>
              <a:t> UNI ruby </a:t>
            </a:r>
            <a:r>
              <a:rPr lang="cs-CZ" sz="2400" dirty="0" err="1"/>
              <a:t>gets</a:t>
            </a:r>
            <a:r>
              <a:rPr lang="cs-CZ" sz="2400" dirty="0"/>
              <a:t> data </a:t>
            </a:r>
            <a:r>
              <a:rPr lang="cs-CZ" sz="2400" dirty="0" err="1"/>
              <a:t>from</a:t>
            </a:r>
            <a:r>
              <a:rPr lang="cs-CZ" sz="2400" dirty="0"/>
              <a:t> HW</a:t>
            </a:r>
          </a:p>
          <a:p>
            <a:pPr>
              <a:buFont typeface="Arial" panose="020B0604020202020204" pitchFamily="34" charset="0"/>
              <a:buChar char="•"/>
            </a:pPr>
            <a:r>
              <a:rPr lang="cs-CZ" dirty="0">
                <a:cs typeface="Consolas" panose="020B0609020204030204" pitchFamily="49" charset="0"/>
              </a:rPr>
              <a:t>UNI Ruby </a:t>
            </a:r>
            <a:r>
              <a:rPr lang="cs-CZ" dirty="0" err="1">
                <a:cs typeface="Consolas" panose="020B0609020204030204" pitchFamily="49" charset="0"/>
              </a:rPr>
              <a:t>automatically</a:t>
            </a:r>
            <a:r>
              <a:rPr lang="cs-CZ" dirty="0">
                <a:cs typeface="Consolas" panose="020B0609020204030204" pitchFamily="49" charset="0"/>
              </a:rPr>
              <a:t> </a:t>
            </a:r>
            <a:r>
              <a:rPr lang="cs-CZ" dirty="0" err="1">
                <a:cs typeface="Consolas" panose="020B0609020204030204" pitchFamily="49" charset="0"/>
              </a:rPr>
              <a:t>checks</a:t>
            </a:r>
            <a:r>
              <a:rPr lang="cs-CZ" dirty="0">
                <a:cs typeface="Consolas" panose="020B0609020204030204" pitchFamily="49" charset="0"/>
              </a:rPr>
              <a:t> </a:t>
            </a:r>
            <a:r>
              <a:rPr lang="cs-CZ" dirty="0" err="1">
                <a:cs typeface="Consolas" panose="020B0609020204030204" pitchFamily="49" charset="0"/>
              </a:rPr>
              <a:t>for</a:t>
            </a:r>
            <a:r>
              <a:rPr lang="cs-CZ" dirty="0">
                <a:cs typeface="Consolas" panose="020B0609020204030204" pitchFamily="49" charset="0"/>
              </a:rPr>
              <a:t> incoming data (</a:t>
            </a:r>
            <a:r>
              <a:rPr lang="en-US" dirty="0"/>
              <a:t>sequence of b</a:t>
            </a:r>
            <a:r>
              <a:rPr lang="cs-CZ" dirty="0"/>
              <a:t>y</a:t>
            </a:r>
            <a:r>
              <a:rPr lang="en-US" dirty="0"/>
              <a:t>t</a:t>
            </a:r>
            <a:r>
              <a:rPr lang="cs-CZ" dirty="0"/>
              <a:t>e</a:t>
            </a:r>
            <a:r>
              <a:rPr lang="en-US" dirty="0"/>
              <a:t>s</a:t>
            </a:r>
            <a:r>
              <a:rPr lang="cs-CZ" dirty="0"/>
              <a:t>)</a:t>
            </a:r>
            <a:endParaRPr lang="cs-CZ" dirty="0">
              <a:cs typeface="Consolas" panose="020B0609020204030204" pitchFamily="49" charset="0"/>
            </a:endParaRPr>
          </a:p>
          <a:p>
            <a:pPr>
              <a:buFont typeface="Arial" panose="020B0604020202020204" pitchFamily="34" charset="0"/>
              <a:buChar char="•"/>
            </a:pPr>
            <a:r>
              <a:rPr lang="cs-CZ" dirty="0">
                <a:cs typeface="Consolas" panose="020B0609020204030204" pitchFamily="49" charset="0"/>
              </a:rPr>
              <a:t>Data are </a:t>
            </a:r>
            <a:r>
              <a:rPr lang="cs-CZ" dirty="0" err="1">
                <a:cs typeface="Consolas" panose="020B0609020204030204" pitchFamily="49" charset="0"/>
              </a:rPr>
              <a:t>then</a:t>
            </a:r>
            <a:r>
              <a:rPr lang="cs-CZ" dirty="0">
                <a:cs typeface="Consolas" panose="020B0609020204030204" pitchFamily="49" charset="0"/>
              </a:rPr>
              <a:t> </a:t>
            </a:r>
            <a:r>
              <a:rPr lang="cs-CZ" dirty="0" err="1">
                <a:cs typeface="Consolas" panose="020B0609020204030204" pitchFamily="49" charset="0"/>
              </a:rPr>
              <a:t>passed</a:t>
            </a:r>
            <a:r>
              <a:rPr lang="cs-CZ" dirty="0">
                <a:cs typeface="Consolas" panose="020B0609020204030204" pitchFamily="49" charset="0"/>
              </a:rPr>
              <a:t> </a:t>
            </a:r>
            <a:r>
              <a:rPr lang="cs-CZ" dirty="0" err="1">
                <a:cs typeface="Consolas" panose="020B0609020204030204" pitchFamily="49" charset="0"/>
              </a:rPr>
              <a:t>into</a:t>
            </a:r>
            <a:r>
              <a:rPr lang="cs-CZ" dirty="0">
                <a:cs typeface="Consolas" panose="020B0609020204030204" pitchFamily="49" charset="0"/>
              </a:rPr>
              <a:t> </a:t>
            </a:r>
            <a:r>
              <a:rPr lang="cs-CZ" dirty="0" err="1">
                <a:cs typeface="Consolas" panose="020B0609020204030204" pitchFamily="49" charset="0"/>
              </a:rPr>
              <a:t>FindFrame</a:t>
            </a:r>
            <a:r>
              <a:rPr lang="cs-CZ" dirty="0">
                <a:cs typeface="Consolas" panose="020B0609020204030204" pitchFamily="49" charset="0"/>
              </a:rPr>
              <a:t> </a:t>
            </a:r>
            <a:r>
              <a:rPr lang="cs-CZ" dirty="0" err="1">
                <a:cs typeface="Consolas" panose="020B0609020204030204" pitchFamily="49" charset="0"/>
              </a:rPr>
              <a:t>function</a:t>
            </a:r>
            <a:r>
              <a:rPr lang="cs-CZ" dirty="0">
                <a:cs typeface="Consolas" panose="020B0609020204030204" pitchFamily="49" charset="0"/>
              </a:rPr>
              <a:t> </a:t>
            </a:r>
            <a:r>
              <a:rPr lang="cs-CZ" dirty="0" err="1">
                <a:cs typeface="Consolas" panose="020B0609020204030204" pitchFamily="49" charset="0"/>
              </a:rPr>
              <a:t>for</a:t>
            </a:r>
            <a:r>
              <a:rPr lang="cs-CZ" dirty="0">
                <a:cs typeface="Consolas" panose="020B0609020204030204" pitchFamily="49" charset="0"/>
              </a:rPr>
              <a:t> </a:t>
            </a:r>
            <a:r>
              <a:rPr lang="cs-CZ" dirty="0" err="1">
                <a:cs typeface="Consolas" panose="020B0609020204030204" pitchFamily="49" charset="0"/>
              </a:rPr>
              <a:t>completion</a:t>
            </a:r>
            <a:endParaRPr lang="cs-CZ" dirty="0">
              <a:cs typeface="Consolas" panose="020B0609020204030204" pitchFamily="49" charset="0"/>
            </a:endParaRPr>
          </a:p>
          <a:p>
            <a:pPr>
              <a:buFont typeface="Arial" panose="020B0604020202020204" pitchFamily="34" charset="0"/>
              <a:buChar char="•"/>
            </a:pPr>
            <a:endParaRPr lang="cs-CZ" sz="1600" dirty="0">
              <a:latin typeface="+mj-lt"/>
              <a:cs typeface="Consolas" panose="020B0609020204030204" pitchFamily="49" charset="0"/>
            </a:endParaRPr>
          </a:p>
          <a:p>
            <a:pPr>
              <a:buFont typeface="Arial" panose="020B0604020202020204" pitchFamily="34" charset="0"/>
              <a:buChar char="•"/>
            </a:pPr>
            <a:r>
              <a:rPr lang="cs-CZ" b="1" i="1" dirty="0">
                <a:cs typeface="Consolas" panose="020B0609020204030204" pitchFamily="49" charset="0"/>
              </a:rPr>
              <a:t>FindFrame (dataArraySent, dataArrayReceived)</a:t>
            </a:r>
          </a:p>
          <a:p>
            <a:pPr lvl="1">
              <a:buFont typeface="Arial" panose="020B0604020202020204" pitchFamily="34" charset="0"/>
              <a:buChar char="•"/>
            </a:pPr>
            <a:r>
              <a:rPr lang="cs-CZ" dirty="0" err="1">
                <a:cs typeface="Consolas" panose="020B0609020204030204" pitchFamily="49" charset="0"/>
              </a:rPr>
              <a:t>dataArraySent</a:t>
            </a:r>
            <a:r>
              <a:rPr lang="cs-CZ" dirty="0">
                <a:cs typeface="Consolas" panose="020B0609020204030204" pitchFamily="49" charset="0"/>
              </a:rPr>
              <a:t> – </a:t>
            </a:r>
            <a:r>
              <a:rPr lang="cs-CZ" u="sng" dirty="0">
                <a:cs typeface="Consolas" panose="020B0609020204030204" pitchFamily="49" charset="0"/>
              </a:rPr>
              <a:t>byte </a:t>
            </a:r>
            <a:r>
              <a:rPr lang="cs-CZ" u="sng" dirty="0" err="1">
                <a:cs typeface="Consolas" panose="020B0609020204030204" pitchFamily="49" charset="0"/>
              </a:rPr>
              <a:t>array</a:t>
            </a:r>
            <a:r>
              <a:rPr lang="cs-CZ" dirty="0">
                <a:cs typeface="Consolas" panose="020B0609020204030204" pitchFamily="49" charset="0"/>
              </a:rPr>
              <a:t> </a:t>
            </a:r>
            <a:r>
              <a:rPr lang="cs-CZ" dirty="0" err="1">
                <a:cs typeface="Consolas" panose="020B0609020204030204" pitchFamily="49" charset="0"/>
              </a:rPr>
              <a:t>containing</a:t>
            </a:r>
            <a:r>
              <a:rPr lang="cs-CZ" dirty="0">
                <a:cs typeface="Consolas" panose="020B0609020204030204" pitchFamily="49" charset="0"/>
              </a:rPr>
              <a:t> </a:t>
            </a:r>
            <a:r>
              <a:rPr lang="cs-CZ" dirty="0" err="1">
                <a:cs typeface="Consolas" panose="020B0609020204030204" pitchFamily="49" charset="0"/>
              </a:rPr>
              <a:t>your</a:t>
            </a:r>
            <a:r>
              <a:rPr lang="cs-CZ" dirty="0">
                <a:cs typeface="Consolas" panose="020B0609020204030204" pitchFamily="49" charset="0"/>
              </a:rPr>
              <a:t> </a:t>
            </a:r>
            <a:r>
              <a:rPr lang="cs-CZ" dirty="0" err="1">
                <a:cs typeface="Consolas" panose="020B0609020204030204" pitchFamily="49" charset="0"/>
              </a:rPr>
              <a:t>command</a:t>
            </a:r>
            <a:endParaRPr lang="cs-CZ" dirty="0">
              <a:cs typeface="Consolas" panose="020B0609020204030204" pitchFamily="49" charset="0"/>
            </a:endParaRPr>
          </a:p>
          <a:p>
            <a:pPr lvl="1">
              <a:buFont typeface="Arial" panose="020B0604020202020204" pitchFamily="34" charset="0"/>
              <a:buChar char="•"/>
            </a:pPr>
            <a:r>
              <a:rPr lang="cs-CZ" dirty="0" err="1">
                <a:cs typeface="Consolas" panose="020B0609020204030204" pitchFamily="49" charset="0"/>
              </a:rPr>
              <a:t>dataArrayReceived</a:t>
            </a:r>
            <a:r>
              <a:rPr lang="cs-CZ" dirty="0">
                <a:cs typeface="Consolas" panose="020B0609020204030204" pitchFamily="49" charset="0"/>
              </a:rPr>
              <a:t> – byte </a:t>
            </a:r>
            <a:r>
              <a:rPr lang="cs-CZ" dirty="0" err="1">
                <a:cs typeface="Consolas" panose="020B0609020204030204" pitchFamily="49" charset="0"/>
              </a:rPr>
              <a:t>array</a:t>
            </a:r>
            <a:r>
              <a:rPr lang="cs-CZ" dirty="0">
                <a:cs typeface="Consolas" panose="020B0609020204030204" pitchFamily="49" charset="0"/>
              </a:rPr>
              <a:t> </a:t>
            </a:r>
            <a:r>
              <a:rPr lang="cs-CZ" dirty="0" err="1">
                <a:cs typeface="Consolas" panose="020B0609020204030204" pitchFamily="49" charset="0"/>
              </a:rPr>
              <a:t>containing</a:t>
            </a:r>
            <a:r>
              <a:rPr lang="cs-CZ" dirty="0">
                <a:cs typeface="Consolas" panose="020B0609020204030204" pitchFamily="49" charset="0"/>
              </a:rPr>
              <a:t> incoming data</a:t>
            </a:r>
          </a:p>
          <a:p>
            <a:pPr>
              <a:buFont typeface="Arial" panose="020B0604020202020204" pitchFamily="34" charset="0"/>
              <a:buChar char="•"/>
            </a:pPr>
            <a:endParaRPr lang="cs-CZ" sz="1700" i="1" dirty="0">
              <a:latin typeface="+mj-lt"/>
              <a:cs typeface="Consolas" panose="020B0609020204030204" pitchFamily="49" charset="0"/>
            </a:endParaRPr>
          </a:p>
          <a:p>
            <a:pPr lvl="1">
              <a:buFont typeface="Arial" panose="020B0604020202020204" pitchFamily="34" charset="0"/>
              <a:buChar char="•"/>
            </a:pPr>
            <a:r>
              <a:rPr lang="cs-CZ" dirty="0" err="1"/>
              <a:t>Typical</a:t>
            </a:r>
            <a:r>
              <a:rPr lang="cs-CZ" dirty="0"/>
              <a:t> </a:t>
            </a:r>
            <a:r>
              <a:rPr lang="cs-CZ" dirty="0" err="1"/>
              <a:t>implementation</a:t>
            </a:r>
            <a:r>
              <a:rPr lang="cs-CZ" dirty="0"/>
              <a:t> - c</a:t>
            </a:r>
            <a:r>
              <a:rPr lang="en-US" dirty="0"/>
              <a:t>heck leading &amp; ending sequence of characters, </a:t>
            </a:r>
            <a:r>
              <a:rPr lang="cs-CZ" dirty="0"/>
              <a:t> </a:t>
            </a:r>
            <a:r>
              <a:rPr lang="cs-CZ" dirty="0" err="1"/>
              <a:t>calculate</a:t>
            </a:r>
            <a:r>
              <a:rPr lang="cs-CZ" dirty="0"/>
              <a:t> </a:t>
            </a:r>
            <a:r>
              <a:rPr lang="en-US" dirty="0"/>
              <a:t>check sum</a:t>
            </a:r>
            <a:r>
              <a:rPr lang="cs-CZ" dirty="0"/>
              <a:t> </a:t>
            </a:r>
            <a:r>
              <a:rPr lang="cs-CZ" dirty="0" err="1"/>
              <a:t>of</a:t>
            </a:r>
            <a:r>
              <a:rPr lang="cs-CZ" dirty="0"/>
              <a:t> data and </a:t>
            </a:r>
            <a:r>
              <a:rPr lang="cs-CZ" dirty="0" err="1"/>
              <a:t>then</a:t>
            </a:r>
            <a:r>
              <a:rPr lang="cs-CZ" dirty="0"/>
              <a:t> </a:t>
            </a:r>
            <a:r>
              <a:rPr lang="cs-CZ" dirty="0" err="1"/>
              <a:t>mark</a:t>
            </a:r>
            <a:r>
              <a:rPr lang="cs-CZ" dirty="0"/>
              <a:t> </a:t>
            </a:r>
            <a:r>
              <a:rPr lang="cs-CZ" dirty="0" err="1"/>
              <a:t>beginning</a:t>
            </a:r>
            <a:r>
              <a:rPr lang="cs-CZ" dirty="0"/>
              <a:t> and end </a:t>
            </a:r>
            <a:r>
              <a:rPr lang="cs-CZ" dirty="0" err="1"/>
              <a:t>of</a:t>
            </a:r>
            <a:r>
              <a:rPr lang="cs-CZ" dirty="0"/>
              <a:t> </a:t>
            </a:r>
            <a:r>
              <a:rPr lang="cs-CZ" dirty="0" err="1"/>
              <a:t>the</a:t>
            </a:r>
            <a:r>
              <a:rPr lang="cs-CZ" dirty="0"/>
              <a:t> </a:t>
            </a:r>
            <a:r>
              <a:rPr lang="cs-CZ" dirty="0" err="1"/>
              <a:t>frame</a:t>
            </a:r>
            <a:r>
              <a:rPr lang="cs-CZ" dirty="0"/>
              <a:t> </a:t>
            </a:r>
            <a:r>
              <a:rPr lang="cs-CZ" dirty="0" err="1"/>
              <a:t>with</a:t>
            </a:r>
            <a:r>
              <a:rPr lang="cs-CZ" dirty="0"/>
              <a:t> framework </a:t>
            </a:r>
            <a:r>
              <a:rPr lang="cs-CZ" dirty="0" err="1"/>
              <a:t>functions</a:t>
            </a:r>
            <a:r>
              <a:rPr lang="cs-CZ" dirty="0"/>
              <a:t>:</a:t>
            </a:r>
          </a:p>
          <a:p>
            <a:pPr lvl="1">
              <a:buFont typeface="Arial" panose="020B0604020202020204" pitchFamily="34" charset="0"/>
              <a:buChar char="•"/>
            </a:pPr>
            <a:endParaRPr lang="cs-CZ" dirty="0"/>
          </a:p>
          <a:p>
            <a:pPr marL="749808" lvl="2" indent="0">
              <a:buNone/>
            </a:pPr>
            <a:r>
              <a:rPr lang="cs-CZ" sz="1700" dirty="0" err="1">
                <a:solidFill>
                  <a:srgbClr val="1E559D"/>
                </a:solidFill>
                <a:latin typeface="Consolas" panose="020B0609020204030204" pitchFamily="49" charset="0"/>
                <a:cs typeface="Consolas" panose="020B0609020204030204" pitchFamily="49" charset="0"/>
              </a:rPr>
              <a:t>SetFrameStart</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startIndex</a:t>
            </a:r>
            <a:r>
              <a:rPr lang="cs-CZ" sz="1700" dirty="0">
                <a:solidFill>
                  <a:srgbClr val="1E559D"/>
                </a:solidFill>
                <a:latin typeface="Consolas" panose="020B0609020204030204" pitchFamily="49" charset="0"/>
                <a:cs typeface="Consolas" panose="020B0609020204030204" pitchFamily="49" charset="0"/>
              </a:rPr>
              <a:t>)     </a:t>
            </a:r>
          </a:p>
          <a:p>
            <a:pPr marL="749808" lvl="2" indent="0">
              <a:buNone/>
            </a:pPr>
            <a:r>
              <a:rPr lang="cs-CZ" sz="1700" dirty="0" err="1">
                <a:solidFill>
                  <a:srgbClr val="1E559D"/>
                </a:solidFill>
                <a:latin typeface="Consolas" panose="020B0609020204030204" pitchFamily="49" charset="0"/>
                <a:cs typeface="Consolas" panose="020B0609020204030204" pitchFamily="49" charset="0"/>
              </a:rPr>
              <a:t>SetFrameEnd</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endIndex</a:t>
            </a:r>
            <a:r>
              <a:rPr lang="cs-CZ" sz="1700" dirty="0">
                <a:solidFill>
                  <a:srgbClr val="1E559D"/>
                </a:solidFill>
                <a:latin typeface="Consolas" panose="020B0609020204030204" pitchFamily="49" charset="0"/>
                <a:cs typeface="Consolas" panose="020B0609020204030204" pitchFamily="49" charset="0"/>
              </a:rPr>
              <a:t>)</a:t>
            </a:r>
            <a:endParaRPr lang="cs-CZ" sz="1700" dirty="0">
              <a:solidFill>
                <a:srgbClr val="1E559D"/>
              </a:solidFill>
            </a:endParaRPr>
          </a:p>
          <a:p>
            <a:pPr lvl="1">
              <a:buFont typeface="Arial" panose="020B0604020202020204" pitchFamily="34" charset="0"/>
              <a:buChar char="•"/>
            </a:pPr>
            <a:endParaRPr lang="cs-CZ" dirty="0">
              <a:latin typeface="+mj-lt"/>
              <a:cs typeface="Consolas" panose="020B0609020204030204" pitchFamily="49" charset="0"/>
            </a:endParaRPr>
          </a:p>
          <a:p>
            <a:pPr lvl="1">
              <a:buFont typeface="Arial" panose="020B0604020202020204" pitchFamily="34" charset="0"/>
              <a:buChar char="•"/>
            </a:pPr>
            <a:r>
              <a:rPr lang="cs-CZ" dirty="0" err="1"/>
              <a:t>If</a:t>
            </a:r>
            <a:r>
              <a:rPr lang="cs-CZ" dirty="0"/>
              <a:t> s</a:t>
            </a:r>
            <a:r>
              <a:rPr lang="en-US" dirty="0" err="1"/>
              <a:t>ent</a:t>
            </a:r>
            <a:r>
              <a:rPr lang="cs-CZ" dirty="0" err="1"/>
              <a:t>ByteArray</a:t>
            </a:r>
            <a:r>
              <a:rPr lang="cs-CZ" dirty="0"/>
              <a:t> </a:t>
            </a:r>
            <a:r>
              <a:rPr lang="cs-CZ" dirty="0" err="1"/>
              <a:t>is</a:t>
            </a:r>
            <a:r>
              <a:rPr lang="en-US" dirty="0"/>
              <a:t> nil </a:t>
            </a:r>
            <a:r>
              <a:rPr lang="cs-CZ" dirty="0"/>
              <a:t>– it means you have not send command to HW and </a:t>
            </a:r>
            <a:r>
              <a:rPr lang="en-US" dirty="0"/>
              <a:t>it </a:t>
            </a:r>
            <a:r>
              <a:rPr lang="cs-CZ" dirty="0"/>
              <a:t>has </a:t>
            </a:r>
            <a:r>
              <a:rPr lang="cs-CZ" dirty="0" err="1"/>
              <a:t>sent</a:t>
            </a:r>
            <a:r>
              <a:rPr lang="cs-CZ" dirty="0"/>
              <a:t> </a:t>
            </a:r>
            <a:r>
              <a:rPr lang="en-US" dirty="0"/>
              <a:t>unrequested data</a:t>
            </a:r>
            <a:endParaRPr lang="cs-CZ" dirty="0"/>
          </a:p>
          <a:p>
            <a:pPr lvl="1">
              <a:buFont typeface="Arial" panose="020B0604020202020204" pitchFamily="34" charset="0"/>
              <a:buChar char="•"/>
            </a:pPr>
            <a:r>
              <a:rPr lang="cs-CZ" dirty="0"/>
              <a:t>Return </a:t>
            </a:r>
            <a:r>
              <a:rPr lang="en-US" dirty="0"/>
              <a:t>false</a:t>
            </a:r>
            <a:r>
              <a:rPr lang="cs-CZ" dirty="0"/>
              <a:t>,</a:t>
            </a:r>
            <a:r>
              <a:rPr lang="en-US" dirty="0"/>
              <a:t> if </a:t>
            </a:r>
            <a:r>
              <a:rPr lang="cs-CZ" dirty="0"/>
              <a:t>data are </a:t>
            </a:r>
            <a:r>
              <a:rPr lang="cs-CZ" dirty="0" err="1"/>
              <a:t>incomplete</a:t>
            </a:r>
            <a:r>
              <a:rPr lang="cs-CZ" dirty="0"/>
              <a:t> (</a:t>
            </a:r>
            <a:r>
              <a:rPr lang="cs-CZ" dirty="0" err="1"/>
              <a:t>e.g</a:t>
            </a:r>
            <a:r>
              <a:rPr lang="cs-CZ" dirty="0"/>
              <a:t>. ending character is not found)</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24</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066645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5449867"/>
          </a:xfrm>
        </p:spPr>
        <p:txBody>
          <a:bodyPr/>
          <a:lstStyle/>
          <a:p>
            <a:pPr>
              <a:buFont typeface="Arial" panose="020B0604020202020204" pitchFamily="34" charset="0"/>
              <a:buChar char="•"/>
            </a:pPr>
            <a:r>
              <a:rPr lang="cs-CZ" i="1" dirty="0" err="1"/>
              <a:t>Example</a:t>
            </a:r>
            <a:r>
              <a:rPr lang="cs-CZ" i="1" dirty="0"/>
              <a:t>:</a:t>
            </a:r>
          </a:p>
          <a:p>
            <a:pPr marL="18288" indent="0">
              <a:buNone/>
            </a:pPr>
            <a:r>
              <a:rPr lang="cs-CZ" i="1" dirty="0" err="1"/>
              <a:t>FindFrame</a:t>
            </a:r>
            <a:r>
              <a:rPr lang="cs-CZ" i="1" dirty="0"/>
              <a:t>(</a:t>
            </a:r>
            <a:r>
              <a:rPr lang="cs-CZ" i="1" dirty="0" err="1"/>
              <a:t>dataArraySent</a:t>
            </a:r>
            <a:r>
              <a:rPr lang="cs-CZ" i="1" dirty="0"/>
              <a:t>, </a:t>
            </a:r>
            <a:r>
              <a:rPr lang="cs-CZ" i="1" dirty="0" err="1"/>
              <a:t>dataArrayReceived</a:t>
            </a:r>
            <a:r>
              <a:rPr lang="cs-CZ" i="1" dirty="0"/>
              <a:t>)</a:t>
            </a:r>
          </a:p>
          <a:p>
            <a:pPr marL="749808" lvl="2" indent="0">
              <a:buNone/>
            </a:pPr>
            <a:r>
              <a:rPr lang="cs-CZ" sz="1500" dirty="0" err="1">
                <a:solidFill>
                  <a:srgbClr val="1E559D"/>
                </a:solidFill>
                <a:latin typeface="Consolas" panose="020B0609020204030204" pitchFamily="49" charset="0"/>
                <a:cs typeface="Consolas" panose="020B0609020204030204" pitchFamily="49" charset="0"/>
              </a:rPr>
              <a:t>nEndFrameIdx</a:t>
            </a:r>
            <a:r>
              <a:rPr lang="cs-CZ" sz="1500" dirty="0">
                <a:solidFill>
                  <a:srgbClr val="1E559D"/>
                </a:solidFill>
                <a:latin typeface="Consolas" panose="020B0609020204030204" pitchFamily="49" charset="0"/>
                <a:cs typeface="Consolas" panose="020B0609020204030204" pitchFamily="49" charset="0"/>
              </a:rPr>
              <a:t> = </a:t>
            </a:r>
            <a:r>
              <a:rPr lang="cs-CZ" sz="1500" dirty="0" err="1">
                <a:solidFill>
                  <a:srgbClr val="1E559D"/>
                </a:solidFill>
                <a:latin typeface="Consolas" panose="020B0609020204030204" pitchFamily="49" charset="0"/>
                <a:cs typeface="Consolas" panose="020B0609020204030204" pitchFamily="49" charset="0"/>
              </a:rPr>
              <a:t>dataArrayReceived.index</a:t>
            </a:r>
            <a:r>
              <a:rPr lang="cs-CZ" sz="1500" dirty="0">
                <a:solidFill>
                  <a:srgbClr val="1E559D"/>
                </a:solidFill>
                <a:latin typeface="Consolas" panose="020B0609020204030204" pitchFamily="49" charset="0"/>
                <a:cs typeface="Consolas" panose="020B0609020204030204" pitchFamily="49" charset="0"/>
              </a:rPr>
              <a:t>($</a:t>
            </a:r>
            <a:r>
              <a:rPr lang="cs-CZ" sz="1500" dirty="0" err="1">
                <a:solidFill>
                  <a:srgbClr val="1E559D"/>
                </a:solidFill>
                <a:latin typeface="Consolas" panose="020B0609020204030204" pitchFamily="49" charset="0"/>
                <a:cs typeface="Consolas" panose="020B0609020204030204" pitchFamily="49" charset="0"/>
              </a:rPr>
              <a:t>cmdCharTerm</a:t>
            </a:r>
            <a:r>
              <a:rPr lang="cs-CZ" sz="1500" dirty="0">
                <a:solidFill>
                  <a:srgbClr val="1E559D"/>
                </a:solidFill>
                <a:latin typeface="Consolas" panose="020B0609020204030204" pitchFamily="49" charset="0"/>
                <a:cs typeface="Consolas" panose="020B0609020204030204" pitchFamily="49" charset="0"/>
              </a:rPr>
              <a:t>)</a:t>
            </a:r>
          </a:p>
          <a:p>
            <a:pPr marL="749808" lvl="2" indent="0">
              <a:buNone/>
            </a:pPr>
            <a:r>
              <a:rPr lang="cs-CZ" sz="1500" dirty="0" err="1">
                <a:solidFill>
                  <a:srgbClr val="1E559D"/>
                </a:solidFill>
                <a:latin typeface="Consolas" panose="020B0609020204030204" pitchFamily="49" charset="0"/>
                <a:cs typeface="Consolas" panose="020B0609020204030204" pitchFamily="49" charset="0"/>
              </a:rPr>
              <a:t>if</a:t>
            </a:r>
            <a:r>
              <a:rPr lang="cs-CZ" sz="1500" dirty="0">
                <a:solidFill>
                  <a:srgbClr val="1E559D"/>
                </a:solidFill>
                <a:latin typeface="Consolas" panose="020B0609020204030204" pitchFamily="49" charset="0"/>
                <a:cs typeface="Consolas" panose="020B0609020204030204" pitchFamily="49" charset="0"/>
              </a:rPr>
              <a:t> (</a:t>
            </a:r>
            <a:r>
              <a:rPr lang="cs-CZ" sz="1500" dirty="0" err="1">
                <a:solidFill>
                  <a:srgbClr val="1E559D"/>
                </a:solidFill>
                <a:latin typeface="Consolas" panose="020B0609020204030204" pitchFamily="49" charset="0"/>
                <a:cs typeface="Consolas" panose="020B0609020204030204" pitchFamily="49" charset="0"/>
              </a:rPr>
              <a:t>nEndFrameIdx</a:t>
            </a:r>
            <a:r>
              <a:rPr lang="cs-CZ" sz="1500" dirty="0">
                <a:solidFill>
                  <a:srgbClr val="1E559D"/>
                </a:solidFill>
                <a:latin typeface="Consolas" panose="020B0609020204030204" pitchFamily="49" charset="0"/>
                <a:cs typeface="Consolas" panose="020B0609020204030204" pitchFamily="49" charset="0"/>
              </a:rPr>
              <a:t> == </a:t>
            </a:r>
            <a:r>
              <a:rPr lang="cs-CZ" sz="1500" dirty="0" err="1">
                <a:solidFill>
                  <a:srgbClr val="1E559D"/>
                </a:solidFill>
                <a:latin typeface="Consolas" panose="020B0609020204030204" pitchFamily="49" charset="0"/>
                <a:cs typeface="Consolas" panose="020B0609020204030204" pitchFamily="49" charset="0"/>
              </a:rPr>
              <a:t>nil</a:t>
            </a:r>
            <a:r>
              <a:rPr lang="cs-CZ" sz="1500" dirty="0">
                <a:solidFill>
                  <a:srgbClr val="1E559D"/>
                </a:solidFill>
                <a:latin typeface="Consolas" panose="020B0609020204030204" pitchFamily="49" charset="0"/>
                <a:cs typeface="Consolas" panose="020B0609020204030204" pitchFamily="49" charset="0"/>
              </a:rPr>
              <a:t>)</a:t>
            </a:r>
          </a:p>
          <a:p>
            <a:pPr marL="749808" lvl="2" indent="0">
              <a:buNone/>
            </a:pPr>
            <a:r>
              <a:rPr lang="cs-CZ" sz="1500" dirty="0">
                <a:solidFill>
                  <a:srgbClr val="1E559D"/>
                </a:solidFill>
                <a:latin typeface="Consolas" panose="020B0609020204030204" pitchFamily="49" charset="0"/>
                <a:cs typeface="Consolas" panose="020B0609020204030204" pitchFamily="49" charset="0"/>
              </a:rPr>
              <a:t>	return </a:t>
            </a:r>
            <a:r>
              <a:rPr lang="cs-CZ" sz="1500" dirty="0" err="1">
                <a:solidFill>
                  <a:srgbClr val="1E559D"/>
                </a:solidFill>
                <a:latin typeface="Consolas" panose="020B0609020204030204" pitchFamily="49" charset="0"/>
                <a:cs typeface="Consolas" panose="020B0609020204030204" pitchFamily="49" charset="0"/>
              </a:rPr>
              <a:t>false</a:t>
            </a:r>
            <a:endParaRPr lang="cs-CZ" sz="1500" dirty="0">
              <a:solidFill>
                <a:srgbClr val="1E559D"/>
              </a:solidFill>
              <a:latin typeface="Consolas" panose="020B0609020204030204" pitchFamily="49" charset="0"/>
              <a:cs typeface="Consolas" panose="020B0609020204030204" pitchFamily="49" charset="0"/>
            </a:endParaRPr>
          </a:p>
          <a:p>
            <a:pPr marL="749808" lvl="2" indent="0">
              <a:buNone/>
            </a:pPr>
            <a:r>
              <a:rPr lang="cs-CZ" sz="1500" dirty="0">
                <a:solidFill>
                  <a:srgbClr val="1E559D"/>
                </a:solidFill>
                <a:latin typeface="Consolas" panose="020B0609020204030204" pitchFamily="49" charset="0"/>
                <a:cs typeface="Consolas" panose="020B0609020204030204" pitchFamily="49" charset="0"/>
              </a:rPr>
              <a:t>End</a:t>
            </a:r>
          </a:p>
          <a:p>
            <a:pPr marL="749808" lvl="2" indent="0">
              <a:buNone/>
            </a:pPr>
            <a:r>
              <a:rPr lang="cs-CZ" sz="1500" dirty="0">
                <a:solidFill>
                  <a:srgbClr val="1E559D"/>
                </a:solidFill>
                <a:latin typeface="Consolas" panose="020B0609020204030204" pitchFamily="49" charset="0"/>
                <a:cs typeface="Consolas" panose="020B0609020204030204" pitchFamily="49" charset="0"/>
              </a:rPr>
              <a:t># Set </a:t>
            </a:r>
            <a:r>
              <a:rPr lang="cs-CZ" sz="1500" dirty="0" err="1">
                <a:solidFill>
                  <a:srgbClr val="1E559D"/>
                </a:solidFill>
                <a:latin typeface="Consolas" panose="020B0609020204030204" pitchFamily="49" charset="0"/>
                <a:cs typeface="Consolas" panose="020B0609020204030204" pitchFamily="49" charset="0"/>
              </a:rPr>
              <a:t>frame</a:t>
            </a:r>
            <a:r>
              <a:rPr lang="cs-CZ" sz="1500" dirty="0">
                <a:solidFill>
                  <a:srgbClr val="1E559D"/>
                </a:solidFill>
                <a:latin typeface="Consolas" panose="020B0609020204030204" pitchFamily="49" charset="0"/>
                <a:cs typeface="Consolas" panose="020B0609020204030204" pitchFamily="49" charset="0"/>
              </a:rPr>
              <a:t> start and end </a:t>
            </a:r>
            <a:r>
              <a:rPr lang="cs-CZ" sz="1500" dirty="0" err="1">
                <a:solidFill>
                  <a:srgbClr val="1E559D"/>
                </a:solidFill>
                <a:latin typeface="Consolas" panose="020B0609020204030204" pitchFamily="49" charset="0"/>
                <a:cs typeface="Consolas" panose="020B0609020204030204" pitchFamily="49" charset="0"/>
              </a:rPr>
              <a:t>indexes</a:t>
            </a:r>
            <a:r>
              <a:rPr lang="cs-CZ" sz="1500" dirty="0">
                <a:solidFill>
                  <a:srgbClr val="1E559D"/>
                </a:solidFill>
                <a:latin typeface="Consolas" panose="020B0609020204030204" pitchFamily="49" charset="0"/>
                <a:cs typeface="Consolas" panose="020B0609020204030204" pitchFamily="49" charset="0"/>
              </a:rPr>
              <a:t>!</a:t>
            </a:r>
          </a:p>
          <a:p>
            <a:pPr marL="749808" lvl="2" indent="0">
              <a:buNone/>
            </a:pPr>
            <a:r>
              <a:rPr lang="cs-CZ" sz="1500" dirty="0" err="1">
                <a:solidFill>
                  <a:srgbClr val="1E559D"/>
                </a:solidFill>
                <a:latin typeface="Consolas" panose="020B0609020204030204" pitchFamily="49" charset="0"/>
                <a:cs typeface="Consolas" panose="020B0609020204030204" pitchFamily="49" charset="0"/>
              </a:rPr>
              <a:t>SetFrameStart</a:t>
            </a:r>
            <a:r>
              <a:rPr lang="cs-CZ" sz="1500" dirty="0">
                <a:solidFill>
                  <a:srgbClr val="1E559D"/>
                </a:solidFill>
                <a:latin typeface="Consolas" panose="020B0609020204030204" pitchFamily="49" charset="0"/>
                <a:cs typeface="Consolas" panose="020B0609020204030204" pitchFamily="49" charset="0"/>
              </a:rPr>
              <a:t>(0)</a:t>
            </a:r>
          </a:p>
          <a:p>
            <a:pPr marL="749808" lvl="2" indent="0">
              <a:buNone/>
            </a:pPr>
            <a:r>
              <a:rPr lang="cs-CZ" sz="1500" dirty="0" err="1">
                <a:solidFill>
                  <a:srgbClr val="1E559D"/>
                </a:solidFill>
                <a:latin typeface="Consolas" panose="020B0609020204030204" pitchFamily="49" charset="0"/>
                <a:cs typeface="Consolas" panose="020B0609020204030204" pitchFamily="49" charset="0"/>
              </a:rPr>
              <a:t>SetFrameEnd</a:t>
            </a:r>
            <a:r>
              <a:rPr lang="cs-CZ" sz="1500" dirty="0">
                <a:solidFill>
                  <a:srgbClr val="1E559D"/>
                </a:solidFill>
                <a:latin typeface="Consolas" panose="020B0609020204030204" pitchFamily="49" charset="0"/>
                <a:cs typeface="Consolas" panose="020B0609020204030204" pitchFamily="49" charset="0"/>
              </a:rPr>
              <a:t>(</a:t>
            </a:r>
            <a:r>
              <a:rPr lang="cs-CZ" sz="1500" dirty="0" err="1">
                <a:solidFill>
                  <a:srgbClr val="1E559D"/>
                </a:solidFill>
                <a:latin typeface="Consolas" panose="020B0609020204030204" pitchFamily="49" charset="0"/>
                <a:cs typeface="Consolas" panose="020B0609020204030204" pitchFamily="49" charset="0"/>
              </a:rPr>
              <a:t>nEndFrameIdx</a:t>
            </a:r>
            <a:r>
              <a:rPr lang="cs-CZ" sz="1500" dirty="0">
                <a:solidFill>
                  <a:srgbClr val="1E559D"/>
                </a:solidFill>
                <a:latin typeface="Consolas" panose="020B0609020204030204" pitchFamily="49" charset="0"/>
                <a:cs typeface="Consolas" panose="020B0609020204030204" pitchFamily="49" charset="0"/>
              </a:rPr>
              <a:t>)</a:t>
            </a:r>
          </a:p>
          <a:p>
            <a:pPr marL="749808" lvl="2" indent="0">
              <a:buNone/>
            </a:pPr>
            <a:r>
              <a:rPr lang="cs-CZ" sz="1500" dirty="0">
                <a:solidFill>
                  <a:srgbClr val="1E559D"/>
                </a:solidFill>
                <a:latin typeface="Consolas" panose="020B0609020204030204" pitchFamily="49" charset="0"/>
                <a:cs typeface="Consolas" panose="020B0609020204030204" pitchFamily="49" charset="0"/>
              </a:rPr>
              <a:t>return </a:t>
            </a:r>
            <a:r>
              <a:rPr lang="cs-CZ" sz="1500" dirty="0" err="1">
                <a:solidFill>
                  <a:srgbClr val="1E559D"/>
                </a:solidFill>
                <a:latin typeface="Consolas" panose="020B0609020204030204" pitchFamily="49" charset="0"/>
                <a:cs typeface="Consolas" panose="020B0609020204030204" pitchFamily="49" charset="0"/>
              </a:rPr>
              <a:t>true</a:t>
            </a:r>
            <a:endParaRPr lang="cs-CZ" sz="1500" dirty="0">
              <a:cs typeface="Consolas" panose="020B0609020204030204" pitchFamily="49" charset="0"/>
            </a:endParaRPr>
          </a:p>
          <a:p>
            <a:pPr>
              <a:buFont typeface="Arial" panose="020B0604020202020204" pitchFamily="34" charset="0"/>
              <a:buChar char="•"/>
            </a:pPr>
            <a:r>
              <a:rPr lang="cs-CZ" dirty="0" err="1"/>
              <a:t>Search</a:t>
            </a:r>
            <a:r>
              <a:rPr lang="cs-CZ" dirty="0"/>
              <a:t> </a:t>
            </a:r>
            <a:r>
              <a:rPr lang="cs-CZ" dirty="0" err="1"/>
              <a:t>character</a:t>
            </a:r>
            <a:r>
              <a:rPr lang="cs-CZ" dirty="0"/>
              <a:t> in </a:t>
            </a:r>
            <a:r>
              <a:rPr lang="cs-CZ" dirty="0" err="1"/>
              <a:t>byteArray</a:t>
            </a:r>
            <a:r>
              <a:rPr lang="cs-CZ" dirty="0"/>
              <a:t> </a:t>
            </a:r>
            <a:r>
              <a:rPr lang="cs-CZ" dirty="0" err="1"/>
              <a:t>with</a:t>
            </a:r>
            <a:r>
              <a:rPr lang="cs-CZ" dirty="0"/>
              <a:t> .index (or .</a:t>
            </a:r>
            <a:r>
              <a:rPr lang="cs-CZ" dirty="0" err="1"/>
              <a:t>rindex</a:t>
            </a:r>
            <a:r>
              <a:rPr lang="cs-CZ" dirty="0"/>
              <a:t>) </a:t>
            </a:r>
            <a:r>
              <a:rPr lang="cs-CZ" dirty="0" err="1"/>
              <a:t>function</a:t>
            </a:r>
            <a:endParaRPr lang="cs-CZ" dirty="0"/>
          </a:p>
          <a:p>
            <a:pPr lvl="1">
              <a:spcAft>
                <a:spcPts val="1200"/>
              </a:spcAft>
              <a:buFont typeface="Arial" panose="020B0604020202020204" pitchFamily="34" charset="0"/>
              <a:buChar char="•"/>
            </a:pPr>
            <a:r>
              <a:rPr lang="cs-CZ" dirty="0" err="1"/>
              <a:t>Example</a:t>
            </a:r>
            <a:r>
              <a:rPr lang="cs-CZ" dirty="0"/>
              <a:t> – </a:t>
            </a:r>
            <a:r>
              <a:rPr lang="cs-CZ" dirty="0" err="1"/>
              <a:t>find</a:t>
            </a:r>
            <a:r>
              <a:rPr lang="cs-CZ" dirty="0"/>
              <a:t> index </a:t>
            </a:r>
            <a:r>
              <a:rPr lang="cs-CZ" dirty="0" err="1"/>
              <a:t>of</a:t>
            </a:r>
            <a:r>
              <a:rPr lang="cs-CZ" dirty="0"/>
              <a:t>  ‚a‘</a:t>
            </a:r>
            <a:endParaRPr lang="cs-CZ" sz="1700" dirty="0">
              <a:solidFill>
                <a:srgbClr val="FF0000"/>
              </a:solidFill>
              <a:latin typeface="Consolas" panose="020B0609020204030204" pitchFamily="49" charset="0"/>
              <a:cs typeface="Consolas" panose="020B0609020204030204" pitchFamily="49" charset="0"/>
            </a:endParaRPr>
          </a:p>
          <a:p>
            <a:pPr marL="18288" lvl="2" indent="0">
              <a:buNone/>
            </a:pPr>
            <a:r>
              <a:rPr lang="cs-CZ" sz="1700" dirty="0">
                <a:solidFill>
                  <a:srgbClr val="92D050"/>
                </a:solidFill>
                <a:latin typeface="Consolas" panose="020B0609020204030204" pitchFamily="49" charset="0"/>
                <a:cs typeface="Consolas" panose="020B0609020204030204" pitchFamily="49" charset="0"/>
              </a:rPr>
              <a:t>	</a:t>
            </a:r>
            <a:r>
              <a:rPr lang="cs-CZ" sz="1500" dirty="0" err="1">
                <a:solidFill>
                  <a:srgbClr val="92D050"/>
                </a:solidFill>
                <a:latin typeface="Consolas" panose="020B0609020204030204" pitchFamily="49" charset="0"/>
                <a:cs typeface="Consolas" panose="020B0609020204030204" pitchFamily="49" charset="0"/>
              </a:rPr>
              <a:t>nEndFrameIdx</a:t>
            </a:r>
            <a:r>
              <a:rPr lang="cs-CZ" sz="1500" dirty="0">
                <a:solidFill>
                  <a:srgbClr val="92D050"/>
                </a:solidFill>
                <a:latin typeface="Consolas" panose="020B0609020204030204" pitchFamily="49" charset="0"/>
                <a:cs typeface="Consolas" panose="020B0609020204030204" pitchFamily="49" charset="0"/>
              </a:rPr>
              <a:t> = </a:t>
            </a:r>
            <a:r>
              <a:rPr lang="cs-CZ" sz="1500" dirty="0" err="1">
                <a:solidFill>
                  <a:srgbClr val="92D050"/>
                </a:solidFill>
                <a:latin typeface="Consolas" panose="020B0609020204030204" pitchFamily="49" charset="0"/>
                <a:cs typeface="Consolas" panose="020B0609020204030204" pitchFamily="49" charset="0"/>
              </a:rPr>
              <a:t>dataArrayReceived.index</a:t>
            </a:r>
            <a:r>
              <a:rPr lang="cs-CZ" sz="1500" dirty="0">
                <a:solidFill>
                  <a:srgbClr val="92D050"/>
                </a:solidFill>
                <a:latin typeface="Consolas" panose="020B0609020204030204" pitchFamily="49" charset="0"/>
                <a:cs typeface="Consolas" panose="020B0609020204030204" pitchFamily="49" charset="0"/>
              </a:rPr>
              <a:t>(‘A‘.</a:t>
            </a:r>
            <a:r>
              <a:rPr lang="cs-CZ" sz="1500" dirty="0" err="1">
                <a:solidFill>
                  <a:srgbClr val="92D050"/>
                </a:solidFill>
                <a:latin typeface="Consolas" panose="020B0609020204030204" pitchFamily="49" charset="0"/>
                <a:cs typeface="Consolas" panose="020B0609020204030204" pitchFamily="49" charset="0"/>
              </a:rPr>
              <a:t>ord</a:t>
            </a:r>
            <a:r>
              <a:rPr lang="cs-CZ" sz="1500" dirty="0">
                <a:solidFill>
                  <a:srgbClr val="92D050"/>
                </a:solidFill>
                <a:latin typeface="Consolas" panose="020B0609020204030204" pitchFamily="49" charset="0"/>
                <a:cs typeface="Consolas" panose="020B0609020204030204" pitchFamily="49" charset="0"/>
              </a:rPr>
              <a:t>)    - </a:t>
            </a:r>
            <a:r>
              <a:rPr lang="cs-CZ" sz="1500" dirty="0" err="1">
                <a:solidFill>
                  <a:srgbClr val="92D050"/>
                </a:solidFill>
                <a:latin typeface="Consolas" panose="020B0609020204030204" pitchFamily="49" charset="0"/>
                <a:cs typeface="Consolas" panose="020B0609020204030204" pitchFamily="49" charset="0"/>
              </a:rPr>
              <a:t>correct</a:t>
            </a:r>
            <a:endParaRPr lang="cs-CZ" sz="1500" dirty="0">
              <a:solidFill>
                <a:srgbClr val="92D050"/>
              </a:solidFill>
              <a:latin typeface="Consolas" panose="020B0609020204030204" pitchFamily="49" charset="0"/>
              <a:cs typeface="Consolas" panose="020B0609020204030204" pitchFamily="49" charset="0"/>
            </a:endParaRPr>
          </a:p>
          <a:p>
            <a:pPr marL="18288" lvl="2" indent="0">
              <a:spcAft>
                <a:spcPts val="1200"/>
              </a:spcAft>
              <a:buNone/>
            </a:pPr>
            <a:r>
              <a:rPr lang="cs-CZ" sz="1500" dirty="0">
                <a:solidFill>
                  <a:srgbClr val="92D050"/>
                </a:solidFill>
                <a:latin typeface="Consolas" panose="020B0609020204030204" pitchFamily="49" charset="0"/>
                <a:cs typeface="Consolas" panose="020B0609020204030204" pitchFamily="49" charset="0"/>
              </a:rPr>
              <a:t>	</a:t>
            </a:r>
            <a:r>
              <a:rPr lang="cs-CZ" sz="1500" dirty="0" err="1">
                <a:solidFill>
                  <a:srgbClr val="92D050"/>
                </a:solidFill>
                <a:latin typeface="Consolas" panose="020B0609020204030204" pitchFamily="49" charset="0"/>
                <a:cs typeface="Consolas" panose="020B0609020204030204" pitchFamily="49" charset="0"/>
              </a:rPr>
              <a:t>nEndFrameIdx</a:t>
            </a:r>
            <a:r>
              <a:rPr lang="cs-CZ" sz="1500" dirty="0">
                <a:solidFill>
                  <a:srgbClr val="92D050"/>
                </a:solidFill>
                <a:latin typeface="Consolas" panose="020B0609020204030204" pitchFamily="49" charset="0"/>
                <a:cs typeface="Consolas" panose="020B0609020204030204" pitchFamily="49" charset="0"/>
              </a:rPr>
              <a:t> = </a:t>
            </a:r>
            <a:r>
              <a:rPr lang="cs-CZ" sz="1500" dirty="0" err="1">
                <a:solidFill>
                  <a:srgbClr val="92D050"/>
                </a:solidFill>
                <a:latin typeface="Consolas" panose="020B0609020204030204" pitchFamily="49" charset="0"/>
                <a:cs typeface="Consolas" panose="020B0609020204030204" pitchFamily="49" charset="0"/>
              </a:rPr>
              <a:t>dataArrayReceived.index</a:t>
            </a:r>
            <a:r>
              <a:rPr lang="cs-CZ" sz="1500" dirty="0">
                <a:solidFill>
                  <a:srgbClr val="92D050"/>
                </a:solidFill>
                <a:latin typeface="Consolas" panose="020B0609020204030204" pitchFamily="49" charset="0"/>
                <a:cs typeface="Consolas" panose="020B0609020204030204" pitchFamily="49" charset="0"/>
              </a:rPr>
              <a:t>(0x41)       - </a:t>
            </a:r>
            <a:r>
              <a:rPr lang="cs-CZ" sz="1500" dirty="0" err="1">
                <a:solidFill>
                  <a:srgbClr val="92D050"/>
                </a:solidFill>
                <a:latin typeface="Consolas" panose="020B0609020204030204" pitchFamily="49" charset="0"/>
                <a:cs typeface="Consolas" panose="020B0609020204030204" pitchFamily="49" charset="0"/>
              </a:rPr>
              <a:t>correct</a:t>
            </a:r>
            <a:r>
              <a:rPr lang="cs-CZ" sz="1500" dirty="0">
                <a:solidFill>
                  <a:srgbClr val="92D050"/>
                </a:solidFill>
                <a:latin typeface="Consolas" panose="020B0609020204030204" pitchFamily="49" charset="0"/>
                <a:cs typeface="Consolas" panose="020B0609020204030204" pitchFamily="49" charset="0"/>
              </a:rPr>
              <a:t> (</a:t>
            </a:r>
            <a:r>
              <a:rPr lang="cs-CZ" sz="1500" dirty="0" err="1">
                <a:solidFill>
                  <a:srgbClr val="92D050"/>
                </a:solidFill>
                <a:latin typeface="Consolas" panose="020B0609020204030204" pitchFamily="49" charset="0"/>
                <a:cs typeface="Consolas" panose="020B0609020204030204" pitchFamily="49" charset="0"/>
              </a:rPr>
              <a:t>hex</a:t>
            </a:r>
            <a:r>
              <a:rPr lang="cs-CZ" sz="1500" dirty="0">
                <a:solidFill>
                  <a:srgbClr val="92D050"/>
                </a:solidFill>
                <a:latin typeface="Consolas" panose="020B0609020204030204" pitchFamily="49" charset="0"/>
                <a:cs typeface="Consolas" panose="020B0609020204030204" pitchFamily="49" charset="0"/>
              </a:rPr>
              <a:t> </a:t>
            </a:r>
            <a:r>
              <a:rPr lang="cs-CZ" sz="1500" dirty="0" err="1">
                <a:solidFill>
                  <a:srgbClr val="92D050"/>
                </a:solidFill>
                <a:latin typeface="Consolas" panose="020B0609020204030204" pitchFamily="49" charset="0"/>
                <a:cs typeface="Consolas" panose="020B0609020204030204" pitchFamily="49" charset="0"/>
              </a:rPr>
              <a:t>code</a:t>
            </a:r>
            <a:r>
              <a:rPr lang="cs-CZ" sz="1500" dirty="0">
                <a:solidFill>
                  <a:srgbClr val="92D050"/>
                </a:solidFill>
                <a:latin typeface="Consolas" panose="020B0609020204030204" pitchFamily="49" charset="0"/>
                <a:cs typeface="Consolas" panose="020B0609020204030204" pitchFamily="49" charset="0"/>
              </a:rPr>
              <a:t>)</a:t>
            </a:r>
            <a:endParaRPr lang="cs-CZ" sz="1500" dirty="0">
              <a:solidFill>
                <a:srgbClr val="FF0000"/>
              </a:solidFill>
              <a:latin typeface="Consolas" panose="020B0609020204030204" pitchFamily="49" charset="0"/>
              <a:cs typeface="Consolas" panose="020B0609020204030204" pitchFamily="49" charset="0"/>
            </a:endParaRPr>
          </a:p>
          <a:p>
            <a:pPr marL="18288" lvl="2" indent="0">
              <a:buNone/>
            </a:pP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nEndFrameIdx</a:t>
            </a:r>
            <a:r>
              <a:rPr lang="cs-CZ" sz="1500" dirty="0">
                <a:solidFill>
                  <a:srgbClr val="FF0000"/>
                </a:solidFill>
                <a:latin typeface="Consolas" panose="020B0609020204030204" pitchFamily="49" charset="0"/>
                <a:cs typeface="Consolas" panose="020B0609020204030204" pitchFamily="49" charset="0"/>
              </a:rPr>
              <a:t> = </a:t>
            </a:r>
            <a:r>
              <a:rPr lang="cs-CZ" sz="1500" dirty="0" err="1">
                <a:solidFill>
                  <a:srgbClr val="FF0000"/>
                </a:solidFill>
                <a:latin typeface="Consolas" panose="020B0609020204030204" pitchFamily="49" charset="0"/>
                <a:cs typeface="Consolas" panose="020B0609020204030204" pitchFamily="49" charset="0"/>
              </a:rPr>
              <a:t>dataArrayReceived.index</a:t>
            </a:r>
            <a:r>
              <a:rPr lang="cs-CZ" sz="1500" dirty="0">
                <a:solidFill>
                  <a:srgbClr val="FF0000"/>
                </a:solidFill>
                <a:latin typeface="Consolas" panose="020B0609020204030204" pitchFamily="49" charset="0"/>
                <a:cs typeface="Consolas" panose="020B0609020204030204" pitchFamily="49" charset="0"/>
              </a:rPr>
              <a:t>(‘A‘)        - </a:t>
            </a:r>
            <a:r>
              <a:rPr lang="cs-CZ" sz="1500" dirty="0" err="1">
                <a:solidFill>
                  <a:srgbClr val="FF0000"/>
                </a:solidFill>
                <a:latin typeface="Consolas" panose="020B0609020204030204" pitchFamily="49" charset="0"/>
                <a:cs typeface="Consolas" panose="020B0609020204030204" pitchFamily="49" charset="0"/>
              </a:rPr>
              <a:t>wrong</a:t>
            </a:r>
            <a:endParaRPr lang="cs-CZ" sz="1500" dirty="0">
              <a:solidFill>
                <a:srgbClr val="FF0000"/>
              </a:solidFill>
              <a:latin typeface="Consolas" panose="020B0609020204030204" pitchFamily="49" charset="0"/>
              <a:cs typeface="Consolas" panose="020B0609020204030204" pitchFamily="49" charset="0"/>
            </a:endParaRPr>
          </a:p>
          <a:p>
            <a:pPr marL="18288" lvl="2" indent="0">
              <a:buNone/>
            </a:pP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you</a:t>
            </a: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can‘t</a:t>
            </a: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search</a:t>
            </a: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char</a:t>
            </a:r>
            <a:r>
              <a:rPr lang="cs-CZ" sz="1500" dirty="0">
                <a:solidFill>
                  <a:srgbClr val="FF0000"/>
                </a:solidFill>
                <a:latin typeface="Consolas" panose="020B0609020204030204" pitchFamily="49" charset="0"/>
                <a:cs typeface="Consolas" panose="020B0609020204030204" pitchFamily="49" charset="0"/>
              </a:rPr>
              <a:t> in byte </a:t>
            </a:r>
            <a:r>
              <a:rPr lang="cs-CZ" sz="1500" dirty="0" err="1">
                <a:solidFill>
                  <a:srgbClr val="FF0000"/>
                </a:solidFill>
                <a:latin typeface="Consolas" panose="020B0609020204030204" pitchFamily="49" charset="0"/>
                <a:cs typeface="Consolas" panose="020B0609020204030204" pitchFamily="49" charset="0"/>
              </a:rPr>
              <a:t>array</a:t>
            </a: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directly</a:t>
            </a: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convert</a:t>
            </a:r>
            <a:r>
              <a:rPr lang="cs-CZ" sz="1500" dirty="0">
                <a:solidFill>
                  <a:srgbClr val="FF0000"/>
                </a:solidFill>
                <a:latin typeface="Consolas" panose="020B0609020204030204" pitchFamily="49" charset="0"/>
                <a:cs typeface="Consolas" panose="020B0609020204030204" pitchFamily="49" charset="0"/>
              </a:rPr>
              <a:t> </a:t>
            </a:r>
            <a:r>
              <a:rPr lang="cs-CZ" sz="1500" dirty="0" err="1">
                <a:solidFill>
                  <a:srgbClr val="FF0000"/>
                </a:solidFill>
                <a:latin typeface="Consolas" panose="020B0609020204030204" pitchFamily="49" charset="0"/>
                <a:cs typeface="Consolas" panose="020B0609020204030204" pitchFamily="49" charset="0"/>
              </a:rPr>
              <a:t>array</a:t>
            </a:r>
            <a:r>
              <a:rPr lang="cs-CZ" sz="1500" dirty="0">
                <a:solidFill>
                  <a:srgbClr val="FF0000"/>
                </a:solidFill>
                <a:latin typeface="Consolas" panose="020B0609020204030204" pitchFamily="49" charset="0"/>
                <a:cs typeface="Consolas" panose="020B0609020204030204" pitchFamily="49" charset="0"/>
              </a:rPr>
              <a:t> to </a:t>
            </a:r>
            <a:r>
              <a:rPr lang="cs-CZ" sz="1500" dirty="0" err="1">
                <a:solidFill>
                  <a:srgbClr val="FF0000"/>
                </a:solidFill>
                <a:latin typeface="Consolas" panose="020B0609020204030204" pitchFamily="49" charset="0"/>
                <a:cs typeface="Consolas" panose="020B0609020204030204" pitchFamily="49" charset="0"/>
              </a:rPr>
              <a:t>string</a:t>
            </a:r>
            <a:r>
              <a:rPr lang="cs-CZ" sz="1500" dirty="0">
                <a:solidFill>
                  <a:srgbClr val="FF0000"/>
                </a:solidFill>
                <a:latin typeface="Consolas" panose="020B0609020204030204" pitchFamily="49" charset="0"/>
                <a:cs typeface="Consolas" panose="020B0609020204030204" pitchFamily="49" charset="0"/>
              </a:rPr>
              <a:t> or 	</a:t>
            </a:r>
            <a:r>
              <a:rPr lang="cs-CZ" sz="1500" dirty="0" err="1">
                <a:solidFill>
                  <a:srgbClr val="FF0000"/>
                </a:solidFill>
                <a:latin typeface="Consolas" panose="020B0609020204030204" pitchFamily="49" charset="0"/>
                <a:cs typeface="Consolas" panose="020B0609020204030204" pitchFamily="49" charset="0"/>
              </a:rPr>
              <a:t>parameter</a:t>
            </a:r>
            <a:r>
              <a:rPr lang="cs-CZ" sz="1500" dirty="0">
                <a:solidFill>
                  <a:srgbClr val="FF0000"/>
                </a:solidFill>
                <a:latin typeface="Consolas" panose="020B0609020204030204" pitchFamily="49" charset="0"/>
                <a:cs typeface="Consolas" panose="020B0609020204030204" pitchFamily="49" charset="0"/>
              </a:rPr>
              <a:t> to </a:t>
            </a:r>
            <a:r>
              <a:rPr lang="cs-CZ" sz="1500" dirty="0" err="1">
                <a:solidFill>
                  <a:srgbClr val="FF0000"/>
                </a:solidFill>
                <a:latin typeface="Consolas" panose="020B0609020204030204" pitchFamily="49" charset="0"/>
                <a:cs typeface="Consolas" panose="020B0609020204030204" pitchFamily="49" charset="0"/>
              </a:rPr>
              <a:t>code</a:t>
            </a:r>
            <a:r>
              <a:rPr lang="cs-CZ" sz="1500" dirty="0">
                <a:solidFill>
                  <a:srgbClr val="FF0000"/>
                </a:solidFill>
                <a:latin typeface="Consolas" panose="020B0609020204030204" pitchFamily="49" charset="0"/>
                <a:cs typeface="Consolas" panose="020B0609020204030204" pitchFamily="49" charset="0"/>
              </a:rPr>
              <a:t>)</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25</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2" name="Rounded Rectangular Callout 4">
            <a:extLst>
              <a:ext uri="{FF2B5EF4-FFF2-40B4-BE49-F238E27FC236}">
                <a16:creationId xmlns:a16="http://schemas.microsoft.com/office/drawing/2014/main" id="{5A1AA0F1-884E-DB83-6475-ECDC79E3A4FF}"/>
              </a:ext>
            </a:extLst>
          </p:cNvPr>
          <p:cNvSpPr/>
          <p:nvPr/>
        </p:nvSpPr>
        <p:spPr>
          <a:xfrm>
            <a:off x="9290418" y="1177302"/>
            <a:ext cx="2088232" cy="2736304"/>
          </a:xfrm>
          <a:prstGeom prst="wedgeRoundRectCallout">
            <a:avLst>
              <a:gd name="adj1" fmla="val -120625"/>
              <a:gd name="adj2" fmla="val -2165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Frame is complete, if the data received from HW </a:t>
            </a:r>
            <a:r>
              <a:rPr lang="cs-CZ" sz="1600" dirty="0" err="1"/>
              <a:t>contains</a:t>
            </a:r>
            <a:r>
              <a:rPr lang="cs-CZ" sz="1600" dirty="0"/>
              <a:t> a </a:t>
            </a:r>
            <a:r>
              <a:rPr lang="cs-CZ" sz="1600" dirty="0" err="1"/>
              <a:t>terminating</a:t>
            </a:r>
            <a:r>
              <a:rPr lang="cs-CZ" sz="1600" dirty="0"/>
              <a:t> character.</a:t>
            </a:r>
          </a:p>
          <a:p>
            <a:pPr algn="ctr"/>
            <a:endParaRPr lang="cs-CZ" sz="1600" dirty="0"/>
          </a:p>
          <a:p>
            <a:pPr algn="ctr"/>
            <a:r>
              <a:rPr lang="cs-CZ" sz="1600" dirty="0"/>
              <a:t>Define $cmdCharTerm as </a:t>
            </a:r>
            <a:r>
              <a:rPr lang="cs-CZ" sz="1600" dirty="0" err="1"/>
              <a:t>global</a:t>
            </a:r>
            <a:r>
              <a:rPr lang="cs-CZ" sz="1600" dirty="0"/>
              <a:t> </a:t>
            </a:r>
            <a:r>
              <a:rPr lang="cs-CZ" sz="1600" dirty="0" err="1"/>
              <a:t>variable</a:t>
            </a:r>
            <a:endParaRPr lang="cs-CZ" sz="1600" dirty="0"/>
          </a:p>
        </p:txBody>
      </p:sp>
    </p:spTree>
    <p:extLst>
      <p:ext uri="{BB962C8B-B14F-4D97-AF65-F5344CB8AC3E}">
        <p14:creationId xmlns:p14="http://schemas.microsoft.com/office/powerpoint/2010/main" val="29920662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Zástupný text 11">
            <a:extLst>
              <a:ext uri="{FF2B5EF4-FFF2-40B4-BE49-F238E27FC236}">
                <a16:creationId xmlns:a16="http://schemas.microsoft.com/office/drawing/2014/main" id="{31216BE1-2ADD-9AC4-1EC8-21352562424C}"/>
              </a:ext>
            </a:extLst>
          </p:cNvPr>
          <p:cNvSpPr>
            <a:spLocks noGrp="1"/>
          </p:cNvSpPr>
          <p:nvPr>
            <p:ph type="body" sz="quarter" idx="14"/>
          </p:nvPr>
        </p:nvSpPr>
        <p:spPr/>
        <p:txBody>
          <a:bodyPr/>
          <a:lstStyle/>
          <a:p>
            <a:r>
              <a:rPr lang="cs-CZ" dirty="0" err="1"/>
              <a:t>ASCii</a:t>
            </a:r>
            <a:r>
              <a:rPr lang="cs-CZ" dirty="0"/>
              <a:t> table</a:t>
            </a:r>
            <a:endParaRPr lang="en-US"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26</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6" name="Obrázek 5" descr="Obsah obrázku text, snímek obrazovky, Paralelní, číslo&#10;&#10;Popis byl vytvořen automaticky">
            <a:extLst>
              <a:ext uri="{FF2B5EF4-FFF2-40B4-BE49-F238E27FC236}">
                <a16:creationId xmlns:a16="http://schemas.microsoft.com/office/drawing/2014/main" id="{74D1C0EE-1160-F908-2D62-0FDD5E5B76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5500" y="1630428"/>
            <a:ext cx="8001000" cy="4766221"/>
          </a:xfrm>
          <a:prstGeom prst="rect">
            <a:avLst/>
          </a:prstGeom>
        </p:spPr>
      </p:pic>
    </p:spTree>
    <p:extLst>
      <p:ext uri="{BB962C8B-B14F-4D97-AF65-F5344CB8AC3E}">
        <p14:creationId xmlns:p14="http://schemas.microsoft.com/office/powerpoint/2010/main" val="18337967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474967"/>
          </a:xfrm>
        </p:spPr>
        <p:txBody>
          <a:bodyPr/>
          <a:lstStyle/>
          <a:p>
            <a:pPr>
              <a:buFont typeface="Arial" panose="020B0604020202020204" pitchFamily="34" charset="0"/>
              <a:buChar char="•"/>
            </a:pPr>
            <a:r>
              <a:rPr lang="cs-CZ" sz="2400" dirty="0" err="1"/>
              <a:t>You</a:t>
            </a:r>
            <a:r>
              <a:rPr lang="cs-CZ" sz="2400" dirty="0"/>
              <a:t> </a:t>
            </a:r>
            <a:r>
              <a:rPr lang="cs-CZ" sz="2400" dirty="0" err="1"/>
              <a:t>can</a:t>
            </a:r>
            <a:r>
              <a:rPr lang="cs-CZ" sz="2400" dirty="0"/>
              <a:t> </a:t>
            </a:r>
            <a:r>
              <a:rPr lang="cs-CZ" sz="2400" dirty="0" err="1"/>
              <a:t>convert</a:t>
            </a:r>
            <a:r>
              <a:rPr lang="cs-CZ" sz="2400" dirty="0"/>
              <a:t> </a:t>
            </a:r>
            <a:r>
              <a:rPr lang="cs-CZ" sz="2400" dirty="0" err="1"/>
              <a:t>received</a:t>
            </a:r>
            <a:r>
              <a:rPr lang="cs-CZ" sz="2400" dirty="0"/>
              <a:t> data to </a:t>
            </a:r>
            <a:r>
              <a:rPr lang="cs-CZ" sz="2400" dirty="0" err="1"/>
              <a:t>string</a:t>
            </a:r>
            <a:r>
              <a:rPr lang="cs-CZ" sz="2400" dirty="0"/>
              <a:t> </a:t>
            </a:r>
            <a:r>
              <a:rPr lang="cs-CZ" sz="2400" dirty="0" err="1"/>
              <a:t>representation</a:t>
            </a:r>
            <a:endParaRPr lang="cs-CZ" sz="2400" dirty="0"/>
          </a:p>
          <a:p>
            <a:pPr lvl="1">
              <a:buFont typeface="Arial" panose="020B0604020202020204" pitchFamily="34" charset="0"/>
              <a:buChar char="•"/>
            </a:pPr>
            <a:r>
              <a:rPr lang="cs-CZ" sz="2000" dirty="0"/>
              <a:t>Use </a:t>
            </a:r>
            <a:r>
              <a:rPr lang="cs-CZ" sz="2000" i="1" dirty="0"/>
              <a:t>.</a:t>
            </a:r>
            <a:r>
              <a:rPr lang="cs-CZ" sz="2000" i="1" dirty="0" err="1"/>
              <a:t>pack</a:t>
            </a:r>
            <a:r>
              <a:rPr lang="cs-CZ" sz="2000" i="1" dirty="0"/>
              <a:t>(</a:t>
            </a:r>
            <a:r>
              <a:rPr lang="en-US" sz="2000" dirty="0">
                <a:solidFill>
                  <a:srgbClr val="414042"/>
                </a:solidFill>
                <a:cs typeface="Consolas" panose="020B0609020204030204" pitchFamily="49" charset="0"/>
              </a:rPr>
              <a:t>"</a:t>
            </a:r>
            <a:r>
              <a:rPr lang="cs-CZ" sz="2000" i="1" dirty="0"/>
              <a:t>c</a:t>
            </a:r>
            <a:r>
              <a:rPr lang="en-US" sz="2000" i="1" dirty="0"/>
              <a:t>*</a:t>
            </a:r>
            <a:r>
              <a:rPr lang="en-US" sz="2000" dirty="0">
                <a:solidFill>
                  <a:srgbClr val="414042"/>
                </a:solidFill>
                <a:cs typeface="Consolas" panose="020B0609020204030204" pitchFamily="49" charset="0"/>
              </a:rPr>
              <a:t>"</a:t>
            </a:r>
            <a:r>
              <a:rPr lang="cs-CZ" sz="2000" i="1" dirty="0"/>
              <a:t>)</a:t>
            </a:r>
            <a:r>
              <a:rPr lang="en-US" sz="2000" dirty="0"/>
              <a:t> </a:t>
            </a:r>
            <a:r>
              <a:rPr lang="cs-CZ" sz="2000" dirty="0"/>
              <a:t> </a:t>
            </a:r>
            <a:r>
              <a:rPr lang="en-US" sz="2000" dirty="0"/>
              <a:t>=&gt; </a:t>
            </a:r>
            <a:r>
              <a:rPr lang="cs-CZ" sz="2000" dirty="0"/>
              <a:t> </a:t>
            </a:r>
            <a:r>
              <a:rPr lang="en-US" sz="2000" dirty="0"/>
              <a:t>Pack every element as an 8</a:t>
            </a:r>
            <a:r>
              <a:rPr lang="cs-CZ" sz="2000" dirty="0"/>
              <a:t>-</a:t>
            </a:r>
            <a:r>
              <a:rPr lang="en-US" sz="2000" dirty="0"/>
              <a:t>bit signed integer</a:t>
            </a:r>
            <a:r>
              <a:rPr lang="cs-CZ" sz="2000" dirty="0"/>
              <a:t>.</a:t>
            </a:r>
          </a:p>
          <a:p>
            <a:pPr marL="749808" lvl="2" indent="0">
              <a:buNone/>
            </a:pPr>
            <a:endParaRPr lang="cs-CZ" sz="1600" dirty="0">
              <a:solidFill>
                <a:schemeClr val="accent1">
                  <a:lumMod val="20000"/>
                  <a:lumOff val="80000"/>
                </a:schemeClr>
              </a:solidFill>
              <a:latin typeface="Consolas" panose="020B0609020204030204" pitchFamily="49" charset="0"/>
              <a:cs typeface="Consolas" panose="020B0609020204030204" pitchFamily="49" charset="0"/>
            </a:endParaRPr>
          </a:p>
          <a:p>
            <a:pPr marL="749808" lvl="2" indent="0">
              <a:buNone/>
            </a:pPr>
            <a:r>
              <a:rPr lang="cs-CZ" sz="1600" dirty="0">
                <a:solidFill>
                  <a:srgbClr val="1E559D"/>
                </a:solidFill>
                <a:latin typeface="Consolas" panose="020B0609020204030204" pitchFamily="49" charset="0"/>
                <a:cs typeface="Consolas" panose="020B0609020204030204" pitchFamily="49" charset="0"/>
              </a:rPr>
              <a:t>str = </a:t>
            </a:r>
            <a:r>
              <a:rPr lang="cs-CZ" sz="1600" dirty="0" err="1">
                <a:solidFill>
                  <a:srgbClr val="1E559D"/>
                </a:solidFill>
                <a:latin typeface="Consolas" panose="020B0609020204030204" pitchFamily="49" charset="0"/>
                <a:cs typeface="Consolas" panose="020B0609020204030204" pitchFamily="49" charset="0"/>
              </a:rPr>
              <a:t>dataArrayReceived</a:t>
            </a:r>
            <a:r>
              <a:rPr lang="en-US" sz="1600" dirty="0">
                <a:solidFill>
                  <a:srgbClr val="1E559D"/>
                </a:solidFill>
                <a:latin typeface="Consolas" panose="020B0609020204030204" pitchFamily="49" charset="0"/>
                <a:cs typeface="Consolas" panose="020B0609020204030204" pitchFamily="49" charset="0"/>
              </a:rPr>
              <a:t>.pack("c*") </a:t>
            </a:r>
            <a:r>
              <a:rPr lang="cs-CZ" sz="1600" dirty="0">
                <a:solidFill>
                  <a:srgbClr val="1E559D"/>
                </a:solidFill>
                <a:latin typeface="Consolas" panose="020B0609020204030204" pitchFamily="49" charset="0"/>
                <a:cs typeface="Consolas" panose="020B0609020204030204" pitchFamily="49" charset="0"/>
              </a:rPr>
              <a:t> </a:t>
            </a:r>
            <a:r>
              <a:rPr lang="cs-CZ" sz="1600" dirty="0">
                <a:latin typeface="+mj-lt"/>
                <a:cs typeface="Consolas" panose="020B0609020204030204" pitchFamily="49" charset="0"/>
              </a:rPr>
              <a:t>=</a:t>
            </a:r>
            <a:r>
              <a:rPr lang="en-US" sz="1600" dirty="0">
                <a:latin typeface="+mj-lt"/>
                <a:cs typeface="Consolas" panose="020B0609020204030204" pitchFamily="49" charset="0"/>
              </a:rPr>
              <a:t>&gt; </a:t>
            </a:r>
            <a:r>
              <a:rPr lang="cs-CZ" sz="1600" dirty="0">
                <a:latin typeface="+mj-lt"/>
                <a:cs typeface="Consolas" panose="020B0609020204030204" pitchFamily="49" charset="0"/>
              </a:rPr>
              <a:t>„</a:t>
            </a:r>
            <a:r>
              <a:rPr lang="en-US" sz="1600" dirty="0">
                <a:latin typeface="+mj-lt"/>
                <a:cs typeface="Consolas" panose="020B0609020204030204" pitchFamily="49" charset="0"/>
              </a:rPr>
              <a:t>Hello, world</a:t>
            </a:r>
            <a:r>
              <a:rPr lang="cs-CZ" sz="1600" dirty="0">
                <a:latin typeface="+mj-lt"/>
                <a:cs typeface="Consolas" panose="020B0609020204030204" pitchFamily="49" charset="0"/>
              </a:rPr>
              <a:t>“</a:t>
            </a:r>
          </a:p>
          <a:p>
            <a:pPr marL="749808" lvl="2" indent="0">
              <a:buNone/>
            </a:pPr>
            <a:endParaRPr lang="cs-CZ" sz="1600" dirty="0">
              <a:solidFill>
                <a:schemeClr val="accent1">
                  <a:lumMod val="20000"/>
                  <a:lumOff val="80000"/>
                </a:schemeClr>
              </a:solidFill>
              <a:latin typeface="Consolas" panose="020B0609020204030204" pitchFamily="49" charset="0"/>
              <a:cs typeface="Consolas" panose="020B0609020204030204" pitchFamily="49" charset="0"/>
            </a:endParaRPr>
          </a:p>
          <a:p>
            <a:pPr lvl="1">
              <a:buFont typeface="Arial" panose="020B0604020202020204" pitchFamily="34" charset="0"/>
              <a:buChar char="•"/>
            </a:pPr>
            <a:r>
              <a:rPr lang="cs-CZ" sz="2000" dirty="0" err="1"/>
              <a:t>If</a:t>
            </a:r>
            <a:r>
              <a:rPr lang="cs-CZ" sz="2000" dirty="0"/>
              <a:t> </a:t>
            </a:r>
            <a:r>
              <a:rPr lang="cs-CZ" sz="2000" dirty="0" err="1"/>
              <a:t>you</a:t>
            </a:r>
            <a:r>
              <a:rPr lang="cs-CZ" sz="2000" dirty="0"/>
              <a:t> </a:t>
            </a:r>
            <a:r>
              <a:rPr lang="cs-CZ" sz="2000" dirty="0" err="1"/>
              <a:t>expect</a:t>
            </a:r>
            <a:r>
              <a:rPr lang="cs-CZ" sz="2000" dirty="0"/>
              <a:t> non-ascii </a:t>
            </a:r>
            <a:r>
              <a:rPr lang="cs-CZ" sz="2000" dirty="0" err="1"/>
              <a:t>characters</a:t>
            </a:r>
            <a:r>
              <a:rPr lang="cs-CZ" sz="2000" dirty="0"/>
              <a:t> – use </a:t>
            </a:r>
            <a:r>
              <a:rPr lang="cs-CZ" sz="2000" dirty="0" err="1"/>
              <a:t>parameter</a:t>
            </a:r>
            <a:r>
              <a:rPr lang="cs-CZ" sz="2000" dirty="0"/>
              <a:t> </a:t>
            </a:r>
            <a:r>
              <a:rPr lang="en-US" sz="2000" dirty="0">
                <a:solidFill>
                  <a:srgbClr val="414042"/>
                </a:solidFill>
                <a:cs typeface="Consolas" panose="020B0609020204030204" pitchFamily="49" charset="0"/>
              </a:rPr>
              <a:t>"</a:t>
            </a:r>
            <a:r>
              <a:rPr lang="cs-CZ" sz="2000" b="1" dirty="0">
                <a:solidFill>
                  <a:srgbClr val="414042"/>
                </a:solidFill>
              </a:rPr>
              <a:t>C*</a:t>
            </a:r>
            <a:r>
              <a:rPr lang="cs-CZ" sz="2000" dirty="0">
                <a:solidFill>
                  <a:srgbClr val="414042"/>
                </a:solidFill>
              </a:rPr>
              <a:t>"</a:t>
            </a:r>
            <a:endParaRPr lang="cs-CZ" sz="2000" dirty="0">
              <a:solidFill>
                <a:srgbClr val="1E559D"/>
              </a:solidFill>
              <a:cs typeface="Consolas" panose="020B0609020204030204" pitchFamily="49" charset="0"/>
            </a:endParaRPr>
          </a:p>
          <a:p>
            <a:pPr marL="1076325" lvl="2" indent="-161925">
              <a:buFont typeface="Arial" panose="020B0604020202020204" pitchFamily="34" charset="0"/>
              <a:buChar char="•"/>
            </a:pPr>
            <a:r>
              <a:rPr lang="en-US" sz="1700" dirty="0"/>
              <a:t>C</a:t>
            </a:r>
            <a:r>
              <a:rPr lang="cs-CZ" sz="1700" dirty="0"/>
              <a:t>*</a:t>
            </a:r>
            <a:r>
              <a:rPr lang="en-US" sz="1700" dirty="0"/>
              <a:t> is for 8-bit unsigned (unsigned char)</a:t>
            </a:r>
            <a:endParaRPr lang="cs-CZ" sz="1700" dirty="0"/>
          </a:p>
          <a:p>
            <a:pPr marL="749808" lvl="2" indent="0">
              <a:buNone/>
            </a:pPr>
            <a:endParaRPr lang="cs-CZ" dirty="0"/>
          </a:p>
          <a:p>
            <a:pPr>
              <a:buFont typeface="Arial" panose="020B0604020202020204" pitchFamily="34" charset="0"/>
              <a:buChar char="•"/>
            </a:pPr>
            <a:r>
              <a:rPr lang="cs-CZ" sz="2400" dirty="0"/>
              <a:t>Unicode </a:t>
            </a:r>
            <a:r>
              <a:rPr lang="cs-CZ" sz="2400" dirty="0" err="1"/>
              <a:t>characters</a:t>
            </a:r>
            <a:endParaRPr lang="cs-CZ" sz="2400" dirty="0"/>
          </a:p>
          <a:p>
            <a:pPr lvl="1">
              <a:buFont typeface="Arial" panose="020B0604020202020204" pitchFamily="34" charset="0"/>
              <a:buChar char="•"/>
            </a:pPr>
            <a:r>
              <a:rPr lang="cs-CZ" dirty="0"/>
              <a:t>.</a:t>
            </a:r>
            <a:r>
              <a:rPr lang="cs-CZ" dirty="0" err="1"/>
              <a:t>pack</a:t>
            </a:r>
            <a:r>
              <a:rPr lang="cs-CZ" dirty="0"/>
              <a:t>(„U*“)</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27</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7867383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49388" y="1047750"/>
            <a:ext cx="9921875" cy="5124136"/>
          </a:xfrm>
        </p:spPr>
        <p:txBody>
          <a:bodyPr/>
          <a:lstStyle/>
          <a:p>
            <a:r>
              <a:rPr lang="cs-CZ" sz="2400" dirty="0" err="1"/>
              <a:t>Implement</a:t>
            </a:r>
            <a:r>
              <a:rPr lang="cs-CZ" sz="2400" dirty="0"/>
              <a:t> </a:t>
            </a:r>
            <a:r>
              <a:rPr lang="cs-CZ" sz="2400" dirty="0" err="1"/>
              <a:t>IsItAnswer</a:t>
            </a:r>
            <a:r>
              <a:rPr lang="cs-CZ" sz="2400" dirty="0"/>
              <a:t>(</a:t>
            </a:r>
            <a:r>
              <a:rPr lang="cs-CZ" sz="2400" dirty="0" err="1"/>
              <a:t>dataArraySent</a:t>
            </a:r>
            <a:r>
              <a:rPr lang="cs-CZ" sz="2400" dirty="0"/>
              <a:t>, </a:t>
            </a:r>
            <a:r>
              <a:rPr lang="cs-CZ" sz="2400" dirty="0" err="1"/>
              <a:t>dataArrayReceived</a:t>
            </a:r>
            <a:r>
              <a:rPr lang="cs-CZ" sz="2400" dirty="0"/>
              <a:t>)</a:t>
            </a:r>
          </a:p>
          <a:p>
            <a:pPr lvl="1"/>
            <a:r>
              <a:rPr lang="en-US" sz="2000" dirty="0"/>
              <a:t>If </a:t>
            </a:r>
            <a:r>
              <a:rPr lang="cs-CZ" sz="2000" dirty="0" err="1"/>
              <a:t>IsItAnswer</a:t>
            </a:r>
            <a:r>
              <a:rPr lang="cs-CZ" sz="2000" dirty="0"/>
              <a:t>() </a:t>
            </a:r>
            <a:r>
              <a:rPr lang="en-US" sz="2000" dirty="0"/>
              <a:t>returns false, then frame is not </a:t>
            </a:r>
            <a:r>
              <a:rPr lang="cs-CZ" sz="2000" dirty="0" err="1"/>
              <a:t>passed</a:t>
            </a:r>
            <a:r>
              <a:rPr lang="en-US" sz="2000" dirty="0"/>
              <a:t> to command waiting for </a:t>
            </a:r>
            <a:r>
              <a:rPr lang="cs-CZ" sz="2000" dirty="0" err="1"/>
              <a:t>the</a:t>
            </a:r>
            <a:r>
              <a:rPr lang="cs-CZ" sz="2000" dirty="0"/>
              <a:t> </a:t>
            </a:r>
            <a:r>
              <a:rPr lang="en-US" sz="2000" dirty="0"/>
              <a:t>answer and frame is passed into ParseReceivedFrame() for processing as unrequested data</a:t>
            </a:r>
            <a:endParaRPr lang="cs-CZ" sz="2000" dirty="0"/>
          </a:p>
          <a:p>
            <a:pPr lvl="1"/>
            <a:r>
              <a:rPr lang="cs-CZ" sz="2000" dirty="0" err="1"/>
              <a:t>common</a:t>
            </a:r>
            <a:r>
              <a:rPr lang="cs-CZ" sz="2000" dirty="0"/>
              <a:t> </a:t>
            </a:r>
            <a:r>
              <a:rPr lang="cs-CZ" sz="2000" dirty="0" err="1"/>
              <a:t>scenarios</a:t>
            </a:r>
            <a:r>
              <a:rPr lang="cs-CZ" sz="2000" dirty="0"/>
              <a:t>:</a:t>
            </a:r>
          </a:p>
          <a:p>
            <a:pPr marL="1077300" lvl="2" indent="-342900">
              <a:spcBef>
                <a:spcPts val="1200"/>
              </a:spcBef>
              <a:buFont typeface="+mj-lt"/>
              <a:buAutoNum type="alphaLcParenR"/>
            </a:pPr>
            <a:r>
              <a:rPr lang="cs-CZ" sz="1700" dirty="0"/>
              <a:t>All data </a:t>
            </a:r>
            <a:r>
              <a:rPr lang="cs-CZ" sz="1700" dirty="0" err="1"/>
              <a:t>from</a:t>
            </a:r>
            <a:r>
              <a:rPr lang="cs-CZ" sz="1700" dirty="0"/>
              <a:t> HW </a:t>
            </a:r>
            <a:r>
              <a:rPr lang="cs-CZ" sz="1700" dirty="0" err="1"/>
              <a:t>can</a:t>
            </a:r>
            <a:r>
              <a:rPr lang="cs-CZ" sz="1700" dirty="0"/>
              <a:t> </a:t>
            </a:r>
            <a:r>
              <a:rPr lang="cs-CZ" sz="1700" dirty="0" err="1"/>
              <a:t>be</a:t>
            </a:r>
            <a:r>
              <a:rPr lang="cs-CZ" sz="1700" dirty="0"/>
              <a:t> </a:t>
            </a:r>
            <a:r>
              <a:rPr lang="cs-CZ" sz="1700" dirty="0" err="1"/>
              <a:t>your</a:t>
            </a:r>
            <a:r>
              <a:rPr lang="cs-CZ" sz="1700" dirty="0"/>
              <a:t> </a:t>
            </a:r>
            <a:r>
              <a:rPr lang="cs-CZ" sz="1700" dirty="0" err="1"/>
              <a:t>answer</a:t>
            </a:r>
            <a:endParaRPr lang="cs-CZ" sz="1700" dirty="0"/>
          </a:p>
          <a:p>
            <a:pPr lvl="2"/>
            <a:r>
              <a:rPr lang="cs-CZ" sz="1700" dirty="0">
                <a:solidFill>
                  <a:srgbClr val="1E559D"/>
                </a:solidFill>
                <a:latin typeface="Consolas" panose="020B0609020204030204" pitchFamily="49" charset="0"/>
              </a:rPr>
              <a:t>return </a:t>
            </a:r>
            <a:r>
              <a:rPr lang="cs-CZ" sz="1700" dirty="0" err="1">
                <a:solidFill>
                  <a:srgbClr val="1E559D"/>
                </a:solidFill>
                <a:latin typeface="Consolas" panose="020B0609020204030204" pitchFamily="49" charset="0"/>
              </a:rPr>
              <a:t>true</a:t>
            </a:r>
            <a:endParaRPr lang="cs-CZ" sz="1700" dirty="0">
              <a:solidFill>
                <a:srgbClr val="1E559D"/>
              </a:solidFill>
              <a:latin typeface="Consolas" panose="020B0609020204030204" pitchFamily="49" charset="0"/>
            </a:endParaRPr>
          </a:p>
          <a:p>
            <a:pPr marL="1076325" lvl="2" indent="-342900">
              <a:spcBef>
                <a:spcPts val="1200"/>
              </a:spcBef>
              <a:buFont typeface="+mj-lt"/>
              <a:buAutoNum type="alphaLcParenR" startAt="2"/>
            </a:pPr>
            <a:r>
              <a:rPr lang="cs-CZ" sz="1700" dirty="0"/>
              <a:t>Pass </a:t>
            </a:r>
            <a:r>
              <a:rPr lang="cs-CZ" sz="1700" dirty="0" err="1"/>
              <a:t>answers</a:t>
            </a:r>
            <a:r>
              <a:rPr lang="cs-CZ" sz="1700" dirty="0"/>
              <a:t> to </a:t>
            </a:r>
            <a:r>
              <a:rPr lang="cs-CZ" sz="1700" dirty="0" err="1"/>
              <a:t>your</a:t>
            </a:r>
            <a:r>
              <a:rPr lang="cs-CZ" sz="1700" dirty="0"/>
              <a:t> </a:t>
            </a:r>
            <a:r>
              <a:rPr lang="cs-CZ" sz="1700" dirty="0" err="1"/>
              <a:t>questions</a:t>
            </a:r>
            <a:r>
              <a:rPr lang="cs-CZ" sz="1700" dirty="0"/>
              <a:t> </a:t>
            </a:r>
            <a:r>
              <a:rPr lang="cs-CZ" sz="1700" dirty="0" err="1"/>
              <a:t>only</a:t>
            </a:r>
            <a:endParaRPr lang="cs-CZ" sz="1700" dirty="0"/>
          </a:p>
          <a:p>
            <a:pPr lvl="2"/>
            <a:r>
              <a:rPr lang="cs-CZ" sz="1700" dirty="0" err="1">
                <a:solidFill>
                  <a:srgbClr val="1E559D"/>
                </a:solidFill>
                <a:latin typeface="Consolas" panose="020B0609020204030204" pitchFamily="49" charset="0"/>
              </a:rPr>
              <a:t>if</a:t>
            </a:r>
            <a:r>
              <a:rPr lang="cs-CZ" sz="1700" dirty="0">
                <a:solidFill>
                  <a:srgbClr val="1E559D"/>
                </a:solidFill>
                <a:latin typeface="Consolas" panose="020B0609020204030204" pitchFamily="49" charset="0"/>
              </a:rPr>
              <a:t> (</a:t>
            </a:r>
            <a:r>
              <a:rPr lang="cs-CZ" sz="1700" dirty="0" err="1">
                <a:solidFill>
                  <a:srgbClr val="1E559D"/>
                </a:solidFill>
                <a:latin typeface="Consolas" panose="020B0609020204030204" pitchFamily="49" charset="0"/>
              </a:rPr>
              <a:t>dataArraySent</a:t>
            </a:r>
            <a:r>
              <a:rPr lang="cs-CZ" sz="1700" dirty="0">
                <a:solidFill>
                  <a:srgbClr val="1E559D"/>
                </a:solidFill>
                <a:latin typeface="Consolas" panose="020B0609020204030204" pitchFamily="49" charset="0"/>
              </a:rPr>
              <a:t> == </a:t>
            </a:r>
            <a:r>
              <a:rPr lang="cs-CZ" sz="1700" dirty="0" err="1">
                <a:solidFill>
                  <a:srgbClr val="1E559D"/>
                </a:solidFill>
                <a:latin typeface="Consolas" panose="020B0609020204030204" pitchFamily="49" charset="0"/>
              </a:rPr>
              <a:t>nil</a:t>
            </a:r>
            <a:r>
              <a:rPr lang="cs-CZ" sz="1700" dirty="0">
                <a:solidFill>
                  <a:srgbClr val="1E559D"/>
                </a:solidFill>
                <a:latin typeface="Consolas" panose="020B0609020204030204" pitchFamily="49" charset="0"/>
              </a:rPr>
              <a:t> || </a:t>
            </a:r>
            <a:r>
              <a:rPr lang="cs-CZ" sz="1700" dirty="0" err="1">
                <a:solidFill>
                  <a:srgbClr val="1E559D"/>
                </a:solidFill>
                <a:latin typeface="Consolas" panose="020B0609020204030204" pitchFamily="49" charset="0"/>
              </a:rPr>
              <a:t>dataArraySent.length</a:t>
            </a:r>
            <a:r>
              <a:rPr lang="cs-CZ" sz="1700" dirty="0">
                <a:solidFill>
                  <a:srgbClr val="1E559D"/>
                </a:solidFill>
                <a:latin typeface="Consolas" panose="020B0609020204030204" pitchFamily="49" charset="0"/>
              </a:rPr>
              <a:t> == 0)</a:t>
            </a:r>
            <a:br>
              <a:rPr lang="cs-CZ" sz="1700" dirty="0">
                <a:solidFill>
                  <a:srgbClr val="1E559D"/>
                </a:solidFill>
                <a:latin typeface="Consolas" panose="020B0609020204030204" pitchFamily="49" charset="0"/>
              </a:rPr>
            </a:br>
            <a:r>
              <a:rPr lang="cs-CZ" sz="1700" dirty="0">
                <a:solidFill>
                  <a:srgbClr val="1E559D"/>
                </a:solidFill>
                <a:latin typeface="Consolas" panose="020B0609020204030204" pitchFamily="49" charset="0"/>
              </a:rPr>
              <a:t>    return </a:t>
            </a:r>
            <a:r>
              <a:rPr lang="cs-CZ" sz="1700" dirty="0" err="1">
                <a:solidFill>
                  <a:srgbClr val="1E559D"/>
                </a:solidFill>
                <a:latin typeface="Consolas" panose="020B0609020204030204" pitchFamily="49" charset="0"/>
              </a:rPr>
              <a:t>false</a:t>
            </a:r>
            <a:endParaRPr lang="cs-CZ" sz="1700" dirty="0">
              <a:solidFill>
                <a:srgbClr val="1E559D"/>
              </a:solidFill>
              <a:latin typeface="Consolas" panose="020B0609020204030204" pitchFamily="49" charset="0"/>
            </a:endParaRPr>
          </a:p>
          <a:p>
            <a:pPr lvl="2"/>
            <a:r>
              <a:rPr lang="cs-CZ" sz="1700" dirty="0">
                <a:solidFill>
                  <a:srgbClr val="1E559D"/>
                </a:solidFill>
                <a:latin typeface="Consolas" panose="020B0609020204030204" pitchFamily="49" charset="0"/>
              </a:rPr>
              <a:t>end</a:t>
            </a:r>
          </a:p>
          <a:p>
            <a:pPr marL="1076325" lvl="2" indent="-342900">
              <a:spcBef>
                <a:spcPts val="1200"/>
              </a:spcBef>
              <a:buFont typeface="+mj-lt"/>
              <a:buAutoNum type="alphaLcParenR" startAt="3"/>
            </a:pPr>
            <a:r>
              <a:rPr lang="cs-CZ" sz="1700" dirty="0"/>
              <a:t>Skip </a:t>
            </a:r>
            <a:r>
              <a:rPr lang="cs-CZ" sz="1700" dirty="0" err="1"/>
              <a:t>specific</a:t>
            </a:r>
            <a:r>
              <a:rPr lang="cs-CZ" sz="1700" dirty="0"/>
              <a:t> </a:t>
            </a:r>
            <a:r>
              <a:rPr lang="cs-CZ" sz="1700" dirty="0" err="1"/>
              <a:t>answers</a:t>
            </a:r>
            <a:endParaRPr lang="cs-CZ" sz="1700" dirty="0"/>
          </a:p>
          <a:p>
            <a:pPr lvl="2"/>
            <a:r>
              <a:rPr lang="en-US" sz="1700" dirty="0">
                <a:solidFill>
                  <a:srgbClr val="1E559D"/>
                </a:solidFill>
                <a:latin typeface="Consolas" panose="020B0609020204030204" pitchFamily="49" charset="0"/>
              </a:rPr>
              <a:t>if (</a:t>
            </a:r>
            <a:r>
              <a:rPr lang="en-US" sz="1700" dirty="0" err="1">
                <a:solidFill>
                  <a:srgbClr val="1E559D"/>
                </a:solidFill>
                <a:latin typeface="Consolas" panose="020B0609020204030204" pitchFamily="49" charset="0"/>
              </a:rPr>
              <a:t>dataArrayReceived</a:t>
            </a:r>
            <a:r>
              <a:rPr lang="en-US" sz="1700" dirty="0">
                <a:solidFill>
                  <a:srgbClr val="1E559D"/>
                </a:solidFill>
                <a:latin typeface="Consolas" panose="020B0609020204030204" pitchFamily="49" charset="0"/>
              </a:rPr>
              <a:t>[0] == 0x15) </a:t>
            </a:r>
            <a:endParaRPr lang="cs-CZ" sz="1700" dirty="0">
              <a:solidFill>
                <a:srgbClr val="1E559D"/>
              </a:solidFill>
              <a:latin typeface="Consolas" panose="020B0609020204030204" pitchFamily="49" charset="0"/>
            </a:endParaRPr>
          </a:p>
          <a:p>
            <a:pPr lvl="2"/>
            <a:r>
              <a:rPr lang="cs-CZ" sz="1700" dirty="0">
                <a:solidFill>
                  <a:srgbClr val="1E559D"/>
                </a:solidFill>
                <a:latin typeface="Consolas" panose="020B0609020204030204" pitchFamily="49" charset="0"/>
              </a:rPr>
              <a:t>    </a:t>
            </a:r>
            <a:r>
              <a:rPr lang="en-US" sz="1700" dirty="0">
                <a:solidFill>
                  <a:srgbClr val="1E559D"/>
                </a:solidFill>
                <a:latin typeface="Consolas" panose="020B0609020204030204" pitchFamily="49" charset="0"/>
              </a:rPr>
              <a:t>return false</a:t>
            </a:r>
            <a:endParaRPr lang="cs-CZ" sz="1700" dirty="0">
              <a:solidFill>
                <a:srgbClr val="1E559D"/>
              </a:solidFill>
              <a:latin typeface="Consolas" panose="020B0609020204030204" pitchFamily="49" charset="0"/>
            </a:endParaRPr>
          </a:p>
          <a:p>
            <a:pPr lvl="2"/>
            <a:r>
              <a:rPr lang="en-US" sz="1700" dirty="0">
                <a:solidFill>
                  <a:srgbClr val="1E559D"/>
                </a:solidFill>
                <a:latin typeface="Consolas" panose="020B0609020204030204" pitchFamily="49" charset="0"/>
              </a:rPr>
              <a:t>end</a:t>
            </a:r>
            <a:endParaRPr lang="cs-CZ" sz="1700" dirty="0">
              <a:solidFill>
                <a:srgbClr val="1E559D"/>
              </a:solidFill>
              <a:latin typeface="Consolas" panose="020B0609020204030204" pitchFamily="49" charset="0"/>
            </a:endParaRPr>
          </a:p>
          <a:p>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8" name="Zástupný text 7">
            <a:extLst>
              <a:ext uri="{FF2B5EF4-FFF2-40B4-BE49-F238E27FC236}">
                <a16:creationId xmlns:a16="http://schemas.microsoft.com/office/drawing/2014/main" id="{A72B8855-023E-B622-68AF-CD4EDEC0085F}"/>
              </a:ext>
            </a:extLst>
          </p:cNvPr>
          <p:cNvSpPr>
            <a:spLocks noGrp="1"/>
          </p:cNvSpPr>
          <p:nvPr>
            <p:ph type="body" sz="quarter" idx="17"/>
          </p:nvPr>
        </p:nvSpPr>
        <p:spPr/>
        <p:txBody>
          <a:bodyPr/>
          <a:lstStyle/>
          <a:p>
            <a:r>
              <a:rPr lang="cs-CZ" dirty="0"/>
              <a:t>More </a:t>
            </a:r>
            <a:r>
              <a:rPr lang="cs-CZ" dirty="0" err="1"/>
              <a:t>info</a:t>
            </a:r>
            <a:r>
              <a:rPr lang="cs-CZ" dirty="0"/>
              <a:t> </a:t>
            </a:r>
            <a:r>
              <a:rPr lang="cs-CZ" dirty="0" err="1"/>
              <a:t>can</a:t>
            </a:r>
            <a:r>
              <a:rPr lang="cs-CZ" dirty="0"/>
              <a:t> </a:t>
            </a:r>
            <a:r>
              <a:rPr lang="cs-CZ" dirty="0" err="1"/>
              <a:t>be</a:t>
            </a:r>
            <a:r>
              <a:rPr lang="cs-CZ" dirty="0"/>
              <a:t> </a:t>
            </a:r>
            <a:r>
              <a:rPr lang="cs-CZ" dirty="0" err="1"/>
              <a:t>found</a:t>
            </a:r>
            <a:r>
              <a:rPr lang="cs-CZ" dirty="0"/>
              <a:t> in UNI RUBY DataApex </a:t>
            </a:r>
            <a:r>
              <a:rPr lang="cs-CZ" dirty="0" err="1"/>
              <a:t>Help</a:t>
            </a:r>
            <a:r>
              <a:rPr lang="cs-CZ" dirty="0"/>
              <a:t> - </a:t>
            </a:r>
            <a:r>
              <a:rPr lang="en-US" dirty="0" err="1"/>
              <a:t>DeviceWrapper</a:t>
            </a:r>
            <a:r>
              <a:rPr lang="en-US" dirty="0"/>
              <a:t> Class Reference</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28</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8677189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789617"/>
          </a:xfrm>
        </p:spPr>
        <p:txBody>
          <a:bodyPr/>
          <a:lstStyle/>
          <a:p>
            <a:pPr>
              <a:buFont typeface="Arial" panose="020B0604020202020204" pitchFamily="34" charset="0"/>
              <a:buChar char="•"/>
            </a:pPr>
            <a:r>
              <a:rPr lang="cs-CZ" dirty="0" err="1"/>
              <a:t>Implement</a:t>
            </a:r>
            <a:r>
              <a:rPr lang="cs-CZ" dirty="0"/>
              <a:t> </a:t>
            </a:r>
            <a:r>
              <a:rPr lang="en-US" i="1" dirty="0"/>
              <a:t>ParseReceivedFrame(</a:t>
            </a:r>
            <a:r>
              <a:rPr lang="en-US" i="1" dirty="0" err="1"/>
              <a:t>receivedByteArray</a:t>
            </a:r>
            <a:r>
              <a:rPr lang="cs-CZ" i="1" dirty="0"/>
              <a:t>) </a:t>
            </a:r>
            <a:r>
              <a:rPr lang="cs-CZ" dirty="0"/>
              <a:t>to p</a:t>
            </a:r>
            <a:r>
              <a:rPr lang="en-US" dirty="0" err="1"/>
              <a:t>rocesses</a:t>
            </a:r>
            <a:r>
              <a:rPr lang="en-US" dirty="0"/>
              <a:t> unrequested data sent by hardware</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29</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3" name="Picture 1">
            <a:extLst>
              <a:ext uri="{FF2B5EF4-FFF2-40B4-BE49-F238E27FC236}">
                <a16:creationId xmlns:a16="http://schemas.microsoft.com/office/drawing/2014/main" id="{7120A456-FEFF-932E-0238-BB19E56816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0374" y="1837838"/>
            <a:ext cx="3690193" cy="4549023"/>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1605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104096"/>
          </a:xfrm>
        </p:spPr>
        <p:txBody>
          <a:bodyPr/>
          <a:lstStyle/>
          <a:p>
            <a:pPr>
              <a:buFont typeface="Arial" panose="020B0604020202020204" pitchFamily="34" charset="0"/>
              <a:buChar char="•"/>
            </a:pPr>
            <a:r>
              <a:rPr lang="cs-CZ" dirty="0" err="1"/>
              <a:t>Enable</a:t>
            </a:r>
            <a:r>
              <a:rPr lang="cs-CZ" dirty="0"/>
              <a:t> </a:t>
            </a:r>
            <a:r>
              <a:rPr lang="cs-CZ" dirty="0" err="1"/>
              <a:t>communication</a:t>
            </a:r>
            <a:r>
              <a:rPr lang="cs-CZ" dirty="0"/>
              <a:t> log </a:t>
            </a:r>
            <a:r>
              <a:rPr lang="cs-CZ" dirty="0" err="1"/>
              <a:t>for</a:t>
            </a:r>
            <a:r>
              <a:rPr lang="cs-CZ" dirty="0"/>
              <a:t> </a:t>
            </a:r>
            <a:r>
              <a:rPr lang="cs-CZ" dirty="0" err="1"/>
              <a:t>device</a:t>
            </a:r>
            <a:endParaRPr lang="cs-CZ" dirty="0"/>
          </a:p>
          <a:p>
            <a:pPr lvl="1">
              <a:buFont typeface="Arial" panose="020B0604020202020204" pitchFamily="34" charset="0"/>
              <a:buChar char="•"/>
            </a:pPr>
            <a:r>
              <a:rPr lang="cs-CZ" dirty="0"/>
              <a:t>open CommDrv.ini</a:t>
            </a:r>
          </a:p>
          <a:p>
            <a:pPr lvl="1">
              <a:buFont typeface="Arial" panose="020B0604020202020204" pitchFamily="34" charset="0"/>
              <a:buChar char="•"/>
            </a:pPr>
            <a:r>
              <a:rPr lang="cs-CZ" dirty="0"/>
              <a:t>find your communication pipe (or add it) and set echo=ON</a:t>
            </a:r>
          </a:p>
          <a:p>
            <a:pPr lvl="1">
              <a:buFont typeface="Arial" panose="020B0604020202020204" pitchFamily="34" charset="0"/>
              <a:buChar char="•"/>
            </a:pPr>
            <a:r>
              <a:rPr lang="cs-CZ" dirty="0"/>
              <a:t>restart Clarity for the changes to take effect</a:t>
            </a:r>
          </a:p>
          <a:p>
            <a:pPr marL="749808" lvl="2" indent="0">
              <a:buNone/>
            </a:pPr>
            <a:endParaRPr lang="cs-CZ" sz="1600" dirty="0">
              <a:solidFill>
                <a:schemeClr val="accent1">
                  <a:lumMod val="20000"/>
                  <a:lumOff val="80000"/>
                </a:schemeClr>
              </a:solidFill>
              <a:latin typeface="Consolas" panose="020B0609020204030204" pitchFamily="49" charset="0"/>
              <a:cs typeface="Consolas" panose="020B0609020204030204" pitchFamily="49" charset="0"/>
            </a:endParaRPr>
          </a:p>
          <a:p>
            <a:pPr marL="749808" lvl="2" indent="0">
              <a:buNone/>
            </a:pPr>
            <a:r>
              <a:rPr lang="en-US" sz="1600" dirty="0">
                <a:solidFill>
                  <a:srgbClr val="1E559D"/>
                </a:solidFill>
                <a:latin typeface="Consolas" panose="020B0609020204030204" pitchFamily="49" charset="0"/>
                <a:cs typeface="Consolas" panose="020B0609020204030204" pitchFamily="49" charset="0"/>
              </a:rPr>
              <a:t>[COM1]</a:t>
            </a:r>
          </a:p>
          <a:p>
            <a:pPr marL="749808" lvl="2" indent="0">
              <a:buNone/>
            </a:pPr>
            <a:r>
              <a:rPr lang="en-US" sz="1600" dirty="0">
                <a:solidFill>
                  <a:srgbClr val="1E559D"/>
                </a:solidFill>
                <a:latin typeface="Consolas" panose="020B0609020204030204" pitchFamily="49" charset="0"/>
                <a:cs typeface="Consolas" panose="020B0609020204030204" pitchFamily="49" charset="0"/>
              </a:rPr>
              <a:t>echo=</a:t>
            </a:r>
            <a:r>
              <a:rPr lang="en-US" sz="1600" b="1" dirty="0">
                <a:solidFill>
                  <a:srgbClr val="1E559D"/>
                </a:solidFill>
                <a:latin typeface="Consolas" panose="020B0609020204030204" pitchFamily="49" charset="0"/>
                <a:cs typeface="Consolas" panose="020B0609020204030204" pitchFamily="49" charset="0"/>
              </a:rPr>
              <a:t>O</a:t>
            </a:r>
            <a:r>
              <a:rPr lang="cs-CZ" sz="1600" b="1" dirty="0">
                <a:solidFill>
                  <a:srgbClr val="1E559D"/>
                </a:solidFill>
                <a:latin typeface="Consolas" panose="020B0609020204030204" pitchFamily="49" charset="0"/>
                <a:cs typeface="Consolas" panose="020B0609020204030204" pitchFamily="49" charset="0"/>
              </a:rPr>
              <a:t>N</a:t>
            </a:r>
            <a:endParaRPr lang="en-US" sz="1600" b="1" dirty="0">
              <a:solidFill>
                <a:srgbClr val="1E559D"/>
              </a:solidFill>
              <a:latin typeface="Consolas" panose="020B0609020204030204" pitchFamily="49" charset="0"/>
              <a:cs typeface="Consolas" panose="020B0609020204030204" pitchFamily="49" charset="0"/>
            </a:endParaRPr>
          </a:p>
          <a:p>
            <a:pPr marL="749808" lvl="2" indent="0">
              <a:buNone/>
            </a:pPr>
            <a:r>
              <a:rPr lang="en-US" sz="1600" dirty="0">
                <a:solidFill>
                  <a:srgbClr val="1E559D"/>
                </a:solidFill>
                <a:latin typeface="Consolas" panose="020B0609020204030204" pitchFamily="49" charset="0"/>
                <a:cs typeface="Consolas" panose="020B0609020204030204" pitchFamily="49" charset="0"/>
              </a:rPr>
              <a:t>textmode=ON</a:t>
            </a:r>
          </a:p>
          <a:p>
            <a:pPr marL="749808" lvl="2" indent="0">
              <a:buNone/>
            </a:pPr>
            <a:r>
              <a:rPr lang="en-US" sz="1600" dirty="0">
                <a:solidFill>
                  <a:srgbClr val="1E559D"/>
                </a:solidFill>
                <a:latin typeface="Consolas" panose="020B0609020204030204" pitchFamily="49" charset="0"/>
                <a:cs typeface="Consolas" panose="020B0609020204030204" pitchFamily="49" charset="0"/>
              </a:rPr>
              <a:t>filename=CommDrvCOM1_%D.txt</a:t>
            </a:r>
          </a:p>
          <a:p>
            <a:pPr marL="749808" lvl="2" indent="0">
              <a:buNone/>
            </a:pPr>
            <a:r>
              <a:rPr lang="en-US" sz="1600" dirty="0">
                <a:solidFill>
                  <a:srgbClr val="1E559D"/>
                </a:solidFill>
                <a:latin typeface="Consolas" panose="020B0609020204030204" pitchFamily="49" charset="0"/>
                <a:cs typeface="Consolas" panose="020B0609020204030204" pitchFamily="49" charset="0"/>
              </a:rPr>
              <a:t>reset=O</a:t>
            </a:r>
            <a:r>
              <a:rPr lang="cs-CZ" sz="1600" dirty="0">
                <a:solidFill>
                  <a:srgbClr val="1E559D"/>
                </a:solidFill>
                <a:latin typeface="Consolas" panose="020B0609020204030204" pitchFamily="49" charset="0"/>
                <a:cs typeface="Consolas" panose="020B0609020204030204" pitchFamily="49" charset="0"/>
              </a:rPr>
              <a:t>FF</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Communication</a:t>
            </a:r>
            <a:r>
              <a:rPr lang="cs-CZ" dirty="0"/>
              <a:t> </a:t>
            </a:r>
            <a:r>
              <a:rPr lang="cs-CZ" dirty="0" err="1"/>
              <a:t>with</a:t>
            </a:r>
            <a:r>
              <a:rPr lang="cs-CZ" dirty="0"/>
              <a:t> HW</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30</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6" name="Obrázek 5" descr="Obsah obrázku text, software, číslo, Počítačová ikona&#10;&#10;Popis byl vytvořen automaticky">
            <a:extLst>
              <a:ext uri="{FF2B5EF4-FFF2-40B4-BE49-F238E27FC236}">
                <a16:creationId xmlns:a16="http://schemas.microsoft.com/office/drawing/2014/main" id="{5ED7D34B-809B-C571-5C8E-11B381F36F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9531" y="3548219"/>
            <a:ext cx="4847619" cy="2504762"/>
          </a:xfrm>
          <a:prstGeom prst="rect">
            <a:avLst/>
          </a:prstGeom>
        </p:spPr>
      </p:pic>
      <p:grpSp>
        <p:nvGrpSpPr>
          <p:cNvPr id="11" name="Skupina 10">
            <a:extLst>
              <a:ext uri="{FF2B5EF4-FFF2-40B4-BE49-F238E27FC236}">
                <a16:creationId xmlns:a16="http://schemas.microsoft.com/office/drawing/2014/main" id="{7D0C66F3-3DDE-450B-EC40-3EA167D7BFF9}"/>
              </a:ext>
            </a:extLst>
          </p:cNvPr>
          <p:cNvGrpSpPr/>
          <p:nvPr/>
        </p:nvGrpSpPr>
        <p:grpSpPr>
          <a:xfrm>
            <a:off x="1811126" y="4109923"/>
            <a:ext cx="6340364" cy="2026746"/>
            <a:chOff x="596523" y="4566225"/>
            <a:chExt cx="4335517" cy="1499816"/>
          </a:xfrm>
        </p:grpSpPr>
        <p:sp>
          <p:nvSpPr>
            <p:cNvPr id="7" name="Rectangle 4">
              <a:extLst>
                <a:ext uri="{FF2B5EF4-FFF2-40B4-BE49-F238E27FC236}">
                  <a16:creationId xmlns:a16="http://schemas.microsoft.com/office/drawing/2014/main" id="{C1C979F3-2CA3-7D26-261E-93B219A9E996}"/>
                </a:ext>
              </a:extLst>
            </p:cNvPr>
            <p:cNvSpPr/>
            <p:nvPr/>
          </p:nvSpPr>
          <p:spPr>
            <a:xfrm>
              <a:off x="596523" y="4566225"/>
              <a:ext cx="1656184" cy="646331"/>
            </a:xfrm>
            <a:prstGeom prst="rect">
              <a:avLst/>
            </a:prstGeom>
          </p:spPr>
          <p:txBody>
            <a:bodyPr wrap="square">
              <a:spAutoFit/>
            </a:bodyPr>
            <a:lstStyle/>
            <a:p>
              <a:r>
                <a:rPr lang="cs-CZ" i="1" dirty="0"/>
                <a:t>Send command (Csw)</a:t>
              </a:r>
              <a:endParaRPr lang="cs-CZ" dirty="0"/>
            </a:p>
          </p:txBody>
        </p:sp>
        <p:cxnSp>
          <p:nvCxnSpPr>
            <p:cNvPr id="8" name="Straight Arrow Connector 5">
              <a:extLst>
                <a:ext uri="{FF2B5EF4-FFF2-40B4-BE49-F238E27FC236}">
                  <a16:creationId xmlns:a16="http://schemas.microsoft.com/office/drawing/2014/main" id="{814D4257-5806-20C9-DBCC-77128E3B607D}"/>
                </a:ext>
              </a:extLst>
            </p:cNvPr>
            <p:cNvCxnSpPr>
              <a:cxnSpLocks/>
            </p:cNvCxnSpPr>
            <p:nvPr/>
          </p:nvCxnSpPr>
          <p:spPr>
            <a:xfrm flipV="1">
              <a:off x="2123728" y="4692724"/>
              <a:ext cx="2808312" cy="29324"/>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sp>
          <p:nvSpPr>
            <p:cNvPr id="9" name="Rectangle 7">
              <a:extLst>
                <a:ext uri="{FF2B5EF4-FFF2-40B4-BE49-F238E27FC236}">
                  <a16:creationId xmlns:a16="http://schemas.microsoft.com/office/drawing/2014/main" id="{34AB7976-FFBD-0581-07CE-F07BD071D10B}"/>
                </a:ext>
              </a:extLst>
            </p:cNvPr>
            <p:cNvSpPr/>
            <p:nvPr/>
          </p:nvSpPr>
          <p:spPr>
            <a:xfrm>
              <a:off x="596523" y="5419710"/>
              <a:ext cx="1656184" cy="646331"/>
            </a:xfrm>
            <a:prstGeom prst="rect">
              <a:avLst/>
            </a:prstGeom>
          </p:spPr>
          <p:txBody>
            <a:bodyPr wrap="square">
              <a:spAutoFit/>
            </a:bodyPr>
            <a:lstStyle/>
            <a:p>
              <a:r>
                <a:rPr lang="cs-CZ" i="1" dirty="0"/>
                <a:t>Received  answer (PIPE)</a:t>
              </a:r>
              <a:endParaRPr lang="cs-CZ" dirty="0"/>
            </a:p>
          </p:txBody>
        </p:sp>
        <p:cxnSp>
          <p:nvCxnSpPr>
            <p:cNvPr id="10" name="Straight Arrow Connector 8">
              <a:extLst>
                <a:ext uri="{FF2B5EF4-FFF2-40B4-BE49-F238E27FC236}">
                  <a16:creationId xmlns:a16="http://schemas.microsoft.com/office/drawing/2014/main" id="{4833F686-B832-9CC5-816A-6E66693DBCAE}"/>
                </a:ext>
              </a:extLst>
            </p:cNvPr>
            <p:cNvCxnSpPr>
              <a:cxnSpLocks/>
            </p:cNvCxnSpPr>
            <p:nvPr/>
          </p:nvCxnSpPr>
          <p:spPr>
            <a:xfrm flipV="1">
              <a:off x="2120969" y="4921482"/>
              <a:ext cx="2808312" cy="654051"/>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521296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218487"/>
          </a:xfrm>
        </p:spPr>
        <p:txBody>
          <a:bodyPr/>
          <a:lstStyle/>
          <a:p>
            <a:pPr marL="342900" lvl="1" indent="-342900">
              <a:buFont typeface="Arial" panose="020B0604020202020204" pitchFamily="34" charset="0"/>
              <a:buChar char="•"/>
            </a:pPr>
            <a:r>
              <a:rPr lang="cs-CZ" sz="2400" i="1" dirty="0" err="1"/>
              <a:t>TracePipe</a:t>
            </a:r>
            <a:r>
              <a:rPr lang="cs-CZ" sz="2400" i="1" dirty="0"/>
              <a:t> (</a:t>
            </a:r>
            <a:r>
              <a:rPr lang="cs-CZ" sz="2400" i="1" dirty="0" err="1"/>
              <a:t>pipeNumber</a:t>
            </a:r>
            <a:r>
              <a:rPr lang="cs-CZ" sz="2400" i="1" dirty="0"/>
              <a:t>, </a:t>
            </a:r>
            <a:r>
              <a:rPr lang="cs-CZ" sz="2400" i="1" dirty="0" err="1"/>
              <a:t>message</a:t>
            </a:r>
            <a:r>
              <a:rPr lang="cs-CZ" sz="2400" i="1" dirty="0"/>
              <a:t>)</a:t>
            </a:r>
          </a:p>
          <a:p>
            <a:pPr marL="809625" lvl="2" indent="-266700">
              <a:buFont typeface="Arial" panose="020B0604020202020204" pitchFamily="34" charset="0"/>
              <a:buChar char="•"/>
            </a:pPr>
            <a:r>
              <a:rPr lang="en-US" dirty="0"/>
              <a:t>Function allowing to place specific text right into the pipe communication log when pipe logging is enabled and configured in CommDrv.in</a:t>
            </a:r>
            <a:r>
              <a:rPr lang="cs-CZ" dirty="0"/>
              <a:t>i</a:t>
            </a:r>
          </a:p>
          <a:p>
            <a:pPr marL="361950" lvl="1" indent="-361950">
              <a:buFont typeface="Arial" panose="020B0604020202020204" pitchFamily="34" charset="0"/>
              <a:buChar char="•"/>
            </a:pPr>
            <a:r>
              <a:rPr lang="cs-CZ" sz="2400" i="1" dirty="0" err="1"/>
              <a:t>Trace</a:t>
            </a:r>
            <a:r>
              <a:rPr lang="cs-CZ" sz="2400" i="1" dirty="0"/>
              <a:t>(</a:t>
            </a:r>
            <a:r>
              <a:rPr lang="cs-CZ" sz="2400" i="1" dirty="0" err="1"/>
              <a:t>message</a:t>
            </a:r>
            <a:r>
              <a:rPr lang="cs-CZ" sz="2400" i="1" dirty="0"/>
              <a:t>)</a:t>
            </a:r>
          </a:p>
          <a:p>
            <a:pPr marL="542925" lvl="2" indent="266700">
              <a:buFont typeface="Arial" panose="020B0604020202020204" pitchFamily="34" charset="0"/>
              <a:buChar char="•"/>
            </a:pPr>
            <a:r>
              <a:rPr lang="en-US" dirty="0"/>
              <a:t>sending a string to the debug monitor. </a:t>
            </a:r>
            <a:endParaRPr lang="cs-CZ" dirty="0"/>
          </a:p>
          <a:p>
            <a:pPr marL="542925" lvl="2" indent="266700">
              <a:buFont typeface="Arial" panose="020B0604020202020204" pitchFamily="34" charset="0"/>
              <a:buChar char="•"/>
            </a:pPr>
            <a:r>
              <a:rPr lang="en-US" dirty="0"/>
              <a:t>The given string has to be less than 512 characters</a:t>
            </a:r>
            <a:r>
              <a:rPr lang="cs-CZ" dirty="0"/>
              <a:t> long</a:t>
            </a:r>
            <a:r>
              <a:rPr lang="en-US" dirty="0"/>
              <a:t>. Output can be captured by DbgView.exe.</a:t>
            </a:r>
            <a:endParaRPr lang="cs-CZ" dirty="0"/>
          </a:p>
          <a:p>
            <a:pPr marL="542925" lvl="2" indent="266700">
              <a:buFont typeface="Arial" panose="020B0604020202020204" pitchFamily="34" charset="0"/>
              <a:buChar char="•"/>
            </a:pPr>
            <a:r>
              <a:rPr lang="en-US" dirty="0">
                <a:hlinkClick r:id="rId3"/>
              </a:rPr>
              <a:t>https://technet.microsoft.com/en-us/sysinternals/debugview.aspx</a:t>
            </a:r>
            <a:endParaRPr lang="cs-CZ" dirty="0"/>
          </a:p>
          <a:p>
            <a:pPr marL="542925" lvl="2" indent="266700">
              <a:buFont typeface="Arial" panose="020B0604020202020204" pitchFamily="34" charset="0"/>
              <a:buChar char="•"/>
            </a:pPr>
            <a:r>
              <a:rPr lang="cs-CZ" dirty="0"/>
              <a:t>Or </a:t>
            </a:r>
            <a:r>
              <a:rPr lang="cs-CZ" dirty="0" err="1"/>
              <a:t>newer</a:t>
            </a:r>
            <a:r>
              <a:rPr lang="cs-CZ" dirty="0"/>
              <a:t> open-source </a:t>
            </a:r>
            <a:r>
              <a:rPr lang="cs-CZ" dirty="0">
                <a:hlinkClick r:id="rId4"/>
              </a:rPr>
              <a:t>https://github.com/djeedjay/DebugViewPP</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Debugging script</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31</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2" name="Picture 2">
            <a:extLst>
              <a:ext uri="{FF2B5EF4-FFF2-40B4-BE49-F238E27FC236}">
                <a16:creationId xmlns:a16="http://schemas.microsoft.com/office/drawing/2014/main" id="{A473CAC8-BE64-99C7-C14E-D11C0FA79E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2000" y="4605720"/>
            <a:ext cx="3420551" cy="202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66215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613740"/>
          </a:xfrm>
        </p:spPr>
        <p:txBody>
          <a:bodyPr/>
          <a:lstStyle/>
          <a:p>
            <a:pPr marL="18288" indent="0">
              <a:buNone/>
            </a:pPr>
            <a:r>
              <a:rPr lang="cs-CZ" sz="2400" b="1" i="1" dirty="0" err="1"/>
              <a:t>ReportError</a:t>
            </a:r>
            <a:r>
              <a:rPr lang="cs-CZ" sz="2400" b="1" i="1" dirty="0"/>
              <a:t> (</a:t>
            </a:r>
            <a:r>
              <a:rPr lang="cs-CZ" sz="2400" b="1" i="1" dirty="0" err="1"/>
              <a:t>errorSeverity</a:t>
            </a:r>
            <a:r>
              <a:rPr lang="cs-CZ" sz="2400" b="1" i="1" dirty="0"/>
              <a:t>, </a:t>
            </a:r>
            <a:r>
              <a:rPr lang="cs-CZ" sz="2400" b="1" i="1" dirty="0" err="1"/>
              <a:t>message</a:t>
            </a:r>
            <a:r>
              <a:rPr lang="cs-CZ" sz="2400" b="1" i="1" dirty="0"/>
              <a:t>) – show </a:t>
            </a:r>
            <a:r>
              <a:rPr lang="cs-CZ" sz="2400" b="1" i="1" dirty="0" err="1"/>
              <a:t>error</a:t>
            </a:r>
            <a:r>
              <a:rPr lang="cs-CZ" sz="2400" b="1" i="1" dirty="0"/>
              <a:t> in </a:t>
            </a:r>
            <a:r>
              <a:rPr lang="cs-CZ" sz="2400" b="1" i="1" dirty="0" err="1"/>
              <a:t>Clarity</a:t>
            </a:r>
            <a:endParaRPr lang="cs-CZ" dirty="0"/>
          </a:p>
          <a:p>
            <a:pPr marL="378288" lvl="1" indent="0">
              <a:buNone/>
            </a:pPr>
            <a:r>
              <a:rPr lang="en-US" sz="2000" b="1" i="1" dirty="0" err="1"/>
              <a:t>EsStopSingle_StopSeq</a:t>
            </a:r>
            <a:r>
              <a:rPr lang="en-US" sz="2000" b="1" i="1" dirty="0"/>
              <a:t> </a:t>
            </a:r>
            <a:r>
              <a:rPr lang="en-US" sz="2000" dirty="0"/>
              <a:t> </a:t>
            </a:r>
            <a:endParaRPr lang="cs-CZ" sz="2000" dirty="0"/>
          </a:p>
          <a:p>
            <a:pPr lvl="1">
              <a:buFont typeface="Arial" panose="020B0604020202020204" pitchFamily="34" charset="0"/>
              <a:buChar char="•"/>
            </a:pPr>
            <a:r>
              <a:rPr lang="en-US" dirty="0"/>
              <a:t>Stops both current acquisition and sequence, device gets into initial/idle state. For example pipe error, detector error, auto-sampler motor error. Clarity continues in CONTROL TIME, sub-device causing this error must decide if it has sense for it to continue in CONTROL TIME itself, whatever decision is reported to Clarity via </a:t>
            </a:r>
            <a:r>
              <a:rPr lang="en-US" dirty="0" err="1"/>
              <a:t>CSubDevice</a:t>
            </a:r>
            <a:r>
              <a:rPr lang="en-US" dirty="0"/>
              <a:t>::</a:t>
            </a:r>
            <a:r>
              <a:rPr lang="en-US" dirty="0" err="1"/>
              <a:t>GetMethodLength</a:t>
            </a:r>
            <a:r>
              <a:rPr lang="en-US" dirty="0"/>
              <a:t>. When </a:t>
            </a:r>
            <a:r>
              <a:rPr lang="en-US" dirty="0" err="1"/>
              <a:t>CSubDevice</a:t>
            </a:r>
            <a:r>
              <a:rPr lang="en-US" dirty="0"/>
              <a:t>::</a:t>
            </a:r>
            <a:r>
              <a:rPr lang="en-US" dirty="0" err="1"/>
              <a:t>GetMethodLength</a:t>
            </a:r>
            <a:r>
              <a:rPr lang="en-US" dirty="0"/>
              <a:t> returns METHOD_FINISHED then CONTROL TIME is skipped. </a:t>
            </a:r>
            <a:endParaRPr lang="cs-CZ" dirty="0"/>
          </a:p>
          <a:p>
            <a:pPr marL="378288" lvl="1" indent="0">
              <a:spcBef>
                <a:spcPts val="1200"/>
              </a:spcBef>
              <a:buNone/>
            </a:pPr>
            <a:r>
              <a:rPr lang="en-US" sz="2000" b="1" i="1" dirty="0"/>
              <a:t>EsStopSingle_RunSeqIfNotCalibration </a:t>
            </a:r>
            <a:endParaRPr lang="cs-CZ" sz="2000" b="1" i="1" dirty="0"/>
          </a:p>
          <a:p>
            <a:pPr lvl="1">
              <a:buFont typeface="Arial" panose="020B0604020202020204" pitchFamily="34" charset="0"/>
              <a:buChar char="•"/>
            </a:pPr>
            <a:r>
              <a:rPr lang="en-US" dirty="0"/>
              <a:t>Autosampler's error level for reporting MISSING VIAL error.</a:t>
            </a:r>
          </a:p>
          <a:p>
            <a:pPr lvl="1">
              <a:buFont typeface="Arial" panose="020B0604020202020204" pitchFamily="34" charset="0"/>
              <a:buChar char="•"/>
            </a:pPr>
            <a:r>
              <a:rPr lang="en-US" dirty="0"/>
              <a:t>Stops current acquisition but tries to continue with sequence if current vial is not calibration. It should be enabled in autosampler method (by some </a:t>
            </a:r>
            <a:r>
              <a:rPr lang="en-US" dirty="0" err="1"/>
              <a:t>combobox</a:t>
            </a:r>
            <a:r>
              <a:rPr lang="en-US" dirty="0"/>
              <a:t>) if Clarity should continue in sequence when non-calibration vial is missing. Clarity continues in CONTROL TIME, sub-device causing this error must decide if it has sense for it to continue in CONTROL TIME itself, whatever decision is reported to Clarity via </a:t>
            </a:r>
            <a:r>
              <a:rPr lang="en-US" dirty="0" err="1"/>
              <a:t>CSubDevice</a:t>
            </a:r>
            <a:r>
              <a:rPr lang="en-US" dirty="0"/>
              <a:t>::</a:t>
            </a:r>
            <a:r>
              <a:rPr lang="en-US" dirty="0" err="1"/>
              <a:t>GetMethodLength</a:t>
            </a:r>
            <a:r>
              <a:rPr lang="en-US" dirty="0"/>
              <a:t>. When </a:t>
            </a:r>
            <a:r>
              <a:rPr lang="en-US" dirty="0" err="1"/>
              <a:t>CSubDevice</a:t>
            </a:r>
            <a:r>
              <a:rPr lang="en-US" dirty="0"/>
              <a:t>::</a:t>
            </a:r>
            <a:r>
              <a:rPr lang="en-US" dirty="0" err="1"/>
              <a:t>GetMethodLength</a:t>
            </a:r>
            <a:r>
              <a:rPr lang="en-US" dirty="0"/>
              <a:t> returns METHOD_FINISHED then CONTROL TIME is skipped.</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Error</a:t>
            </a:r>
            <a:r>
              <a:rPr lang="cs-CZ" dirty="0"/>
              <a:t> </a:t>
            </a:r>
            <a:r>
              <a:rPr lang="cs-CZ" dirty="0" err="1"/>
              <a:t>handling</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32</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4567850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890739"/>
          </a:xfrm>
        </p:spPr>
        <p:txBody>
          <a:bodyPr/>
          <a:lstStyle/>
          <a:p>
            <a:pPr marL="18288" indent="0">
              <a:buNone/>
            </a:pPr>
            <a:r>
              <a:rPr lang="cs-CZ" sz="2400" b="1" i="1" dirty="0" err="1"/>
              <a:t>ReportError</a:t>
            </a:r>
            <a:r>
              <a:rPr lang="cs-CZ" sz="2400" b="1" i="1" dirty="0"/>
              <a:t> (</a:t>
            </a:r>
            <a:r>
              <a:rPr lang="cs-CZ" sz="2400" b="1" i="1" dirty="0" err="1"/>
              <a:t>errorSeverity</a:t>
            </a:r>
            <a:r>
              <a:rPr lang="cs-CZ" sz="2400" b="1" i="1" dirty="0"/>
              <a:t>, </a:t>
            </a:r>
            <a:r>
              <a:rPr lang="cs-CZ" sz="2400" b="1" i="1" dirty="0" err="1"/>
              <a:t>message</a:t>
            </a:r>
            <a:r>
              <a:rPr lang="cs-CZ" sz="2400" b="1" i="1" dirty="0"/>
              <a:t>) – show </a:t>
            </a:r>
            <a:r>
              <a:rPr lang="cs-CZ" sz="2400" b="1" i="1" dirty="0" err="1"/>
              <a:t>error</a:t>
            </a:r>
            <a:r>
              <a:rPr lang="cs-CZ" sz="2400" b="1" i="1" dirty="0"/>
              <a:t> in </a:t>
            </a:r>
            <a:r>
              <a:rPr lang="cs-CZ" sz="2400" b="1" i="1" dirty="0" err="1"/>
              <a:t>Clarity</a:t>
            </a:r>
            <a:r>
              <a:rPr lang="en-US" dirty="0"/>
              <a:t> </a:t>
            </a:r>
          </a:p>
          <a:p>
            <a:pPr marL="378288" lvl="1" indent="0">
              <a:buNone/>
            </a:pPr>
            <a:r>
              <a:rPr lang="en-US" sz="2000" b="1" i="1" dirty="0" err="1"/>
              <a:t>EsStopSingle_RunSeq</a:t>
            </a:r>
            <a:endParaRPr lang="cs-CZ" sz="2000" b="1" i="1" dirty="0"/>
          </a:p>
          <a:p>
            <a:pPr lvl="1">
              <a:buFont typeface="Arial" panose="020B0604020202020204" pitchFamily="34" charset="0"/>
              <a:buChar char="•"/>
            </a:pPr>
            <a:r>
              <a:rPr lang="en-US" dirty="0"/>
              <a:t>Autosampler's error level for reporting MISSING VIAL error. </a:t>
            </a:r>
          </a:p>
          <a:p>
            <a:pPr lvl="1">
              <a:buFont typeface="Arial" panose="020B0604020202020204" pitchFamily="34" charset="0"/>
              <a:buChar char="•"/>
            </a:pPr>
            <a:r>
              <a:rPr lang="en-US" dirty="0"/>
              <a:t>Stops current acquisition but tries to continue with sequence. It should be enabled in autosampler method (by some </a:t>
            </a:r>
            <a:r>
              <a:rPr lang="en-US" dirty="0" err="1"/>
              <a:t>combobox</a:t>
            </a:r>
            <a:r>
              <a:rPr lang="en-US" dirty="0"/>
              <a:t>) if Clarity should continue in sequence when whatever vial is missing. Clarity continues in CONTROL TIME, sub-device causing this error must decide if it has sense for it to continue in CONTROL TIME itself, whatever decision is reported to Clarity via </a:t>
            </a:r>
            <a:r>
              <a:rPr lang="en-US" dirty="0" err="1"/>
              <a:t>CSubDevice</a:t>
            </a:r>
            <a:r>
              <a:rPr lang="en-US" dirty="0"/>
              <a:t>::</a:t>
            </a:r>
            <a:r>
              <a:rPr lang="en-US" dirty="0" err="1"/>
              <a:t>GetMethodLength</a:t>
            </a:r>
            <a:r>
              <a:rPr lang="en-US" dirty="0"/>
              <a:t>. When </a:t>
            </a:r>
            <a:r>
              <a:rPr lang="en-US" dirty="0" err="1"/>
              <a:t>CSubDevice</a:t>
            </a:r>
            <a:r>
              <a:rPr lang="en-US" dirty="0"/>
              <a:t>::</a:t>
            </a:r>
            <a:r>
              <a:rPr lang="en-US" dirty="0" err="1"/>
              <a:t>GetMethodLength</a:t>
            </a:r>
            <a:r>
              <a:rPr lang="en-US" dirty="0"/>
              <a:t> returns METHOD_FINISHED then CONTROL TIME is skipped.</a:t>
            </a:r>
            <a:endParaRPr lang="cs-CZ" dirty="0"/>
          </a:p>
          <a:p>
            <a:pPr marL="360000" lvl="1" indent="0">
              <a:spcBef>
                <a:spcPts val="1200"/>
              </a:spcBef>
              <a:buNone/>
            </a:pPr>
            <a:r>
              <a:rPr lang="en-US" sz="2000" b="1" i="1" dirty="0"/>
              <a:t>EsLogInfo</a:t>
            </a:r>
            <a:r>
              <a:rPr lang="en-US" sz="1500" dirty="0"/>
              <a:t>  </a:t>
            </a:r>
            <a:endParaRPr lang="cs-CZ" sz="1500" dirty="0"/>
          </a:p>
          <a:p>
            <a:pPr lvl="1">
              <a:buFont typeface="Arial" panose="020B0604020202020204" pitchFamily="34" charset="0"/>
              <a:buChar char="•"/>
            </a:pPr>
            <a:r>
              <a:rPr lang="en-US" dirty="0"/>
              <a:t>Information or success to be written into Clarity CDS, sequence and chromatogram log (no message box would appear on screen).  </a:t>
            </a:r>
            <a:endParaRPr lang="en-US" sz="1800" dirty="0"/>
          </a:p>
          <a:p>
            <a:pPr marL="360000" lvl="1" indent="0">
              <a:spcBef>
                <a:spcPts val="1200"/>
              </a:spcBef>
              <a:buNone/>
            </a:pPr>
            <a:r>
              <a:rPr lang="en-US" sz="2000" b="1" i="1" dirty="0"/>
              <a:t>EsLogFailure</a:t>
            </a:r>
            <a:r>
              <a:rPr lang="en-US" sz="1500" i="1" dirty="0"/>
              <a:t> </a:t>
            </a:r>
            <a:r>
              <a:rPr lang="en-US" sz="1500" dirty="0"/>
              <a:t> </a:t>
            </a:r>
            <a:endParaRPr lang="cs-CZ" sz="1500" dirty="0"/>
          </a:p>
          <a:p>
            <a:pPr lvl="1">
              <a:buFont typeface="Arial" panose="020B0604020202020204" pitchFamily="34" charset="0"/>
              <a:buChar char="•"/>
            </a:pPr>
            <a:r>
              <a:rPr lang="en-US" dirty="0"/>
              <a:t>The least severe error, writes into Clarity CDS, sequence and chromatogram log (no message box would appear on screen).  </a:t>
            </a:r>
            <a:endParaRPr lang="cs-CZ" dirty="0"/>
          </a:p>
          <a:p>
            <a:pPr marL="540000" lvl="1" indent="0">
              <a:buNone/>
            </a:pPr>
            <a:endParaRPr lang="en-US"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Error</a:t>
            </a:r>
            <a:r>
              <a:rPr lang="cs-CZ" dirty="0"/>
              <a:t> </a:t>
            </a:r>
            <a:r>
              <a:rPr lang="cs-CZ" dirty="0" err="1"/>
              <a:t>handling</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33</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6330595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588092"/>
          </a:xfrm>
        </p:spPr>
        <p:txBody>
          <a:bodyPr/>
          <a:lstStyle/>
          <a:p>
            <a:pPr marL="18288" indent="0">
              <a:buNone/>
            </a:pPr>
            <a:r>
              <a:rPr lang="cs-CZ" sz="2400" b="1" i="1" dirty="0" err="1"/>
              <a:t>ReportError</a:t>
            </a:r>
            <a:r>
              <a:rPr lang="cs-CZ" sz="2400" b="1" i="1" dirty="0"/>
              <a:t> (</a:t>
            </a:r>
            <a:r>
              <a:rPr lang="cs-CZ" sz="2400" b="1" i="1" dirty="0" err="1"/>
              <a:t>errorSeverity</a:t>
            </a:r>
            <a:r>
              <a:rPr lang="cs-CZ" sz="2400" b="1" i="1" dirty="0"/>
              <a:t>, </a:t>
            </a:r>
            <a:r>
              <a:rPr lang="cs-CZ" sz="2400" b="1" i="1" dirty="0" err="1"/>
              <a:t>message</a:t>
            </a:r>
            <a:r>
              <a:rPr lang="cs-CZ" sz="2400" b="1" i="1" dirty="0"/>
              <a:t>) – show </a:t>
            </a:r>
            <a:r>
              <a:rPr lang="cs-CZ" sz="2400" b="1" i="1" dirty="0" err="1"/>
              <a:t>error</a:t>
            </a:r>
            <a:r>
              <a:rPr lang="cs-CZ" sz="2400" b="1" i="1" dirty="0"/>
              <a:t> in </a:t>
            </a:r>
            <a:r>
              <a:rPr lang="cs-CZ" sz="2400" b="1" i="1" dirty="0" err="1"/>
              <a:t>Clarity</a:t>
            </a:r>
            <a:r>
              <a:rPr lang="en-US" dirty="0"/>
              <a:t> </a:t>
            </a:r>
          </a:p>
          <a:p>
            <a:pPr marL="360000" lvl="1" indent="0">
              <a:buNone/>
            </a:pPr>
            <a:r>
              <a:rPr lang="en-US" sz="2000" b="1" i="1" dirty="0" err="1"/>
              <a:t>EsAbort</a:t>
            </a:r>
            <a:r>
              <a:rPr lang="en-US" sz="2000" i="1" dirty="0"/>
              <a:t>  </a:t>
            </a:r>
            <a:endParaRPr lang="cs-CZ" sz="2000" i="1" dirty="0"/>
          </a:p>
          <a:p>
            <a:pPr lvl="1">
              <a:buFont typeface="Arial" panose="020B0604020202020204" pitchFamily="34" charset="0"/>
              <a:buChar char="•"/>
            </a:pPr>
            <a:r>
              <a:rPr lang="en-US" dirty="0"/>
              <a:t>Little less severe error than </a:t>
            </a:r>
            <a:r>
              <a:rPr lang="en-US" dirty="0" err="1"/>
              <a:t>esShutDown</a:t>
            </a:r>
            <a:r>
              <a:rPr lang="en-US" dirty="0"/>
              <a:t> for reporting LC pressure errors and similar. </a:t>
            </a:r>
            <a:endParaRPr lang="cs-CZ" dirty="0"/>
          </a:p>
          <a:p>
            <a:pPr lvl="1">
              <a:buFont typeface="Arial" panose="020B0604020202020204" pitchFamily="34" charset="0"/>
              <a:buChar char="•"/>
            </a:pPr>
            <a:r>
              <a:rPr lang="en-US" dirty="0"/>
              <a:t>It is possible to customize reaction on </a:t>
            </a:r>
            <a:r>
              <a:rPr lang="en-US" dirty="0" err="1"/>
              <a:t>CmdAbortRunError</a:t>
            </a:r>
            <a:r>
              <a:rPr lang="en-US" dirty="0"/>
              <a:t> signal in device method, for example user wants to switch detector lamps off when running sequence over night but does not want to switch detector lamps off when running attended single runs. Clarity does not continue in CONTROL TIME but chromatogram is created. </a:t>
            </a:r>
            <a:endParaRPr lang="en-US" sz="1600" dirty="0"/>
          </a:p>
          <a:p>
            <a:pPr marL="360000" lvl="1" indent="0">
              <a:buNone/>
            </a:pPr>
            <a:r>
              <a:rPr lang="en-US" sz="2000" b="1" i="1" dirty="0" err="1"/>
              <a:t>EsCommunication</a:t>
            </a:r>
            <a:r>
              <a:rPr lang="en-US" sz="1300" dirty="0"/>
              <a:t>  </a:t>
            </a:r>
            <a:endParaRPr lang="cs-CZ" sz="1300" dirty="0"/>
          </a:p>
          <a:p>
            <a:pPr lvl="1">
              <a:buFont typeface="Arial" panose="020B0604020202020204" pitchFamily="34" charset="0"/>
              <a:buChar char="•"/>
            </a:pPr>
            <a:r>
              <a:rPr lang="en-US" dirty="0"/>
              <a:t>Indicates, that particular HW does not communicate.</a:t>
            </a:r>
            <a:endParaRPr lang="cs-CZ" dirty="0"/>
          </a:p>
          <a:p>
            <a:pPr marL="384048" lvl="1" indent="0">
              <a:buNone/>
            </a:pPr>
            <a:endParaRPr lang="cs-CZ" sz="1200" dirty="0">
              <a:latin typeface="Consolas" panose="020B0609020204030204" pitchFamily="49" charset="0"/>
              <a:cs typeface="Consolas" panose="020B0609020204030204" pitchFamily="49" charset="0"/>
            </a:endParaRPr>
          </a:p>
          <a:p>
            <a:pPr marL="384048" lvl="1" indent="0">
              <a:buNone/>
            </a:pPr>
            <a:r>
              <a:rPr lang="cs-CZ" dirty="0">
                <a:solidFill>
                  <a:srgbClr val="1E559D"/>
                </a:solidFill>
                <a:latin typeface="Consolas" panose="020B0609020204030204" pitchFamily="49" charset="0"/>
                <a:cs typeface="Consolas" panose="020B0609020204030204" pitchFamily="49" charset="0"/>
              </a:rPr>
              <a:t>	</a:t>
            </a:r>
            <a:r>
              <a:rPr lang="en-US" dirty="0">
                <a:solidFill>
                  <a:srgbClr val="1E559D"/>
                </a:solidFill>
                <a:latin typeface="Consolas" panose="020B0609020204030204" pitchFamily="49" charset="0"/>
                <a:cs typeface="Consolas" panose="020B0609020204030204" pitchFamily="49" charset="0"/>
              </a:rPr>
              <a:t>if (</a:t>
            </a:r>
            <a:r>
              <a:rPr lang="en-US" dirty="0" err="1">
                <a:solidFill>
                  <a:srgbClr val="1E559D"/>
                </a:solidFill>
                <a:latin typeface="Consolas" panose="020B0609020204030204" pitchFamily="49" charset="0"/>
                <a:cs typeface="Consolas" panose="020B0609020204030204" pitchFamily="49" charset="0"/>
              </a:rPr>
              <a:t>cmd.SendCommand</a:t>
            </a:r>
            <a:r>
              <a:rPr lang="en-US" dirty="0">
                <a:solidFill>
                  <a:srgbClr val="1E559D"/>
                </a:solidFill>
                <a:latin typeface="Consolas" panose="020B0609020204030204" pitchFamily="49" charset="0"/>
                <a:cs typeface="Consolas" panose="020B0609020204030204" pitchFamily="49" charset="0"/>
              </a:rPr>
              <a:t>($</a:t>
            </a:r>
            <a:r>
              <a:rPr lang="en-US" dirty="0" err="1">
                <a:solidFill>
                  <a:srgbClr val="1E559D"/>
                </a:solidFill>
                <a:latin typeface="Consolas" panose="020B0609020204030204" pitchFamily="49" charset="0"/>
                <a:cs typeface="Consolas" panose="020B0609020204030204" pitchFamily="49" charset="0"/>
              </a:rPr>
              <a:t>timeOut</a:t>
            </a:r>
            <a:r>
              <a:rPr lang="en-US" dirty="0">
                <a:solidFill>
                  <a:srgbClr val="1E559D"/>
                </a:solidFill>
                <a:latin typeface="Consolas" panose="020B0609020204030204" pitchFamily="49" charset="0"/>
                <a:cs typeface="Consolas" panose="020B0609020204030204" pitchFamily="49" charset="0"/>
              </a:rPr>
              <a:t>) == false)				</a:t>
            </a:r>
            <a:br>
              <a:rPr lang="cs-CZ" dirty="0">
                <a:solidFill>
                  <a:srgbClr val="1E559D"/>
                </a:solidFill>
                <a:latin typeface="Consolas" panose="020B0609020204030204" pitchFamily="49" charset="0"/>
                <a:cs typeface="Consolas" panose="020B0609020204030204" pitchFamily="49" charset="0"/>
              </a:rPr>
            </a:br>
            <a:r>
              <a:rPr lang="cs-CZ" dirty="0">
                <a:solidFill>
                  <a:srgbClr val="1E559D"/>
                </a:solidFill>
                <a:latin typeface="Consolas" panose="020B0609020204030204" pitchFamily="49" charset="0"/>
                <a:cs typeface="Consolas" panose="020B0609020204030204" pitchFamily="49" charset="0"/>
              </a:rPr>
              <a:t>		</a:t>
            </a:r>
            <a:r>
              <a:rPr lang="en-US" dirty="0" err="1">
                <a:solidFill>
                  <a:srgbClr val="1E559D"/>
                </a:solidFill>
                <a:latin typeface="Consolas" panose="020B0609020204030204" pitchFamily="49" charset="0"/>
                <a:cs typeface="Consolas" panose="020B0609020204030204" pitchFamily="49" charset="0"/>
              </a:rPr>
              <a:t>ReportError</a:t>
            </a:r>
            <a:r>
              <a:rPr lang="en-US" dirty="0">
                <a:solidFill>
                  <a:srgbClr val="1E559D"/>
                </a:solidFill>
                <a:latin typeface="Consolas" panose="020B0609020204030204" pitchFamily="49" charset="0"/>
                <a:cs typeface="Consolas" panose="020B0609020204030204" pitchFamily="49" charset="0"/>
              </a:rPr>
              <a:t>(</a:t>
            </a:r>
            <a:r>
              <a:rPr lang="en-US" dirty="0" err="1">
                <a:solidFill>
                  <a:srgbClr val="1E559D"/>
                </a:solidFill>
                <a:latin typeface="Consolas" panose="020B0609020204030204" pitchFamily="49" charset="0"/>
                <a:cs typeface="Consolas" panose="020B0609020204030204" pitchFamily="49" charset="0"/>
              </a:rPr>
              <a:t>EsCommunication</a:t>
            </a:r>
            <a:r>
              <a:rPr lang="en-US" dirty="0">
                <a:solidFill>
                  <a:srgbClr val="1E559D"/>
                </a:solidFill>
                <a:latin typeface="Consolas" panose="020B0609020204030204" pitchFamily="49" charset="0"/>
                <a:cs typeface="Consolas" panose="020B0609020204030204" pitchFamily="49" charset="0"/>
              </a:rPr>
              <a:t>, t("COMMAND_TIMEOUTED") % „</a:t>
            </a:r>
            <a:r>
              <a:rPr lang="cs-CZ" dirty="0" err="1">
                <a:solidFill>
                  <a:srgbClr val="1E559D"/>
                </a:solidFill>
                <a:latin typeface="Consolas" panose="020B0609020204030204" pitchFamily="49" charset="0"/>
                <a:cs typeface="Consolas" panose="020B0609020204030204" pitchFamily="49" charset="0"/>
              </a:rPr>
              <a:t>xxx</a:t>
            </a:r>
            <a:r>
              <a:rPr lang="en-US" dirty="0">
                <a:solidFill>
                  <a:srgbClr val="1E559D"/>
                </a:solidFill>
                <a:latin typeface="Consolas" panose="020B0609020204030204" pitchFamily="49" charset="0"/>
                <a:cs typeface="Consolas" panose="020B0609020204030204" pitchFamily="49" charset="0"/>
              </a:rPr>
              <a:t>")</a:t>
            </a:r>
            <a:endParaRPr lang="cs-CZ" dirty="0">
              <a:solidFill>
                <a:srgbClr val="1E559D"/>
              </a:solidFill>
              <a:latin typeface="Consolas" panose="020B0609020204030204" pitchFamily="49" charset="0"/>
              <a:cs typeface="Consolas" panose="020B0609020204030204" pitchFamily="49" charset="0"/>
            </a:endParaRPr>
          </a:p>
          <a:p>
            <a:pPr marL="384048" lvl="1" indent="0">
              <a:buNone/>
            </a:pPr>
            <a:r>
              <a:rPr lang="en-US" dirty="0">
                <a:solidFill>
                  <a:srgbClr val="1E559D"/>
                </a:solidFill>
                <a:latin typeface="Consolas" panose="020B0609020204030204" pitchFamily="49" charset="0"/>
                <a:cs typeface="Consolas" panose="020B0609020204030204" pitchFamily="49" charset="0"/>
              </a:rPr>
              <a:t>	</a:t>
            </a:r>
            <a:r>
              <a:rPr lang="cs-CZ" dirty="0">
                <a:solidFill>
                  <a:srgbClr val="1E559D"/>
                </a:solidFill>
                <a:latin typeface="Consolas" panose="020B0609020204030204" pitchFamily="49" charset="0"/>
                <a:cs typeface="Consolas" panose="020B0609020204030204" pitchFamily="49" charset="0"/>
              </a:rPr>
              <a:t>	</a:t>
            </a:r>
            <a:r>
              <a:rPr lang="en-US" dirty="0">
                <a:solidFill>
                  <a:srgbClr val="1E559D"/>
                </a:solidFill>
                <a:latin typeface="Consolas" panose="020B0609020204030204" pitchFamily="49" charset="0"/>
                <a:cs typeface="Consolas" panose="020B0609020204030204" pitchFamily="49" charset="0"/>
              </a:rPr>
              <a:t>return false</a:t>
            </a:r>
            <a:endParaRPr lang="cs-CZ" dirty="0">
              <a:solidFill>
                <a:srgbClr val="1E559D"/>
              </a:solidFill>
              <a:latin typeface="Consolas" panose="020B0609020204030204" pitchFamily="49" charset="0"/>
              <a:cs typeface="Consolas" panose="020B0609020204030204" pitchFamily="49" charset="0"/>
            </a:endParaRPr>
          </a:p>
          <a:p>
            <a:pPr marL="384048" lvl="1" indent="0">
              <a:buNone/>
            </a:pPr>
            <a:r>
              <a:rPr lang="cs-CZ" dirty="0">
                <a:solidFill>
                  <a:srgbClr val="1E559D"/>
                </a:solidFill>
                <a:latin typeface="Consolas" panose="020B0609020204030204" pitchFamily="49" charset="0"/>
                <a:cs typeface="Consolas" panose="020B0609020204030204" pitchFamily="49" charset="0"/>
              </a:rPr>
              <a:t>	</a:t>
            </a:r>
            <a:r>
              <a:rPr lang="en-US" dirty="0">
                <a:solidFill>
                  <a:srgbClr val="1E559D"/>
                </a:solidFill>
                <a:latin typeface="Consolas" panose="020B0609020204030204" pitchFamily="49" charset="0"/>
                <a:cs typeface="Consolas" panose="020B0609020204030204" pitchFamily="49" charset="0"/>
              </a:rPr>
              <a:t>end</a:t>
            </a:r>
            <a:endParaRPr lang="cs-CZ" dirty="0">
              <a:solidFill>
                <a:srgbClr val="1E559D"/>
              </a:solidFill>
              <a:latin typeface="Consolas" panose="020B0609020204030204" pitchFamily="49" charset="0"/>
              <a:cs typeface="Consolas" panose="020B0609020204030204" pitchFamily="49" charset="0"/>
            </a:endParaRPr>
          </a:p>
          <a:p>
            <a:pPr marL="540000" lvl="1" indent="0">
              <a:buNone/>
            </a:pPr>
            <a:endParaRPr lang="en-US"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Error</a:t>
            </a:r>
            <a:r>
              <a:rPr lang="cs-CZ" dirty="0"/>
              <a:t> </a:t>
            </a:r>
            <a:r>
              <a:rPr lang="cs-CZ" dirty="0" err="1"/>
              <a:t>handling</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34</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17908664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1848881"/>
          </a:xfrm>
        </p:spPr>
        <p:txBody>
          <a:bodyPr/>
          <a:lstStyle/>
          <a:p>
            <a:pPr>
              <a:buFont typeface="Arial" panose="020B0604020202020204" pitchFamily="34" charset="0"/>
              <a:buChar char="•"/>
            </a:pPr>
            <a:r>
              <a:rPr lang="cs-CZ" dirty="0" err="1"/>
              <a:t>Check</a:t>
            </a:r>
            <a:r>
              <a:rPr lang="cs-CZ" dirty="0"/>
              <a:t> </a:t>
            </a:r>
            <a:r>
              <a:rPr lang="cs-CZ" dirty="0" err="1"/>
              <a:t>your</a:t>
            </a:r>
            <a:r>
              <a:rPr lang="cs-CZ" dirty="0"/>
              <a:t> script </a:t>
            </a:r>
            <a:r>
              <a:rPr lang="cs-CZ" dirty="0" err="1"/>
              <a:t>with</a:t>
            </a:r>
            <a:r>
              <a:rPr lang="cs-CZ" dirty="0"/>
              <a:t> Ctrl+shift+F7 </a:t>
            </a:r>
            <a:r>
              <a:rPr lang="cs-CZ" dirty="0" err="1"/>
              <a:t>from</a:t>
            </a:r>
            <a:r>
              <a:rPr lang="cs-CZ" dirty="0"/>
              <a:t> Notepad++ </a:t>
            </a:r>
            <a:r>
              <a:rPr lang="cs-CZ" dirty="0" err="1"/>
              <a:t>with</a:t>
            </a:r>
            <a:r>
              <a:rPr lang="cs-CZ" dirty="0"/>
              <a:t> UNI Ruby Plugin </a:t>
            </a:r>
            <a:r>
              <a:rPr lang="cs-CZ" dirty="0" err="1"/>
              <a:t>installed</a:t>
            </a:r>
            <a:endParaRPr lang="cs-CZ" dirty="0"/>
          </a:p>
          <a:p>
            <a:pPr>
              <a:buFont typeface="Arial" panose="020B0604020202020204" pitchFamily="34" charset="0"/>
              <a:buChar char="•"/>
            </a:pPr>
            <a:r>
              <a:rPr lang="cs-CZ" dirty="0" err="1"/>
              <a:t>When</a:t>
            </a:r>
            <a:r>
              <a:rPr lang="cs-CZ" dirty="0"/>
              <a:t> </a:t>
            </a:r>
            <a:r>
              <a:rPr lang="cs-CZ" dirty="0" err="1"/>
              <a:t>error</a:t>
            </a:r>
            <a:r>
              <a:rPr lang="cs-CZ" dirty="0"/>
              <a:t> in ruby script </a:t>
            </a:r>
            <a:r>
              <a:rPr lang="cs-CZ" dirty="0" err="1"/>
              <a:t>occurs</a:t>
            </a:r>
            <a:r>
              <a:rPr lang="cs-CZ" dirty="0"/>
              <a:t> (syntax </a:t>
            </a:r>
            <a:r>
              <a:rPr lang="cs-CZ" dirty="0" err="1"/>
              <a:t>error</a:t>
            </a:r>
            <a:r>
              <a:rPr lang="cs-CZ" dirty="0"/>
              <a:t>, </a:t>
            </a:r>
            <a:r>
              <a:rPr lang="cs-CZ" dirty="0" err="1"/>
              <a:t>wrong</a:t>
            </a:r>
            <a:r>
              <a:rPr lang="cs-CZ" dirty="0"/>
              <a:t> </a:t>
            </a:r>
            <a:r>
              <a:rPr lang="cs-CZ" dirty="0" err="1"/>
              <a:t>variable</a:t>
            </a:r>
            <a:r>
              <a:rPr lang="cs-CZ" dirty="0"/>
              <a:t> </a:t>
            </a:r>
            <a:r>
              <a:rPr lang="cs-CZ" dirty="0" err="1"/>
              <a:t>used</a:t>
            </a:r>
            <a:r>
              <a:rPr lang="cs-CZ" dirty="0"/>
              <a:t>,...), </a:t>
            </a:r>
            <a:r>
              <a:rPr lang="cs-CZ" dirty="0" err="1"/>
              <a:t>Clarity</a:t>
            </a:r>
            <a:r>
              <a:rPr lang="cs-CZ" dirty="0"/>
              <a:t> </a:t>
            </a:r>
            <a:r>
              <a:rPr lang="cs-CZ" dirty="0" err="1"/>
              <a:t>will</a:t>
            </a:r>
            <a:r>
              <a:rPr lang="cs-CZ" dirty="0"/>
              <a:t> show </a:t>
            </a:r>
            <a:r>
              <a:rPr lang="cs-CZ" dirty="0" err="1"/>
              <a:t>error</a:t>
            </a:r>
            <a:r>
              <a:rPr lang="cs-CZ" dirty="0"/>
              <a:t> </a:t>
            </a:r>
            <a:r>
              <a:rPr lang="cs-CZ" dirty="0" err="1"/>
              <a:t>message</a:t>
            </a:r>
            <a:r>
              <a:rPr lang="cs-CZ" dirty="0"/>
              <a:t> </a:t>
            </a:r>
            <a:r>
              <a:rPr lang="cs-CZ" dirty="0" err="1"/>
              <a:t>with</a:t>
            </a:r>
            <a:r>
              <a:rPr lang="cs-CZ" dirty="0"/>
              <a:t> </a:t>
            </a:r>
            <a:r>
              <a:rPr lang="cs-CZ" dirty="0" err="1"/>
              <a:t>description</a:t>
            </a:r>
            <a:r>
              <a:rPr lang="cs-CZ" dirty="0"/>
              <a:t>.</a:t>
            </a:r>
          </a:p>
          <a:p>
            <a:pPr>
              <a:buFont typeface="Arial" panose="020B0604020202020204" pitchFamily="34" charset="0"/>
              <a:buChar char="•"/>
            </a:pPr>
            <a:r>
              <a:rPr lang="cs-CZ" dirty="0" err="1"/>
              <a:t>Look</a:t>
            </a:r>
            <a:r>
              <a:rPr lang="cs-CZ" dirty="0"/>
              <a:t> </a:t>
            </a:r>
            <a:r>
              <a:rPr lang="cs-CZ" dirty="0" err="1"/>
              <a:t>for</a:t>
            </a:r>
            <a:r>
              <a:rPr lang="cs-CZ" dirty="0"/>
              <a:t> a line </a:t>
            </a:r>
            <a:r>
              <a:rPr lang="cs-CZ" dirty="0" err="1"/>
              <a:t>number</a:t>
            </a:r>
            <a:r>
              <a:rPr lang="cs-CZ" dirty="0"/>
              <a:t> and </a:t>
            </a:r>
            <a:r>
              <a:rPr lang="cs-CZ" dirty="0" err="1"/>
              <a:t>message</a:t>
            </a:r>
            <a:r>
              <a:rPr lang="cs-CZ" dirty="0"/>
              <a:t>, </a:t>
            </a:r>
            <a:r>
              <a:rPr lang="cs-CZ" dirty="0" err="1"/>
              <a:t>if</a:t>
            </a:r>
            <a:r>
              <a:rPr lang="cs-CZ" dirty="0"/>
              <a:t> </a:t>
            </a:r>
            <a:r>
              <a:rPr lang="cs-CZ" dirty="0" err="1"/>
              <a:t>you</a:t>
            </a:r>
            <a:r>
              <a:rPr lang="cs-CZ" dirty="0"/>
              <a:t> </a:t>
            </a:r>
            <a:r>
              <a:rPr lang="cs-CZ" dirty="0" err="1"/>
              <a:t>have</a:t>
            </a:r>
            <a:r>
              <a:rPr lang="cs-CZ" dirty="0"/>
              <a:t> Notepad++ </a:t>
            </a:r>
            <a:r>
              <a:rPr lang="cs-CZ" dirty="0" err="1"/>
              <a:t>with</a:t>
            </a:r>
            <a:r>
              <a:rPr lang="cs-CZ" dirty="0"/>
              <a:t> script </a:t>
            </a:r>
            <a:r>
              <a:rPr lang="cs-CZ" dirty="0" err="1"/>
              <a:t>opened</a:t>
            </a:r>
            <a:r>
              <a:rPr lang="cs-CZ" dirty="0"/>
              <a:t>, </a:t>
            </a:r>
            <a:r>
              <a:rPr lang="cs-CZ" dirty="0" err="1"/>
              <a:t>the</a:t>
            </a:r>
            <a:r>
              <a:rPr lang="cs-CZ" dirty="0"/>
              <a:t> line </a:t>
            </a:r>
            <a:r>
              <a:rPr lang="cs-CZ" dirty="0" err="1"/>
              <a:t>should</a:t>
            </a:r>
            <a:r>
              <a:rPr lang="cs-CZ" dirty="0"/>
              <a:t> </a:t>
            </a:r>
            <a:r>
              <a:rPr lang="cs-CZ" dirty="0" err="1"/>
              <a:t>be</a:t>
            </a:r>
            <a:r>
              <a:rPr lang="cs-CZ" dirty="0"/>
              <a:t> </a:t>
            </a:r>
            <a:r>
              <a:rPr lang="cs-CZ" dirty="0" err="1"/>
              <a:t>automatically</a:t>
            </a:r>
            <a:r>
              <a:rPr lang="cs-CZ" dirty="0"/>
              <a:t> </a:t>
            </a:r>
            <a:r>
              <a:rPr lang="cs-CZ" dirty="0" err="1"/>
              <a:t>selected</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Ruby </a:t>
            </a:r>
            <a:r>
              <a:rPr lang="cs-CZ" dirty="0" err="1"/>
              <a:t>Exception</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35</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3" name="Obrázek 2" descr="Obsah obrázku text, snímek obrazovky, displej, software&#10;&#10;Popis byl vytvořen automaticky">
            <a:extLst>
              <a:ext uri="{FF2B5EF4-FFF2-40B4-BE49-F238E27FC236}">
                <a16:creationId xmlns:a16="http://schemas.microsoft.com/office/drawing/2014/main" id="{05BA94B8-AEA4-DA2E-FC12-1E04E68287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6952" y="3633564"/>
            <a:ext cx="3838095" cy="2257143"/>
          </a:xfrm>
          <a:prstGeom prst="rect">
            <a:avLst/>
          </a:prstGeom>
        </p:spPr>
      </p:pic>
    </p:spTree>
    <p:extLst>
      <p:ext uri="{BB962C8B-B14F-4D97-AF65-F5344CB8AC3E}">
        <p14:creationId xmlns:p14="http://schemas.microsoft.com/office/powerpoint/2010/main" val="32855114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5667875"/>
          </a:xfrm>
        </p:spPr>
        <p:txBody>
          <a:bodyPr/>
          <a:lstStyle/>
          <a:p>
            <a:pPr marL="304038" indent="-285750">
              <a:spcAft>
                <a:spcPts val="1200"/>
              </a:spcAft>
              <a:buFont typeface="Arial" panose="020B0604020202020204" pitchFamily="34" charset="0"/>
              <a:buChar char="•"/>
            </a:pPr>
            <a:r>
              <a:rPr lang="cs-CZ" dirty="0"/>
              <a:t>Implement function t(stringID) - copy code to your script from other existing scripts</a:t>
            </a:r>
            <a:endParaRPr lang="cs-CZ" sz="1200" dirty="0">
              <a:latin typeface="Consolas" panose="020B0609020204030204" pitchFamily="49" charset="0"/>
              <a:cs typeface="Consolas" panose="020B0609020204030204" pitchFamily="49" charset="0"/>
            </a:endParaRPr>
          </a:p>
          <a:p>
            <a:pPr marL="18288" indent="0">
              <a:buNone/>
            </a:pPr>
            <a:r>
              <a:rPr lang="cs-CZ" sz="1600" b="1" u="sng" dirty="0" err="1">
                <a:solidFill>
                  <a:srgbClr val="1E559D"/>
                </a:solidFill>
                <a:latin typeface="Consolas" panose="020B0609020204030204" pitchFamily="49" charset="0"/>
                <a:cs typeface="Consolas" panose="020B0609020204030204" pitchFamily="49" charset="0"/>
              </a:rPr>
              <a:t>def</a:t>
            </a:r>
            <a:r>
              <a:rPr lang="cs-CZ" sz="1600" b="1" u="sng" dirty="0">
                <a:solidFill>
                  <a:srgbClr val="1E559D"/>
                </a:solidFill>
                <a:latin typeface="Consolas" panose="020B0609020204030204" pitchFamily="49" charset="0"/>
                <a:cs typeface="Consolas" panose="020B0609020204030204" pitchFamily="49" charset="0"/>
              </a:rPr>
              <a:t> t(</a:t>
            </a:r>
            <a:r>
              <a:rPr lang="cs-CZ" sz="1600" b="1" u="sng" dirty="0" err="1">
                <a:solidFill>
                  <a:srgbClr val="1E559D"/>
                </a:solidFill>
                <a:latin typeface="Consolas" panose="020B0609020204030204" pitchFamily="49" charset="0"/>
                <a:cs typeface="Consolas" panose="020B0609020204030204" pitchFamily="49" charset="0"/>
              </a:rPr>
              <a:t>stringID</a:t>
            </a:r>
            <a:r>
              <a:rPr lang="cs-CZ" sz="1600" b="1" u="sng" dirty="0">
                <a:solidFill>
                  <a:srgbClr val="1E559D"/>
                </a:solidFill>
                <a:latin typeface="Consolas" panose="020B0609020204030204" pitchFamily="49" charset="0"/>
                <a:cs typeface="Consolas" panose="020B0609020204030204" pitchFamily="49" charset="0"/>
              </a:rPr>
              <a:t>)</a:t>
            </a:r>
          </a:p>
          <a:p>
            <a:pPr marL="384048" lvl="1" indent="0">
              <a:buNone/>
            </a:pP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 = </a:t>
            </a:r>
            <a:r>
              <a:rPr lang="cs-CZ" sz="1600" dirty="0" err="1">
                <a:solidFill>
                  <a:srgbClr val="1E559D"/>
                </a:solidFill>
                <a:latin typeface="Consolas" panose="020B0609020204030204" pitchFamily="49" charset="0"/>
                <a:cs typeface="Consolas" panose="020B0609020204030204" pitchFamily="49" charset="0"/>
              </a:rPr>
              <a:t>GetLanguageCode</a:t>
            </a:r>
            <a:r>
              <a:rPr lang="cs-CZ" sz="1600" dirty="0">
                <a:solidFill>
                  <a:srgbClr val="1E559D"/>
                </a:solidFill>
                <a:latin typeface="Consolas" panose="020B0609020204030204" pitchFamily="49" charset="0"/>
                <a:cs typeface="Consolas" panose="020B0609020204030204" pitchFamily="49" charset="0"/>
              </a:rPr>
              <a:t>()       # </a:t>
            </a:r>
            <a:r>
              <a:rPr lang="cs-CZ" sz="1600" dirty="0" err="1">
                <a:solidFill>
                  <a:srgbClr val="1E559D"/>
                </a:solidFill>
                <a:latin typeface="Consolas" panose="020B0609020204030204" pitchFamily="49" charset="0"/>
                <a:cs typeface="Consolas" panose="020B0609020204030204" pitchFamily="49" charset="0"/>
              </a:rPr>
              <a:t>ask</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Clarity</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about</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current</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language</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code</a:t>
            </a:r>
            <a:endParaRPr lang="cs-CZ" sz="1600" dirty="0">
              <a:solidFill>
                <a:srgbClr val="1E559D"/>
              </a:solidFill>
              <a:latin typeface="Consolas" panose="020B0609020204030204" pitchFamily="49" charset="0"/>
              <a:cs typeface="Consolas" panose="020B0609020204030204" pitchFamily="49" charset="0"/>
            </a:endParaRPr>
          </a:p>
          <a:p>
            <a:pPr marL="384048" lvl="1" indent="0">
              <a:buNone/>
            </a:pPr>
            <a:r>
              <a:rPr lang="cs-CZ" sz="1600" dirty="0" err="1">
                <a:solidFill>
                  <a:srgbClr val="1E559D"/>
                </a:solidFill>
                <a:latin typeface="Consolas" panose="020B0609020204030204" pitchFamily="49" charset="0"/>
                <a:cs typeface="Consolas" panose="020B0609020204030204" pitchFamily="49" charset="0"/>
              </a:rPr>
              <a:t>defaultLang</a:t>
            </a:r>
            <a:r>
              <a:rPr lang="cs-CZ" sz="1600" dirty="0">
                <a:solidFill>
                  <a:srgbClr val="1E559D"/>
                </a:solidFill>
                <a:latin typeface="Consolas" panose="020B0609020204030204" pitchFamily="49" charset="0"/>
                <a:cs typeface="Consolas" panose="020B0609020204030204" pitchFamily="49" charset="0"/>
              </a:rPr>
              <a:t> = "ENG"		#TraceLine ("Lang:" &lt;&lt; $</a:t>
            </a:r>
            <a:r>
              <a:rPr lang="cs-CZ" sz="1600" dirty="0" err="1">
                <a:solidFill>
                  <a:srgbClr val="1E559D"/>
                </a:solidFill>
                <a:latin typeface="Consolas" panose="020B0609020204030204" pitchFamily="49" charset="0"/>
                <a:cs typeface="Consolas" panose="020B0609020204030204" pitchFamily="49" charset="0"/>
              </a:rPr>
              <a:t>locale.to_s</a:t>
            </a:r>
            <a:r>
              <a:rPr lang="cs-CZ" sz="1600" dirty="0">
                <a:solidFill>
                  <a:srgbClr val="1E559D"/>
                </a:solidFill>
                <a:latin typeface="Consolas" panose="020B0609020204030204" pitchFamily="49" charset="0"/>
                <a:cs typeface="Consolas" panose="020B0609020204030204" pitchFamily="49" charset="0"/>
              </a:rPr>
              <a:t>)</a:t>
            </a:r>
          </a:p>
          <a:p>
            <a:pPr marL="384048" lvl="1" indent="0">
              <a:buNone/>
            </a:pPr>
            <a:r>
              <a:rPr lang="cs-CZ" sz="1600" dirty="0" err="1">
                <a:solidFill>
                  <a:srgbClr val="1E559D"/>
                </a:solidFill>
                <a:latin typeface="Consolas" panose="020B0609020204030204" pitchFamily="49" charset="0"/>
                <a:cs typeface="Consolas" panose="020B0609020204030204" pitchFamily="49" charset="0"/>
              </a:rPr>
              <a:t>if</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a:t>
            </a:r>
          </a:p>
          <a:p>
            <a:pPr marL="384048" lvl="1" indent="0">
              <a:buNone/>
            </a:pP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 = </a:t>
            </a:r>
            <a:r>
              <a:rPr lang="cs-CZ" sz="1600" dirty="0" err="1">
                <a:solidFill>
                  <a:srgbClr val="1E559D"/>
                </a:solidFill>
                <a:latin typeface="Consolas" panose="020B0609020204030204" pitchFamily="49" charset="0"/>
                <a:cs typeface="Consolas" panose="020B0609020204030204" pitchFamily="49" charset="0"/>
              </a:rPr>
              <a:t>defaultLang</a:t>
            </a:r>
            <a:endParaRPr lang="cs-CZ" sz="1600" dirty="0">
              <a:solidFill>
                <a:srgbClr val="1E559D"/>
              </a:solidFill>
              <a:latin typeface="Consolas" panose="020B0609020204030204" pitchFamily="49" charset="0"/>
              <a:cs typeface="Consolas" panose="020B0609020204030204" pitchFamily="49" charset="0"/>
            </a:endParaRPr>
          </a:p>
          <a:p>
            <a:pPr marL="384048" lvl="1" indent="0">
              <a:buNone/>
            </a:pPr>
            <a:r>
              <a:rPr lang="cs-CZ" sz="1600" dirty="0" err="1">
                <a:solidFill>
                  <a:srgbClr val="1E559D"/>
                </a:solidFill>
                <a:latin typeface="Consolas" panose="020B0609020204030204" pitchFamily="49" charset="0"/>
                <a:cs typeface="Consolas" panose="020B0609020204030204" pitchFamily="49" charset="0"/>
              </a:rPr>
              <a:t>elsif</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translation.has_key</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	#Missing </a:t>
            </a:r>
            <a:r>
              <a:rPr lang="cs-CZ" sz="1600" dirty="0" err="1">
                <a:solidFill>
                  <a:srgbClr val="1E559D"/>
                </a:solidFill>
                <a:latin typeface="Consolas" panose="020B0609020204030204" pitchFamily="49" charset="0"/>
                <a:cs typeface="Consolas" panose="020B0609020204030204" pitchFamily="49" charset="0"/>
              </a:rPr>
              <a:t>language</a:t>
            </a:r>
            <a:r>
              <a:rPr lang="cs-CZ" sz="1600" dirty="0">
                <a:solidFill>
                  <a:srgbClr val="1E559D"/>
                </a:solidFill>
                <a:latin typeface="Consolas" panose="020B0609020204030204" pitchFamily="49" charset="0"/>
                <a:cs typeface="Consolas" panose="020B0609020204030204" pitchFamily="49" charset="0"/>
              </a:rPr>
              <a:t> - set </a:t>
            </a:r>
            <a:r>
              <a:rPr lang="cs-CZ" sz="1600" dirty="0" err="1">
                <a:solidFill>
                  <a:srgbClr val="1E559D"/>
                </a:solidFill>
                <a:latin typeface="Consolas" panose="020B0609020204030204" pitchFamily="49" charset="0"/>
                <a:cs typeface="Consolas" panose="020B0609020204030204" pitchFamily="49" charset="0"/>
              </a:rPr>
              <a:t>language</a:t>
            </a:r>
            <a:r>
              <a:rPr lang="cs-CZ" sz="1600" dirty="0">
                <a:solidFill>
                  <a:srgbClr val="1E559D"/>
                </a:solidFill>
                <a:latin typeface="Consolas" panose="020B0609020204030204" pitchFamily="49" charset="0"/>
                <a:cs typeface="Consolas" panose="020B0609020204030204" pitchFamily="49" charset="0"/>
              </a:rPr>
              <a:t> to default	$</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 = </a:t>
            </a:r>
            <a:r>
              <a:rPr lang="cs-CZ" sz="1600" dirty="0" err="1">
                <a:solidFill>
                  <a:srgbClr val="1E559D"/>
                </a:solidFill>
                <a:latin typeface="Consolas" panose="020B0609020204030204" pitchFamily="49" charset="0"/>
                <a:cs typeface="Consolas" panose="020B0609020204030204" pitchFamily="49" charset="0"/>
              </a:rPr>
              <a:t>defaultLang</a:t>
            </a:r>
            <a:endParaRPr lang="cs-CZ" sz="1600" dirty="0">
              <a:solidFill>
                <a:srgbClr val="1E559D"/>
              </a:solidFill>
              <a:latin typeface="Consolas" panose="020B0609020204030204" pitchFamily="49" charset="0"/>
              <a:cs typeface="Consolas" panose="020B0609020204030204" pitchFamily="49" charset="0"/>
            </a:endParaRPr>
          </a:p>
          <a:p>
            <a:pPr marL="384048" lvl="1" indent="0">
              <a:buNone/>
            </a:pPr>
            <a:r>
              <a:rPr lang="cs-CZ" sz="1600" dirty="0">
                <a:solidFill>
                  <a:srgbClr val="1E559D"/>
                </a:solidFill>
                <a:latin typeface="Consolas" panose="020B0609020204030204" pitchFamily="49" charset="0"/>
                <a:cs typeface="Consolas" panose="020B0609020204030204" pitchFamily="49" charset="0"/>
              </a:rPr>
              <a:t>end</a:t>
            </a:r>
          </a:p>
          <a:p>
            <a:pPr marL="384048" lvl="1" indent="0">
              <a:buNone/>
            </a:pPr>
            <a:r>
              <a:rPr lang="cs-CZ" sz="1600" dirty="0" err="1">
                <a:solidFill>
                  <a:srgbClr val="1E559D"/>
                </a:solidFill>
                <a:latin typeface="Consolas" panose="020B0609020204030204" pitchFamily="49" charset="0"/>
                <a:cs typeface="Consolas" panose="020B0609020204030204" pitchFamily="49" charset="0"/>
              </a:rPr>
              <a:t>if</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translation.has_key</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 &amp;&amp; $</a:t>
            </a:r>
            <a:r>
              <a:rPr lang="cs-CZ" sz="1600" dirty="0" err="1">
                <a:solidFill>
                  <a:srgbClr val="1E559D"/>
                </a:solidFill>
                <a:latin typeface="Consolas" panose="020B0609020204030204" pitchFamily="49" charset="0"/>
                <a:cs typeface="Consolas" panose="020B0609020204030204" pitchFamily="49" charset="0"/>
              </a:rPr>
              <a:t>translation</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has_key</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stringID</a:t>
            </a:r>
            <a:r>
              <a:rPr lang="cs-CZ" sz="1600" dirty="0">
                <a:solidFill>
                  <a:srgbClr val="1E559D"/>
                </a:solidFill>
                <a:latin typeface="Consolas" panose="020B0609020204030204" pitchFamily="49" charset="0"/>
                <a:cs typeface="Consolas" panose="020B0609020204030204" pitchFamily="49" charset="0"/>
              </a:rPr>
              <a:t>))		return $</a:t>
            </a:r>
            <a:r>
              <a:rPr lang="cs-CZ" sz="1600" dirty="0" err="1">
                <a:solidFill>
                  <a:srgbClr val="1E559D"/>
                </a:solidFill>
                <a:latin typeface="Consolas" panose="020B0609020204030204" pitchFamily="49" charset="0"/>
                <a:cs typeface="Consolas" panose="020B0609020204030204" pitchFamily="49" charset="0"/>
              </a:rPr>
              <a:t>translation</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stringID</a:t>
            </a:r>
            <a:r>
              <a:rPr lang="cs-CZ" sz="1600" dirty="0">
                <a:solidFill>
                  <a:srgbClr val="1E559D"/>
                </a:solidFill>
                <a:latin typeface="Consolas" panose="020B0609020204030204" pitchFamily="49" charset="0"/>
                <a:cs typeface="Consolas" panose="020B0609020204030204" pitchFamily="49" charset="0"/>
              </a:rPr>
              <a:t>]</a:t>
            </a:r>
          </a:p>
          <a:p>
            <a:pPr marL="384048" lvl="1" indent="0">
              <a:buNone/>
            </a:pPr>
            <a:r>
              <a:rPr lang="cs-CZ" sz="1600" dirty="0" err="1">
                <a:solidFill>
                  <a:srgbClr val="1E559D"/>
                </a:solidFill>
                <a:latin typeface="Consolas" panose="020B0609020204030204" pitchFamily="49" charset="0"/>
                <a:cs typeface="Consolas" panose="020B0609020204030204" pitchFamily="49" charset="0"/>
              </a:rPr>
              <a:t>elsif</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locale</a:t>
            </a:r>
            <a:r>
              <a:rPr lang="cs-CZ" sz="1600" dirty="0">
                <a:solidFill>
                  <a:srgbClr val="1E559D"/>
                </a:solidFill>
                <a:latin typeface="Consolas" panose="020B0609020204030204" pitchFamily="49" charset="0"/>
                <a:cs typeface="Consolas" panose="020B0609020204030204" pitchFamily="49" charset="0"/>
              </a:rPr>
              <a:t> != </a:t>
            </a:r>
            <a:r>
              <a:rPr lang="cs-CZ" sz="1600" dirty="0" err="1">
                <a:solidFill>
                  <a:srgbClr val="1E559D"/>
                </a:solidFill>
                <a:latin typeface="Consolas" panose="020B0609020204030204" pitchFamily="49" charset="0"/>
                <a:cs typeface="Consolas" panose="020B0609020204030204" pitchFamily="49" charset="0"/>
              </a:rPr>
              <a:t>defaultLang</a:t>
            </a:r>
            <a:r>
              <a:rPr lang="cs-CZ" sz="1600" dirty="0">
                <a:solidFill>
                  <a:srgbClr val="1E559D"/>
                </a:solidFill>
                <a:latin typeface="Consolas" panose="020B0609020204030204" pitchFamily="49" charset="0"/>
                <a:cs typeface="Consolas" panose="020B0609020204030204" pitchFamily="49" charset="0"/>
              </a:rPr>
              <a:t> &amp;&amp; $</a:t>
            </a:r>
            <a:r>
              <a:rPr lang="cs-CZ" sz="1600" dirty="0" err="1">
                <a:solidFill>
                  <a:srgbClr val="1E559D"/>
                </a:solidFill>
                <a:latin typeface="Consolas" panose="020B0609020204030204" pitchFamily="49" charset="0"/>
                <a:cs typeface="Consolas" panose="020B0609020204030204" pitchFamily="49" charset="0"/>
              </a:rPr>
              <a:t>translation.has_key</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defaultLang</a:t>
            </a:r>
            <a:r>
              <a:rPr lang="cs-CZ" sz="1600" dirty="0">
                <a:solidFill>
                  <a:srgbClr val="1E559D"/>
                </a:solidFill>
                <a:latin typeface="Consolas" panose="020B0609020204030204" pitchFamily="49" charset="0"/>
                <a:cs typeface="Consolas" panose="020B0609020204030204" pitchFamily="49" charset="0"/>
              </a:rPr>
              <a:t>) &amp;&amp; $</a:t>
            </a:r>
            <a:r>
              <a:rPr lang="cs-CZ" sz="1600" dirty="0" err="1">
                <a:solidFill>
                  <a:srgbClr val="1E559D"/>
                </a:solidFill>
                <a:latin typeface="Consolas" panose="020B0609020204030204" pitchFamily="49" charset="0"/>
                <a:cs typeface="Consolas" panose="020B0609020204030204" pitchFamily="49" charset="0"/>
              </a:rPr>
              <a:t>translation</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defaultLang</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has_key</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stringID</a:t>
            </a:r>
            <a:r>
              <a:rPr lang="cs-CZ" sz="1600" dirty="0">
                <a:solidFill>
                  <a:srgbClr val="1E559D"/>
                </a:solidFill>
                <a:latin typeface="Consolas" panose="020B0609020204030204" pitchFamily="49" charset="0"/>
                <a:cs typeface="Consolas" panose="020B0609020204030204" pitchFamily="49" charset="0"/>
              </a:rPr>
              <a:t>))</a:t>
            </a:r>
          </a:p>
          <a:p>
            <a:pPr marL="384048" lvl="1" indent="0">
              <a:buNone/>
            </a:pPr>
            <a:r>
              <a:rPr lang="cs-CZ" sz="1600" dirty="0">
                <a:solidFill>
                  <a:srgbClr val="1E559D"/>
                </a:solidFill>
                <a:latin typeface="Consolas" panose="020B0609020204030204" pitchFamily="49" charset="0"/>
                <a:cs typeface="Consolas" panose="020B0609020204030204" pitchFamily="49" charset="0"/>
              </a:rPr>
              <a:t>#Chosen </a:t>
            </a:r>
            <a:r>
              <a:rPr lang="cs-CZ" sz="1600" dirty="0" err="1">
                <a:solidFill>
                  <a:srgbClr val="1E559D"/>
                </a:solidFill>
                <a:latin typeface="Consolas" panose="020B0609020204030204" pitchFamily="49" charset="0"/>
                <a:cs typeface="Consolas" panose="020B0609020204030204" pitchFamily="49" charset="0"/>
              </a:rPr>
              <a:t>language</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does</a:t>
            </a:r>
            <a:r>
              <a:rPr lang="cs-CZ" sz="1600" dirty="0">
                <a:solidFill>
                  <a:srgbClr val="1E559D"/>
                </a:solidFill>
                <a:latin typeface="Consolas" panose="020B0609020204030204" pitchFamily="49" charset="0"/>
                <a:cs typeface="Consolas" panose="020B0609020204030204" pitchFamily="49" charset="0"/>
              </a:rPr>
              <a:t> not </a:t>
            </a:r>
            <a:r>
              <a:rPr lang="cs-CZ" sz="1600" dirty="0" err="1">
                <a:solidFill>
                  <a:srgbClr val="1E559D"/>
                </a:solidFill>
                <a:latin typeface="Consolas" panose="020B0609020204030204" pitchFamily="49" charset="0"/>
                <a:cs typeface="Consolas" panose="020B0609020204030204" pitchFamily="49" charset="0"/>
              </a:rPr>
              <a:t>have</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translation</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with</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given</a:t>
            </a:r>
            <a:r>
              <a:rPr lang="cs-CZ" sz="1600" dirty="0">
                <a:solidFill>
                  <a:srgbClr val="1E559D"/>
                </a:solidFill>
                <a:latin typeface="Consolas" panose="020B0609020204030204" pitchFamily="49" charset="0"/>
                <a:cs typeface="Consolas" panose="020B0609020204030204" pitchFamily="49" charset="0"/>
              </a:rPr>
              <a:t> ID, use default </a:t>
            </a:r>
            <a:r>
              <a:rPr lang="cs-CZ" sz="1600" dirty="0" err="1">
                <a:solidFill>
                  <a:srgbClr val="1E559D"/>
                </a:solidFill>
                <a:latin typeface="Consolas" panose="020B0609020204030204" pitchFamily="49" charset="0"/>
                <a:cs typeface="Consolas" panose="020B0609020204030204" pitchFamily="49" charset="0"/>
              </a:rPr>
              <a:t>language</a:t>
            </a:r>
            <a:r>
              <a:rPr lang="cs-CZ" sz="1600" dirty="0">
                <a:solidFill>
                  <a:srgbClr val="1E559D"/>
                </a:solidFill>
                <a:latin typeface="Consolas" panose="020B0609020204030204" pitchFamily="49" charset="0"/>
                <a:cs typeface="Consolas" panose="020B0609020204030204" pitchFamily="49" charset="0"/>
              </a:rPr>
              <a:t> </a:t>
            </a:r>
            <a:r>
              <a:rPr lang="cs-CZ" sz="1600" dirty="0" err="1">
                <a:solidFill>
                  <a:srgbClr val="1E559D"/>
                </a:solidFill>
                <a:latin typeface="Consolas" panose="020B0609020204030204" pitchFamily="49" charset="0"/>
                <a:cs typeface="Consolas" panose="020B0609020204030204" pitchFamily="49" charset="0"/>
              </a:rPr>
              <a:t>instead</a:t>
            </a:r>
            <a:endParaRPr lang="cs-CZ" sz="1600" dirty="0">
              <a:solidFill>
                <a:srgbClr val="1E559D"/>
              </a:solidFill>
              <a:latin typeface="Consolas" panose="020B0609020204030204" pitchFamily="49" charset="0"/>
              <a:cs typeface="Consolas" panose="020B0609020204030204" pitchFamily="49" charset="0"/>
            </a:endParaRPr>
          </a:p>
          <a:p>
            <a:pPr marL="384048" lvl="1" indent="0">
              <a:buNone/>
            </a:pPr>
            <a:r>
              <a:rPr lang="cs-CZ" sz="1600" dirty="0">
                <a:solidFill>
                  <a:srgbClr val="1E559D"/>
                </a:solidFill>
                <a:latin typeface="Consolas" panose="020B0609020204030204" pitchFamily="49" charset="0"/>
                <a:cs typeface="Consolas" panose="020B0609020204030204" pitchFamily="49" charset="0"/>
              </a:rPr>
              <a:t>	return $</a:t>
            </a:r>
            <a:r>
              <a:rPr lang="cs-CZ" sz="1600" dirty="0" err="1">
                <a:solidFill>
                  <a:srgbClr val="1E559D"/>
                </a:solidFill>
                <a:latin typeface="Consolas" panose="020B0609020204030204" pitchFamily="49" charset="0"/>
                <a:cs typeface="Consolas" panose="020B0609020204030204" pitchFamily="49" charset="0"/>
              </a:rPr>
              <a:t>translation</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defaultLang</a:t>
            </a:r>
            <a:r>
              <a:rPr lang="cs-CZ" sz="1600" dirty="0">
                <a:solidFill>
                  <a:srgbClr val="1E559D"/>
                </a:solidFill>
                <a:latin typeface="Consolas" panose="020B0609020204030204" pitchFamily="49" charset="0"/>
                <a:cs typeface="Consolas" panose="020B0609020204030204" pitchFamily="49" charset="0"/>
              </a:rPr>
              <a:t>][</a:t>
            </a:r>
            <a:r>
              <a:rPr lang="cs-CZ" sz="1600" dirty="0" err="1">
                <a:solidFill>
                  <a:srgbClr val="1E559D"/>
                </a:solidFill>
                <a:latin typeface="Consolas" panose="020B0609020204030204" pitchFamily="49" charset="0"/>
                <a:cs typeface="Consolas" panose="020B0609020204030204" pitchFamily="49" charset="0"/>
              </a:rPr>
              <a:t>stringID</a:t>
            </a:r>
            <a:r>
              <a:rPr lang="cs-CZ" sz="1600" dirty="0">
                <a:solidFill>
                  <a:srgbClr val="1E559D"/>
                </a:solidFill>
                <a:latin typeface="Consolas" panose="020B0609020204030204" pitchFamily="49" charset="0"/>
                <a:cs typeface="Consolas" panose="020B0609020204030204" pitchFamily="49" charset="0"/>
              </a:rPr>
              <a:t>]</a:t>
            </a:r>
          </a:p>
          <a:p>
            <a:pPr marL="384048" lvl="1" indent="0">
              <a:buNone/>
            </a:pPr>
            <a:r>
              <a:rPr lang="cs-CZ" sz="1600" dirty="0">
                <a:solidFill>
                  <a:srgbClr val="1E559D"/>
                </a:solidFill>
                <a:latin typeface="Consolas" panose="020B0609020204030204" pitchFamily="49" charset="0"/>
                <a:cs typeface="Consolas" panose="020B0609020204030204" pitchFamily="49" charset="0"/>
              </a:rPr>
              <a:t>end</a:t>
            </a:r>
          </a:p>
          <a:p>
            <a:pPr marL="384048" lvl="1" indent="0">
              <a:buNone/>
            </a:pPr>
            <a:r>
              <a:rPr lang="cs-CZ" sz="1600" dirty="0">
                <a:solidFill>
                  <a:srgbClr val="1E559D"/>
                </a:solidFill>
                <a:latin typeface="Consolas" panose="020B0609020204030204" pitchFamily="49" charset="0"/>
                <a:cs typeface="Consolas" panose="020B0609020204030204" pitchFamily="49" charset="0"/>
              </a:rPr>
              <a:t>return </a:t>
            </a:r>
            <a:r>
              <a:rPr lang="cs-CZ" sz="1600" dirty="0" err="1">
                <a:solidFill>
                  <a:srgbClr val="1E559D"/>
                </a:solidFill>
                <a:latin typeface="Consolas" panose="020B0609020204030204" pitchFamily="49" charset="0"/>
                <a:cs typeface="Consolas" panose="020B0609020204030204" pitchFamily="49" charset="0"/>
              </a:rPr>
              <a:t>stringID</a:t>
            </a:r>
            <a:r>
              <a:rPr lang="cs-CZ" sz="1600" dirty="0">
                <a:solidFill>
                  <a:srgbClr val="1E559D"/>
                </a:solidFill>
                <a:latin typeface="Consolas" panose="020B0609020204030204" pitchFamily="49" charset="0"/>
                <a:cs typeface="Consolas" panose="020B0609020204030204" pitchFamily="49" charset="0"/>
              </a:rPr>
              <a:t> + " </a:t>
            </a:r>
            <a:r>
              <a:rPr lang="cs-CZ" sz="1600" dirty="0" err="1">
                <a:solidFill>
                  <a:srgbClr val="1E559D"/>
                </a:solidFill>
                <a:latin typeface="Consolas" panose="020B0609020204030204" pitchFamily="49" charset="0"/>
                <a:cs typeface="Consolas" panose="020B0609020204030204" pitchFamily="49" charset="0"/>
              </a:rPr>
              <a:t>string</a:t>
            </a:r>
            <a:r>
              <a:rPr lang="cs-CZ" sz="1600" dirty="0">
                <a:solidFill>
                  <a:srgbClr val="1E559D"/>
                </a:solidFill>
                <a:latin typeface="Consolas" panose="020B0609020204030204" pitchFamily="49" charset="0"/>
                <a:cs typeface="Consolas" panose="020B0609020204030204" pitchFamily="49" charset="0"/>
              </a:rPr>
              <a:t> not </a:t>
            </a:r>
            <a:r>
              <a:rPr lang="cs-CZ" sz="1600" dirty="0" err="1">
                <a:solidFill>
                  <a:srgbClr val="1E559D"/>
                </a:solidFill>
                <a:latin typeface="Consolas" panose="020B0609020204030204" pitchFamily="49" charset="0"/>
                <a:cs typeface="Consolas" panose="020B0609020204030204" pitchFamily="49" charset="0"/>
              </a:rPr>
              <a:t>found</a:t>
            </a:r>
            <a:r>
              <a:rPr lang="cs-CZ" sz="1600" dirty="0">
                <a:solidFill>
                  <a:srgbClr val="1E559D"/>
                </a:solidFill>
                <a:latin typeface="Consolas" panose="020B0609020204030204" pitchFamily="49" charset="0"/>
                <a:cs typeface="Consolas" panose="020B0609020204030204" pitchFamily="49" charset="0"/>
              </a:rPr>
              <a:t>"	 </a:t>
            </a:r>
          </a:p>
          <a:p>
            <a:pPr marL="18288" indent="0">
              <a:buNone/>
            </a:pPr>
            <a:r>
              <a:rPr lang="cs-CZ" sz="1600" u="sng" dirty="0">
                <a:solidFill>
                  <a:srgbClr val="1E559D"/>
                </a:solidFill>
                <a:latin typeface="Consolas" panose="020B0609020204030204" pitchFamily="49" charset="0"/>
                <a:cs typeface="Consolas" panose="020B0609020204030204" pitchFamily="49" charset="0"/>
              </a:rPr>
              <a:t>end</a:t>
            </a:r>
          </a:p>
          <a:p>
            <a:pPr marL="18288" indent="0">
              <a:buNone/>
            </a:pPr>
            <a:endParaRPr lang="cs-CZ" sz="1200" dirty="0">
              <a:latin typeface="Consolas" panose="020B0609020204030204" pitchFamily="49" charset="0"/>
              <a:cs typeface="Consolas" panose="020B0609020204030204" pitchFamily="49" charset="0"/>
            </a:endParaRP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Ruby script </a:t>
            </a:r>
            <a:r>
              <a:rPr lang="cs-CZ" dirty="0" err="1"/>
              <a:t>localization</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36</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974151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5265201"/>
          </a:xfrm>
        </p:spPr>
        <p:txBody>
          <a:bodyPr/>
          <a:lstStyle/>
          <a:p>
            <a:pPr>
              <a:buFont typeface="Arial" panose="020B0604020202020204" pitchFamily="34" charset="0"/>
              <a:buChar char="•"/>
            </a:pPr>
            <a:r>
              <a:rPr lang="cs-CZ" dirty="0" err="1"/>
              <a:t>Localized</a:t>
            </a:r>
            <a:r>
              <a:rPr lang="cs-CZ" dirty="0"/>
              <a:t> </a:t>
            </a:r>
            <a:r>
              <a:rPr lang="cs-CZ" dirty="0" err="1"/>
              <a:t>string</a:t>
            </a:r>
            <a:r>
              <a:rPr lang="cs-CZ" dirty="0"/>
              <a:t> are </a:t>
            </a:r>
            <a:r>
              <a:rPr lang="cs-CZ" dirty="0" err="1"/>
              <a:t>stored</a:t>
            </a:r>
            <a:r>
              <a:rPr lang="cs-CZ" dirty="0"/>
              <a:t> in </a:t>
            </a:r>
            <a:r>
              <a:rPr lang="cs-CZ" dirty="0" err="1"/>
              <a:t>global</a:t>
            </a:r>
            <a:r>
              <a:rPr lang="cs-CZ" dirty="0"/>
              <a:t> </a:t>
            </a:r>
            <a:r>
              <a:rPr lang="cs-CZ" dirty="0" err="1"/>
              <a:t>variable</a:t>
            </a:r>
            <a:r>
              <a:rPr lang="cs-CZ" dirty="0"/>
              <a:t> </a:t>
            </a:r>
            <a:r>
              <a:rPr lang="cs-CZ" u="sng" dirty="0">
                <a:latin typeface="Consolas" panose="020B0609020204030204" pitchFamily="49" charset="0"/>
                <a:cs typeface="Consolas" panose="020B0609020204030204" pitchFamily="49" charset="0"/>
              </a:rPr>
              <a:t>$</a:t>
            </a:r>
            <a:r>
              <a:rPr lang="cs-CZ" u="sng" dirty="0" err="1">
                <a:latin typeface="Consolas" panose="020B0609020204030204" pitchFamily="49" charset="0"/>
                <a:cs typeface="Consolas" panose="020B0609020204030204" pitchFamily="49" charset="0"/>
              </a:rPr>
              <a:t>translation</a:t>
            </a:r>
            <a:r>
              <a:rPr lang="cs-CZ" dirty="0">
                <a:cs typeface="Consolas" panose="020B0609020204030204" pitchFamily="49" charset="0"/>
              </a:rPr>
              <a:t> </a:t>
            </a:r>
            <a:r>
              <a:rPr lang="cs-CZ" dirty="0" err="1"/>
              <a:t>at</a:t>
            </a:r>
            <a:r>
              <a:rPr lang="cs-CZ" dirty="0"/>
              <a:t> </a:t>
            </a:r>
            <a:r>
              <a:rPr lang="cs-CZ" dirty="0" err="1"/>
              <a:t>the</a:t>
            </a:r>
            <a:r>
              <a:rPr lang="cs-CZ" dirty="0"/>
              <a:t> end </a:t>
            </a:r>
            <a:r>
              <a:rPr lang="cs-CZ" dirty="0" err="1"/>
              <a:t>of</a:t>
            </a:r>
            <a:r>
              <a:rPr lang="cs-CZ" dirty="0"/>
              <a:t> script</a:t>
            </a:r>
          </a:p>
          <a:p>
            <a:pPr>
              <a:spcAft>
                <a:spcPts val="1200"/>
              </a:spcAft>
              <a:buFont typeface="Arial" panose="020B0604020202020204" pitchFamily="34" charset="0"/>
              <a:buChar char="•"/>
            </a:pPr>
            <a:r>
              <a:rPr lang="cs-CZ" dirty="0">
                <a:cs typeface="Consolas" panose="020B0609020204030204" pitchFamily="49" charset="0"/>
              </a:rPr>
              <a:t>type </a:t>
            </a:r>
            <a:r>
              <a:rPr lang="cs-CZ" dirty="0" err="1">
                <a:cs typeface="Consolas" panose="020B0609020204030204" pitchFamily="49" charset="0"/>
              </a:rPr>
              <a:t>Hash</a:t>
            </a:r>
            <a:r>
              <a:rPr lang="cs-CZ" dirty="0">
                <a:cs typeface="Consolas" panose="020B0609020204030204" pitchFamily="49" charset="0"/>
              </a:rPr>
              <a:t> </a:t>
            </a:r>
            <a:r>
              <a:rPr lang="cs-CZ" u="sng" dirty="0">
                <a:cs typeface="Consolas" panose="020B0609020204030204" pitchFamily="49" charset="0"/>
                <a:hlinkClick r:id="rId2"/>
              </a:rPr>
              <a:t>http://ruby-doc.org/core-2.3.0/Hash.html</a:t>
            </a:r>
            <a:endParaRPr lang="cs-CZ" sz="2000" u="sng" dirty="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$translation =</a:t>
            </a:r>
            <a:r>
              <a:rPr lang="cs-CZ" sz="1400" dirty="0">
                <a:solidFill>
                  <a:srgbClr val="1E559D"/>
                </a:solidFill>
                <a:latin typeface="Consolas" panose="020B0609020204030204" pitchFamily="49" charset="0"/>
                <a:cs typeface="Consolas" panose="020B0609020204030204" pitchFamily="49" charset="0"/>
              </a:rPr>
              <a:t> </a:t>
            </a:r>
            <a:r>
              <a:rPr lang="en-US" sz="1400" dirty="0">
                <a:solidFill>
                  <a:srgbClr val="1E559D"/>
                </a:solidFill>
                <a:latin typeface="Consolas" panose="020B0609020204030204" pitchFamily="49" charset="0"/>
                <a:cs typeface="Consolas" panose="020B0609020204030204" pitchFamily="49" charset="0"/>
              </a:rPr>
              <a:t>{</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"ENG" =&gt;</a:t>
            </a:r>
            <a:r>
              <a:rPr lang="cs-CZ" sz="1400" dirty="0">
                <a:solidFill>
                  <a:srgbClr val="1E559D"/>
                </a:solidFill>
                <a:latin typeface="Consolas" panose="020B0609020204030204" pitchFamily="49" charset="0"/>
                <a:cs typeface="Consolas" panose="020B0609020204030204" pitchFamily="49" charset="0"/>
              </a:rPr>
              <a:t> </a:t>
            </a:r>
            <a:r>
              <a:rPr lang="en-US" sz="1400" dirty="0">
                <a:solidFill>
                  <a:srgbClr val="1E559D"/>
                </a:solidFill>
                <a:latin typeface="Consolas" panose="020B0609020204030204" pitchFamily="49" charset="0"/>
                <a:cs typeface="Consolas" panose="020B0609020204030204" pitchFamily="49" charset="0"/>
              </a:rPr>
              <a:t>{</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"NAME" =&gt; "LC Name",</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"NAME_LONG" =&gt; "LC name too long.",</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"COMMAND_TIMEOUTED" =&gt; "Command %s </a:t>
            </a:r>
            <a:r>
              <a:rPr lang="en-US" sz="1400" dirty="0" err="1">
                <a:solidFill>
                  <a:srgbClr val="1E559D"/>
                </a:solidFill>
                <a:latin typeface="Consolas" panose="020B0609020204030204" pitchFamily="49" charset="0"/>
                <a:cs typeface="Consolas" panose="020B0609020204030204" pitchFamily="49" charset="0"/>
              </a:rPr>
              <a:t>timeouted</a:t>
            </a:r>
            <a:r>
              <a:rPr lang="en-US" sz="1400" dirty="0">
                <a:solidFill>
                  <a:srgbClr val="1E559D"/>
                </a:solidFill>
                <a:latin typeface="Consolas" panose="020B0609020204030204" pitchFamily="49" charset="0"/>
                <a:cs typeface="Consolas" panose="020B0609020204030204" pitchFamily="49" charset="0"/>
              </a:rPr>
              <a:t>.",</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"BAD_ANSWER" =&gt; "Command %s wrong answer",</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"BAD_ANSWER2" =&gt; "Command %s wrong answer: %s",</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"ERR_10" =&gt; "Command not in the specified format",</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en-US" sz="1400" dirty="0">
                <a:solidFill>
                  <a:srgbClr val="1E559D"/>
                </a:solidFill>
                <a:latin typeface="Consolas" panose="020B0609020204030204" pitchFamily="49" charset="0"/>
                <a:cs typeface="Consolas" panose="020B0609020204030204" pitchFamily="49" charset="0"/>
              </a:rPr>
              <a:t>	"ERR_20" =&gt; "Outside of set value limits specified„</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cs-CZ" sz="1400" dirty="0">
                <a:solidFill>
                  <a:srgbClr val="1E559D"/>
                </a:solidFill>
                <a:latin typeface="Consolas" panose="020B0609020204030204" pitchFamily="49" charset="0"/>
                <a:cs typeface="Consolas" panose="020B0609020204030204" pitchFamily="49" charset="0"/>
              </a:rPr>
              <a:t>	}</a:t>
            </a:r>
          </a:p>
          <a:p>
            <a:pPr marL="18288" indent="0">
              <a:spcBef>
                <a:spcPts val="300"/>
              </a:spcBef>
              <a:spcAft>
                <a:spcPts val="1200"/>
              </a:spcAft>
              <a:buNone/>
            </a:pPr>
            <a:r>
              <a:rPr lang="cs-CZ" sz="1400" dirty="0">
                <a:solidFill>
                  <a:srgbClr val="1E559D"/>
                </a:solidFill>
                <a:latin typeface="Consolas" panose="020B0609020204030204" pitchFamily="49" charset="0"/>
                <a:cs typeface="Consolas" panose="020B0609020204030204" pitchFamily="49" charset="0"/>
              </a:rPr>
              <a:t>}</a:t>
            </a:r>
          </a:p>
          <a:p>
            <a:pPr>
              <a:buFont typeface="Arial" panose="020B0604020202020204" pitchFamily="34" charset="0"/>
              <a:buChar char="•"/>
            </a:pPr>
            <a:r>
              <a:rPr lang="cs-CZ" sz="2000" dirty="0">
                <a:cs typeface="Consolas" panose="020B0609020204030204" pitchFamily="49" charset="0"/>
              </a:rPr>
              <a:t>Use  in script</a:t>
            </a:r>
          </a:p>
          <a:p>
            <a:pPr marL="18288" indent="0">
              <a:spcBef>
                <a:spcPts val="300"/>
              </a:spcBef>
              <a:buNone/>
            </a:pPr>
            <a:r>
              <a:rPr lang="cs-CZ" sz="2000" b="1" dirty="0">
                <a:latin typeface="+mj-lt"/>
                <a:cs typeface="Consolas" panose="020B0609020204030204" pitchFamily="49" charset="0"/>
              </a:rPr>
              <a:t>	</a:t>
            </a:r>
            <a:r>
              <a:rPr lang="cs-CZ" sz="1400" dirty="0">
                <a:solidFill>
                  <a:srgbClr val="1E559D"/>
                </a:solidFill>
                <a:latin typeface="Consolas" panose="020B0609020204030204" pitchFamily="49" charset="0"/>
                <a:cs typeface="Consolas" panose="020B0609020204030204" pitchFamily="49" charset="0"/>
              </a:rPr>
              <a:t>t(„</a:t>
            </a:r>
            <a:r>
              <a:rPr lang="cs-CZ" sz="1400" dirty="0" err="1">
                <a:solidFill>
                  <a:srgbClr val="1E559D"/>
                </a:solidFill>
                <a:latin typeface="Consolas" panose="020B0609020204030204" pitchFamily="49" charset="0"/>
                <a:cs typeface="Consolas" panose="020B0609020204030204" pitchFamily="49" charset="0"/>
              </a:rPr>
              <a:t>string_ID</a:t>
            </a:r>
            <a:r>
              <a:rPr lang="cs-CZ" sz="1400" dirty="0">
                <a:solidFill>
                  <a:srgbClr val="1E559D"/>
                </a:solidFill>
                <a:latin typeface="Consolas" panose="020B0609020204030204" pitchFamily="49" charset="0"/>
                <a:cs typeface="Consolas" panose="020B0609020204030204" pitchFamily="49" charset="0"/>
              </a:rPr>
              <a:t>“)</a:t>
            </a:r>
          </a:p>
          <a:p>
            <a:pPr marL="18288" indent="0">
              <a:spcBef>
                <a:spcPts val="300"/>
              </a:spcBef>
              <a:buNone/>
            </a:pPr>
            <a:r>
              <a:rPr lang="cs-CZ" sz="1400" dirty="0">
                <a:solidFill>
                  <a:srgbClr val="1E559D"/>
                </a:solidFill>
                <a:latin typeface="Consolas" panose="020B0609020204030204" pitchFamily="49" charset="0"/>
                <a:cs typeface="Consolas" panose="020B0609020204030204" pitchFamily="49" charset="0"/>
              </a:rPr>
              <a:t>	t(„</a:t>
            </a:r>
            <a:r>
              <a:rPr lang="cs-CZ" sz="1400" dirty="0" err="1">
                <a:solidFill>
                  <a:srgbClr val="1E559D"/>
                </a:solidFill>
                <a:latin typeface="Consolas" panose="020B0609020204030204" pitchFamily="49" charset="0"/>
                <a:cs typeface="Consolas" panose="020B0609020204030204" pitchFamily="49" charset="0"/>
              </a:rPr>
              <a:t>string</a:t>
            </a:r>
            <a:r>
              <a:rPr lang="cs-CZ" sz="1400" dirty="0">
                <a:solidFill>
                  <a:srgbClr val="1E559D"/>
                </a:solidFill>
                <a:latin typeface="Consolas" panose="020B0609020204030204" pitchFamily="49" charset="0"/>
                <a:cs typeface="Consolas" panose="020B0609020204030204" pitchFamily="49" charset="0"/>
              </a:rPr>
              <a:t> </a:t>
            </a:r>
            <a:r>
              <a:rPr lang="cs-CZ" sz="1400" dirty="0" err="1">
                <a:solidFill>
                  <a:srgbClr val="1E559D"/>
                </a:solidFill>
                <a:latin typeface="Consolas" panose="020B0609020204030204" pitchFamily="49" charset="0"/>
                <a:cs typeface="Consolas" panose="020B0609020204030204" pitchFamily="49" charset="0"/>
              </a:rPr>
              <a:t>with</a:t>
            </a:r>
            <a:r>
              <a:rPr lang="cs-CZ" sz="1400" dirty="0">
                <a:solidFill>
                  <a:srgbClr val="1E559D"/>
                </a:solidFill>
                <a:latin typeface="Consolas" panose="020B0609020204030204" pitchFamily="49" charset="0"/>
                <a:cs typeface="Consolas" panose="020B0609020204030204" pitchFamily="49" charset="0"/>
              </a:rPr>
              <a:t> %</a:t>
            </a:r>
            <a:r>
              <a:rPr lang="cs-CZ" sz="1400" dirty="0" err="1">
                <a:solidFill>
                  <a:srgbClr val="1E559D"/>
                </a:solidFill>
                <a:latin typeface="Consolas" panose="020B0609020204030204" pitchFamily="49" charset="0"/>
                <a:cs typeface="Consolas" panose="020B0609020204030204" pitchFamily="49" charset="0"/>
              </a:rPr>
              <a:t>parameter</a:t>
            </a:r>
            <a:r>
              <a:rPr lang="cs-CZ" sz="1400" dirty="0">
                <a:solidFill>
                  <a:srgbClr val="1E559D"/>
                </a:solidFill>
                <a:latin typeface="Consolas" panose="020B0609020204030204" pitchFamily="49" charset="0"/>
                <a:cs typeface="Consolas" panose="020B0609020204030204" pitchFamily="49" charset="0"/>
              </a:rPr>
              <a:t>“) % </a:t>
            </a:r>
            <a:r>
              <a:rPr lang="cs-CZ" sz="1400" dirty="0" err="1">
                <a:solidFill>
                  <a:srgbClr val="1E559D"/>
                </a:solidFill>
                <a:latin typeface="Consolas" panose="020B0609020204030204" pitchFamily="49" charset="0"/>
                <a:cs typeface="Consolas" panose="020B0609020204030204" pitchFamily="49" charset="0"/>
              </a:rPr>
              <a:t>variable</a:t>
            </a:r>
            <a:endParaRPr lang="cs-CZ" sz="1400" dirty="0">
              <a:solidFill>
                <a:srgbClr val="1E559D"/>
              </a:solidFill>
              <a:latin typeface="Consolas" panose="020B0609020204030204" pitchFamily="49" charset="0"/>
              <a:cs typeface="Consolas" panose="020B0609020204030204" pitchFamily="49" charset="0"/>
            </a:endParaRPr>
          </a:p>
          <a:p>
            <a:pPr marL="18288" indent="0">
              <a:spcBef>
                <a:spcPts val="300"/>
              </a:spcBef>
              <a:buNone/>
            </a:pPr>
            <a:r>
              <a:rPr lang="cs-CZ" sz="1400" dirty="0">
                <a:solidFill>
                  <a:srgbClr val="1E559D"/>
                </a:solidFill>
                <a:latin typeface="Consolas" panose="020B0609020204030204" pitchFamily="49" charset="0"/>
                <a:cs typeface="Consolas" panose="020B0609020204030204" pitchFamily="49" charset="0"/>
              </a:rPr>
              <a:t>	t(„</a:t>
            </a:r>
            <a:r>
              <a:rPr lang="cs-CZ" sz="1400" dirty="0" err="1">
                <a:solidFill>
                  <a:srgbClr val="1E559D"/>
                </a:solidFill>
                <a:latin typeface="Consolas" panose="020B0609020204030204" pitchFamily="49" charset="0"/>
                <a:cs typeface="Consolas" panose="020B0609020204030204" pitchFamily="49" charset="0"/>
              </a:rPr>
              <a:t>string</a:t>
            </a:r>
            <a:r>
              <a:rPr lang="cs-CZ" sz="1400" dirty="0">
                <a:solidFill>
                  <a:srgbClr val="1E559D"/>
                </a:solidFill>
                <a:latin typeface="Consolas" panose="020B0609020204030204" pitchFamily="49" charset="0"/>
                <a:cs typeface="Consolas" panose="020B0609020204030204" pitchFamily="49" charset="0"/>
              </a:rPr>
              <a:t> </a:t>
            </a:r>
            <a:r>
              <a:rPr lang="cs-CZ" sz="1400" dirty="0" err="1">
                <a:solidFill>
                  <a:srgbClr val="1E559D"/>
                </a:solidFill>
                <a:latin typeface="Consolas" panose="020B0609020204030204" pitchFamily="49" charset="0"/>
                <a:cs typeface="Consolas" panose="020B0609020204030204" pitchFamily="49" charset="0"/>
              </a:rPr>
              <a:t>with</a:t>
            </a:r>
            <a:r>
              <a:rPr lang="cs-CZ" sz="1400" dirty="0">
                <a:solidFill>
                  <a:srgbClr val="1E559D"/>
                </a:solidFill>
                <a:latin typeface="Consolas" panose="020B0609020204030204" pitchFamily="49" charset="0"/>
                <a:cs typeface="Consolas" panose="020B0609020204030204" pitchFamily="49" charset="0"/>
              </a:rPr>
              <a:t> 2 % </a:t>
            </a:r>
            <a:r>
              <a:rPr lang="cs-CZ" sz="1400" dirty="0" err="1">
                <a:solidFill>
                  <a:srgbClr val="1E559D"/>
                </a:solidFill>
                <a:latin typeface="Consolas" panose="020B0609020204030204" pitchFamily="49" charset="0"/>
                <a:cs typeface="Consolas" panose="020B0609020204030204" pitchFamily="49" charset="0"/>
              </a:rPr>
              <a:t>parameters</a:t>
            </a:r>
            <a:r>
              <a:rPr lang="cs-CZ" sz="1400" dirty="0">
                <a:solidFill>
                  <a:srgbClr val="1E559D"/>
                </a:solidFill>
                <a:latin typeface="Consolas" panose="020B0609020204030204" pitchFamily="49" charset="0"/>
                <a:cs typeface="Consolas" panose="020B0609020204030204" pitchFamily="49" charset="0"/>
              </a:rPr>
              <a:t>) % [variable1, </a:t>
            </a:r>
            <a:r>
              <a:rPr lang="cs-CZ" sz="1400" dirty="0" err="1">
                <a:solidFill>
                  <a:srgbClr val="1E559D"/>
                </a:solidFill>
                <a:latin typeface="Consolas" panose="020B0609020204030204" pitchFamily="49" charset="0"/>
                <a:cs typeface="Consolas" panose="020B0609020204030204" pitchFamily="49" charset="0"/>
              </a:rPr>
              <a:t>variable</a:t>
            </a:r>
            <a:r>
              <a:rPr lang="cs-CZ" sz="1400" dirty="0">
                <a:solidFill>
                  <a:srgbClr val="1E559D"/>
                </a:solidFill>
                <a:latin typeface="Consolas" panose="020B0609020204030204" pitchFamily="49" charset="0"/>
                <a:cs typeface="Consolas" panose="020B0609020204030204" pitchFamily="49" charset="0"/>
              </a:rPr>
              <a:t> 2]</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Ruby script </a:t>
            </a:r>
            <a:r>
              <a:rPr lang="cs-CZ" dirty="0" err="1"/>
              <a:t>localization</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Development</a:t>
            </a:r>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37</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2" name="Rounded Rectangular Callout 3">
            <a:extLst>
              <a:ext uri="{FF2B5EF4-FFF2-40B4-BE49-F238E27FC236}">
                <a16:creationId xmlns:a16="http://schemas.microsoft.com/office/drawing/2014/main" id="{B7D579B6-12F1-5DD0-BB6C-A8E5C4084E5B}"/>
              </a:ext>
            </a:extLst>
          </p:cNvPr>
          <p:cNvSpPr/>
          <p:nvPr/>
        </p:nvSpPr>
        <p:spPr>
          <a:xfrm>
            <a:off x="8168233" y="2343547"/>
            <a:ext cx="2304256" cy="1584176"/>
          </a:xfrm>
          <a:prstGeom prst="wedgeRoundRectCallout">
            <a:avLst>
              <a:gd name="adj1" fmla="val -100954"/>
              <a:gd name="adj2" fmla="val 3122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String parameters:</a:t>
            </a:r>
          </a:p>
          <a:p>
            <a:pPr algn="ctr"/>
            <a:r>
              <a:rPr lang="cs-CZ" sz="1600" dirty="0"/>
              <a:t>%s - string </a:t>
            </a:r>
          </a:p>
          <a:p>
            <a:pPr algn="ctr"/>
            <a:r>
              <a:rPr lang="cs-CZ" sz="1600" dirty="0"/>
              <a:t>%d – integer number</a:t>
            </a:r>
          </a:p>
          <a:p>
            <a:pPr algn="ctr"/>
            <a:r>
              <a:rPr lang="cs-CZ" sz="1600" dirty="0"/>
              <a:t>%.3f – float number (3 decimal places)</a:t>
            </a:r>
          </a:p>
        </p:txBody>
      </p:sp>
    </p:spTree>
    <p:extLst>
      <p:ext uri="{BB962C8B-B14F-4D97-AF65-F5344CB8AC3E}">
        <p14:creationId xmlns:p14="http://schemas.microsoft.com/office/powerpoint/2010/main" val="25028674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135352DB-D39E-4E90-847B-93187B4244EA}"/>
              </a:ext>
            </a:extLst>
          </p:cNvPr>
          <p:cNvSpPr>
            <a:spLocks noGrp="1"/>
          </p:cNvSpPr>
          <p:nvPr>
            <p:ph type="title"/>
          </p:nvPr>
        </p:nvSpPr>
        <p:spPr>
          <a:xfrm>
            <a:off x="3236259" y="3446129"/>
            <a:ext cx="8152466" cy="577081"/>
          </a:xfrm>
        </p:spPr>
        <p:txBody>
          <a:bodyPr/>
          <a:lstStyle/>
          <a:p>
            <a:r>
              <a:rPr lang="cs-CZ" dirty="0" err="1"/>
              <a:t>Uni</a:t>
            </a:r>
            <a:r>
              <a:rPr lang="cs-CZ" dirty="0"/>
              <a:t> Ruby</a:t>
            </a:r>
          </a:p>
        </p:txBody>
      </p:sp>
      <p:sp>
        <p:nvSpPr>
          <p:cNvPr id="4" name="Zástupný text 3">
            <a:extLst>
              <a:ext uri="{FF2B5EF4-FFF2-40B4-BE49-F238E27FC236}">
                <a16:creationId xmlns:a16="http://schemas.microsoft.com/office/drawing/2014/main" id="{0F8CB723-F006-395B-FA4B-F8604AD00C03}"/>
              </a:ext>
            </a:extLst>
          </p:cNvPr>
          <p:cNvSpPr>
            <a:spLocks noGrp="1"/>
          </p:cNvSpPr>
          <p:nvPr>
            <p:ph type="body" sz="quarter" idx="10"/>
          </p:nvPr>
        </p:nvSpPr>
        <p:spPr/>
        <p:txBody>
          <a:bodyPr/>
          <a:lstStyle/>
          <a:p>
            <a:r>
              <a:rPr lang="cs-CZ" dirty="0" err="1"/>
              <a:t>Devices</a:t>
            </a:r>
            <a:r>
              <a:rPr lang="cs-CZ" dirty="0"/>
              <a:t> </a:t>
            </a:r>
            <a:r>
              <a:rPr lang="cs-CZ" dirty="0" err="1"/>
              <a:t>Types</a:t>
            </a:r>
            <a:endParaRPr lang="en-US" dirty="0"/>
          </a:p>
        </p:txBody>
      </p:sp>
    </p:spTree>
    <p:extLst>
      <p:ext uri="{BB962C8B-B14F-4D97-AF65-F5344CB8AC3E}">
        <p14:creationId xmlns:p14="http://schemas.microsoft.com/office/powerpoint/2010/main" val="5475875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705799"/>
          </a:xfrm>
        </p:spPr>
        <p:txBody>
          <a:bodyPr/>
          <a:lstStyle/>
          <a:p>
            <a:pPr>
              <a:buFont typeface="Arial" panose="020B0604020202020204" pitchFamily="34" charset="0"/>
              <a:buChar char="•"/>
            </a:pPr>
            <a:r>
              <a:rPr lang="cs-CZ" dirty="0" err="1"/>
              <a:t>SubDevice</a:t>
            </a:r>
            <a:r>
              <a:rPr lang="cs-CZ" dirty="0"/>
              <a:t> </a:t>
            </a:r>
            <a:r>
              <a:rPr lang="cs-CZ" dirty="0" err="1"/>
              <a:t>class</a:t>
            </a:r>
            <a:endParaRPr lang="cs-CZ" dirty="0"/>
          </a:p>
          <a:p>
            <a:pPr lvl="1">
              <a:buFont typeface="Arial" panose="020B0604020202020204" pitchFamily="34" charset="0"/>
              <a:buChar char="•"/>
            </a:pPr>
            <a:r>
              <a:rPr lang="cs-CZ" dirty="0" err="1"/>
              <a:t>class</a:t>
            </a:r>
            <a:r>
              <a:rPr lang="cs-CZ" dirty="0"/>
              <a:t> </a:t>
            </a:r>
            <a:r>
              <a:rPr lang="cs-CZ" dirty="0" err="1"/>
              <a:t>Thermostat</a:t>
            </a:r>
            <a:r>
              <a:rPr lang="cs-CZ" dirty="0"/>
              <a:t> &lt; </a:t>
            </a:r>
            <a:r>
              <a:rPr lang="cs-CZ" dirty="0" err="1"/>
              <a:t>ThermostatSubDeviceWrapper</a:t>
            </a:r>
            <a:endParaRPr lang="cs-CZ" dirty="0"/>
          </a:p>
          <a:p>
            <a:pPr marL="384048" lvl="1" indent="0">
              <a:buNone/>
            </a:pPr>
            <a:endParaRPr lang="cs-CZ" dirty="0"/>
          </a:p>
          <a:p>
            <a:pPr>
              <a:buFont typeface="Arial" panose="020B0604020202020204" pitchFamily="34" charset="0"/>
              <a:buChar char="•"/>
            </a:pPr>
            <a:r>
              <a:rPr lang="cs-CZ" dirty="0" err="1"/>
              <a:t>Device</a:t>
            </a:r>
            <a:r>
              <a:rPr lang="cs-CZ" dirty="0"/>
              <a:t> </a:t>
            </a:r>
            <a:r>
              <a:rPr lang="cs-CZ" dirty="0" err="1"/>
              <a:t>class</a:t>
            </a:r>
            <a:r>
              <a:rPr lang="cs-CZ" dirty="0"/>
              <a:t> </a:t>
            </a:r>
            <a:r>
              <a:rPr lang="cs-CZ" dirty="0" err="1"/>
              <a:t>Init</a:t>
            </a:r>
            <a:endParaRPr lang="cs-CZ" dirty="0"/>
          </a:p>
          <a:p>
            <a:pPr marL="384048" lvl="1" indent="0">
              <a:buNone/>
            </a:pPr>
            <a:r>
              <a:rPr lang="cs-CZ" dirty="0">
                <a:solidFill>
                  <a:srgbClr val="1E559D"/>
                </a:solidFill>
                <a:latin typeface="Consolas" panose="020B0609020204030204" pitchFamily="49" charset="0"/>
                <a:cs typeface="Consolas" panose="020B0609020204030204" pitchFamily="49" charset="0"/>
              </a:rPr>
              <a:t>@m_Thermostat=Thermostat.new</a:t>
            </a:r>
          </a:p>
          <a:p>
            <a:pPr marL="384048" lvl="1" indent="0">
              <a:buNone/>
            </a:pPr>
            <a:r>
              <a:rPr lang="cs-CZ" dirty="0" err="1">
                <a:solidFill>
                  <a:srgbClr val="1E559D"/>
                </a:solidFill>
                <a:latin typeface="Consolas" panose="020B0609020204030204" pitchFamily="49" charset="0"/>
                <a:cs typeface="Consolas" panose="020B0609020204030204" pitchFamily="49" charset="0"/>
              </a:rPr>
              <a:t>AddSubDevice</a:t>
            </a:r>
            <a:r>
              <a:rPr lang="cs-CZ" dirty="0">
                <a:solidFill>
                  <a:srgbClr val="1E559D"/>
                </a:solidFill>
                <a:latin typeface="Consolas" panose="020B0609020204030204" pitchFamily="49" charset="0"/>
                <a:cs typeface="Consolas" panose="020B0609020204030204" pitchFamily="49" charset="0"/>
              </a:rPr>
              <a:t>(@m_Thermostat)</a:t>
            </a:r>
          </a:p>
          <a:p>
            <a:pPr lvl="1">
              <a:buFont typeface="Arial" panose="020B0604020202020204" pitchFamily="34" charset="0"/>
              <a:buChar char="•"/>
            </a:pPr>
            <a:endParaRPr lang="cs-CZ" dirty="0"/>
          </a:p>
          <a:p>
            <a:pPr>
              <a:buFont typeface="Arial" panose="020B0604020202020204" pitchFamily="34" charset="0"/>
              <a:buChar char="•"/>
            </a:pPr>
            <a:r>
              <a:rPr lang="cs-CZ" dirty="0" err="1"/>
              <a:t>Add</a:t>
            </a:r>
            <a:r>
              <a:rPr lang="cs-CZ" dirty="0"/>
              <a:t> </a:t>
            </a:r>
            <a:r>
              <a:rPr lang="cs-CZ" dirty="0" err="1"/>
              <a:t>Auxiliary</a:t>
            </a:r>
            <a:r>
              <a:rPr lang="cs-CZ" dirty="0"/>
              <a:t> </a:t>
            </a:r>
            <a:r>
              <a:rPr lang="cs-CZ" dirty="0" err="1"/>
              <a:t>signal</a:t>
            </a:r>
            <a:r>
              <a:rPr lang="cs-CZ" dirty="0"/>
              <a:t> (</a:t>
            </a:r>
            <a:r>
              <a:rPr lang="cs-CZ" dirty="0" err="1"/>
              <a:t>optional</a:t>
            </a:r>
            <a:r>
              <a:rPr lang="cs-CZ" dirty="0"/>
              <a:t>)</a:t>
            </a:r>
          </a:p>
          <a:p>
            <a:pPr marL="384048" lvl="1" indent="0">
              <a:buNone/>
            </a:pPr>
            <a:r>
              <a:rPr lang="cs-CZ" dirty="0" err="1">
                <a:solidFill>
                  <a:srgbClr val="1E559D"/>
                </a:solidFill>
                <a:latin typeface="Consolas" panose="020B0609020204030204" pitchFamily="49" charset="0"/>
                <a:cs typeface="Consolas" panose="020B0609020204030204" pitchFamily="49" charset="0"/>
              </a:rPr>
              <a:t>AuxSignal</a:t>
            </a:r>
            <a:r>
              <a:rPr lang="cs-CZ" dirty="0">
                <a:solidFill>
                  <a:srgbClr val="1E559D"/>
                </a:solidFill>
                <a:latin typeface="Consolas" panose="020B0609020204030204" pitchFamily="49" charset="0"/>
                <a:cs typeface="Consolas" panose="020B0609020204030204" pitchFamily="49" charset="0"/>
              </a:rPr>
              <a:t>().</a:t>
            </a:r>
            <a:r>
              <a:rPr lang="cs-CZ" dirty="0" err="1">
                <a:solidFill>
                  <a:srgbClr val="1E559D"/>
                </a:solidFill>
                <a:latin typeface="Consolas" panose="020B0609020204030204" pitchFamily="49" charset="0"/>
                <a:cs typeface="Consolas" panose="020B0609020204030204" pitchFamily="49" charset="0"/>
              </a:rPr>
              <a:t>AddSignal</a:t>
            </a:r>
            <a:r>
              <a:rPr lang="cs-CZ" dirty="0">
                <a:solidFill>
                  <a:srgbClr val="1E559D"/>
                </a:solidFill>
                <a:latin typeface="Consolas" panose="020B0609020204030204" pitchFamily="49" charset="0"/>
                <a:cs typeface="Consolas" panose="020B0609020204030204" pitchFamily="49" charset="0"/>
              </a:rPr>
              <a:t>("</a:t>
            </a:r>
            <a:r>
              <a:rPr lang="cs-CZ" dirty="0" err="1">
                <a:solidFill>
                  <a:srgbClr val="1E559D"/>
                </a:solidFill>
                <a:latin typeface="Consolas" panose="020B0609020204030204" pitchFamily="49" charset="0"/>
                <a:cs typeface="Consolas" panose="020B0609020204030204" pitchFamily="49" charset="0"/>
              </a:rPr>
              <a:t>Temperature</a:t>
            </a:r>
            <a:r>
              <a:rPr lang="cs-CZ" dirty="0">
                <a:solidFill>
                  <a:srgbClr val="1E559D"/>
                </a:solidFill>
                <a:latin typeface="Consolas" panose="020B0609020204030204" pitchFamily="49" charset="0"/>
                <a:cs typeface="Consolas" panose="020B0609020204030204" pitchFamily="49" charset="0"/>
              </a:rPr>
              <a:t>", t("TEMPERATURE"), </a:t>
            </a:r>
            <a:r>
              <a:rPr lang="cs-CZ" dirty="0" err="1">
                <a:solidFill>
                  <a:srgbClr val="1E559D"/>
                </a:solidFill>
                <a:latin typeface="Consolas" panose="020B0609020204030204" pitchFamily="49" charset="0"/>
                <a:cs typeface="Consolas" panose="020B0609020204030204" pitchFamily="49" charset="0"/>
              </a:rPr>
              <a:t>EMeaningTemperature</a:t>
            </a:r>
            <a:r>
              <a:rPr lang="cs-CZ" dirty="0">
                <a:solidFill>
                  <a:srgbClr val="1E559D"/>
                </a:solidFill>
                <a:latin typeface="Consolas" panose="020B0609020204030204" pitchFamily="49" charset="0"/>
                <a:cs typeface="Consolas" panose="020B0609020204030204" pitchFamily="49" charset="0"/>
              </a:rPr>
              <a:t>)</a:t>
            </a:r>
          </a:p>
          <a:p>
            <a:pPr lvl="1">
              <a:buFont typeface="Arial" panose="020B0604020202020204" pitchFamily="34" charset="0"/>
              <a:buChar char="•"/>
            </a:pPr>
            <a:endParaRPr lang="cs-CZ" dirty="0"/>
          </a:p>
          <a:p>
            <a:pPr>
              <a:buFont typeface="Arial" panose="020B0604020202020204" pitchFamily="34" charset="0"/>
              <a:buChar char="•"/>
            </a:pPr>
            <a:r>
              <a:rPr lang="cs-CZ" dirty="0" err="1"/>
              <a:t>Doesn‘t</a:t>
            </a:r>
            <a:r>
              <a:rPr lang="cs-CZ" dirty="0"/>
              <a:t> </a:t>
            </a:r>
            <a:r>
              <a:rPr lang="cs-CZ" dirty="0" err="1"/>
              <a:t>have</a:t>
            </a:r>
            <a:r>
              <a:rPr lang="cs-CZ" dirty="0"/>
              <a:t> any </a:t>
            </a:r>
            <a:r>
              <a:rPr lang="cs-CZ" dirty="0" err="1"/>
              <a:t>special</a:t>
            </a:r>
            <a:r>
              <a:rPr lang="cs-CZ" dirty="0"/>
              <a:t> framework </a:t>
            </a:r>
            <a:r>
              <a:rPr lang="cs-CZ" dirty="0" err="1"/>
              <a:t>methods</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Thermostat</a:t>
            </a:r>
            <a:r>
              <a:rPr lang="cs-CZ" dirty="0"/>
              <a:t> (</a:t>
            </a:r>
            <a:r>
              <a:rPr lang="cs-CZ" dirty="0" err="1"/>
              <a:t>Oven</a:t>
            </a:r>
            <a:r>
              <a:rPr lang="cs-CZ" dirty="0"/>
              <a:t>)</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39</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3" name="Rounded Rectangular Callout 12">
            <a:extLst>
              <a:ext uri="{FF2B5EF4-FFF2-40B4-BE49-F238E27FC236}">
                <a16:creationId xmlns:a16="http://schemas.microsoft.com/office/drawing/2014/main" id="{C52EBFBE-5A01-B5D9-1720-DB3FCBE9FBEB}"/>
              </a:ext>
            </a:extLst>
          </p:cNvPr>
          <p:cNvSpPr/>
          <p:nvPr/>
        </p:nvSpPr>
        <p:spPr>
          <a:xfrm>
            <a:off x="10030407" y="4297611"/>
            <a:ext cx="1459254" cy="1512168"/>
          </a:xfrm>
          <a:prstGeom prst="wedgeRoundRectCallout">
            <a:avLst>
              <a:gd name="adj1" fmla="val -113668"/>
              <a:gd name="adj2" fmla="val -6455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Aux. signals can be added in all device types</a:t>
            </a:r>
          </a:p>
        </p:txBody>
      </p:sp>
    </p:spTree>
    <p:extLst>
      <p:ext uri="{BB962C8B-B14F-4D97-AF65-F5344CB8AC3E}">
        <p14:creationId xmlns:p14="http://schemas.microsoft.com/office/powerpoint/2010/main" val="5280830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89534"/>
          </a:xfrm>
        </p:spPr>
        <p:txBody>
          <a:bodyPr/>
          <a:lstStyle/>
          <a:p>
            <a:pPr>
              <a:buFont typeface="Arial" panose="020B0604020202020204" pitchFamily="34" charset="0"/>
              <a:buChar char="•"/>
            </a:pPr>
            <a:r>
              <a:rPr lang="cs-CZ" dirty="0" err="1"/>
              <a:t>Check</a:t>
            </a:r>
            <a:r>
              <a:rPr lang="cs-CZ" dirty="0"/>
              <a:t> </a:t>
            </a:r>
            <a:r>
              <a:rPr lang="cs-CZ" dirty="0" err="1"/>
              <a:t>signal</a:t>
            </a:r>
            <a:r>
              <a:rPr lang="cs-CZ" dirty="0"/>
              <a:t> in </a:t>
            </a:r>
            <a:r>
              <a:rPr lang="cs-CZ" dirty="0" err="1"/>
              <a:t>Method</a:t>
            </a:r>
            <a:r>
              <a:rPr lang="cs-CZ" dirty="0"/>
              <a:t> Setup &gt; </a:t>
            </a:r>
            <a:r>
              <a:rPr lang="cs-CZ" dirty="0" err="1"/>
              <a:t>Advanced</a:t>
            </a:r>
            <a:r>
              <a:rPr lang="cs-CZ" dirty="0"/>
              <a:t> dialog</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Auxiliary</a:t>
            </a:r>
            <a:r>
              <a:rPr lang="cs-CZ" dirty="0"/>
              <a:t> </a:t>
            </a:r>
            <a:r>
              <a:rPr lang="cs-CZ" dirty="0" err="1"/>
              <a:t>signal</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40</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4" name="Obrázek 3" descr="Obsah obrázku text, snímek obrazovky, software, displej&#10;&#10;Popis byl vytvořen automaticky">
            <a:extLst>
              <a:ext uri="{FF2B5EF4-FFF2-40B4-BE49-F238E27FC236}">
                <a16:creationId xmlns:a16="http://schemas.microsoft.com/office/drawing/2014/main" id="{14452AB8-3E38-1653-4392-92F60A0903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87812" y="1625303"/>
            <a:ext cx="6016375" cy="4602199"/>
          </a:xfrm>
          <a:prstGeom prst="rect">
            <a:avLst/>
          </a:prstGeom>
        </p:spPr>
      </p:pic>
    </p:spTree>
    <p:extLst>
      <p:ext uri="{BB962C8B-B14F-4D97-AF65-F5344CB8AC3E}">
        <p14:creationId xmlns:p14="http://schemas.microsoft.com/office/powerpoint/2010/main" val="679659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899973"/>
          </a:xfrm>
        </p:spPr>
        <p:txBody>
          <a:bodyPr/>
          <a:lstStyle/>
          <a:p>
            <a:pPr>
              <a:buFont typeface="Arial" panose="020B0604020202020204" pitchFamily="34" charset="0"/>
              <a:buChar char="•"/>
            </a:pPr>
            <a:r>
              <a:rPr lang="cs-CZ" dirty="0" err="1"/>
              <a:t>SubDevice</a:t>
            </a:r>
            <a:r>
              <a:rPr lang="cs-CZ" dirty="0"/>
              <a:t> </a:t>
            </a:r>
            <a:r>
              <a:rPr lang="cs-CZ" dirty="0" err="1"/>
              <a:t>class</a:t>
            </a:r>
            <a:endParaRPr lang="cs-CZ" dirty="0"/>
          </a:p>
          <a:p>
            <a:pPr lvl="1">
              <a:buFont typeface="Arial" panose="020B0604020202020204" pitchFamily="34" charset="0"/>
              <a:buChar char="•"/>
            </a:pPr>
            <a:r>
              <a:rPr lang="cs-CZ" dirty="0" err="1"/>
              <a:t>class</a:t>
            </a:r>
            <a:r>
              <a:rPr lang="cs-CZ" dirty="0"/>
              <a:t> LC &lt; </a:t>
            </a:r>
            <a:r>
              <a:rPr lang="cs-CZ" dirty="0" err="1"/>
              <a:t>LCSubDeviceWrapper</a:t>
            </a:r>
            <a:endParaRPr lang="cs-CZ" dirty="0"/>
          </a:p>
          <a:p>
            <a:pPr>
              <a:buFont typeface="Arial" panose="020B0604020202020204" pitchFamily="34" charset="0"/>
              <a:buChar char="•"/>
            </a:pPr>
            <a:r>
              <a:rPr lang="cs-CZ" dirty="0" err="1"/>
              <a:t>Device</a:t>
            </a:r>
            <a:r>
              <a:rPr lang="cs-CZ" dirty="0"/>
              <a:t> </a:t>
            </a:r>
            <a:r>
              <a:rPr lang="cs-CZ" dirty="0" err="1"/>
              <a:t>class</a:t>
            </a:r>
            <a:r>
              <a:rPr lang="cs-CZ" dirty="0"/>
              <a:t> </a:t>
            </a:r>
            <a:r>
              <a:rPr lang="cs-CZ" dirty="0" err="1"/>
              <a:t>Init</a:t>
            </a:r>
            <a:endParaRPr lang="cs-CZ" dirty="0"/>
          </a:p>
          <a:p>
            <a:pPr marL="384048" lvl="1" indent="0">
              <a:buNone/>
            </a:pPr>
            <a:r>
              <a:rPr lang="cs-CZ" dirty="0">
                <a:solidFill>
                  <a:srgbClr val="1E559D"/>
                </a:solidFill>
                <a:latin typeface="Consolas" panose="020B0609020204030204" pitchFamily="49" charset="0"/>
                <a:cs typeface="Consolas" panose="020B0609020204030204" pitchFamily="49" charset="0"/>
              </a:rPr>
              <a:t>@m_LC=LC.new</a:t>
            </a:r>
            <a:endParaRPr lang="cs-CZ" dirty="0">
              <a:solidFill>
                <a:srgbClr val="1E559D"/>
              </a:solidFill>
            </a:endParaRPr>
          </a:p>
          <a:p>
            <a:pPr>
              <a:buFont typeface="Arial" panose="020B0604020202020204" pitchFamily="34" charset="0"/>
              <a:buChar char="•"/>
            </a:pPr>
            <a:r>
              <a:rPr lang="cs-CZ" dirty="0"/>
              <a:t>Set </a:t>
            </a:r>
            <a:r>
              <a:rPr lang="cs-CZ" dirty="0" err="1"/>
              <a:t>Pressure</a:t>
            </a:r>
            <a:r>
              <a:rPr lang="cs-CZ" dirty="0"/>
              <a:t> </a:t>
            </a:r>
            <a:r>
              <a:rPr lang="cs-CZ" dirty="0" err="1"/>
              <a:t>limits</a:t>
            </a:r>
            <a:endParaRPr lang="cs-CZ" dirty="0"/>
          </a:p>
          <a:p>
            <a:pPr marL="384048" lvl="1" indent="0">
              <a:buNone/>
            </a:pPr>
            <a:r>
              <a:rPr lang="cs-CZ" dirty="0" err="1">
                <a:solidFill>
                  <a:srgbClr val="1E559D"/>
                </a:solidFill>
                <a:latin typeface="Consolas" panose="020B0609020204030204" pitchFamily="49" charset="0"/>
                <a:cs typeface="Consolas" panose="020B0609020204030204" pitchFamily="49" charset="0"/>
              </a:rPr>
              <a:t>SetDefaultLowerPressureLimit</a:t>
            </a:r>
            <a:r>
              <a:rPr lang="cs-CZ" dirty="0">
                <a:solidFill>
                  <a:srgbClr val="1E559D"/>
                </a:solidFill>
                <a:latin typeface="Consolas" panose="020B0609020204030204" pitchFamily="49" charset="0"/>
                <a:cs typeface="Consolas" panose="020B0609020204030204" pitchFamily="49" charset="0"/>
              </a:rPr>
              <a:t>(...)</a:t>
            </a:r>
          </a:p>
          <a:p>
            <a:pPr marL="384048" lvl="1" indent="0">
              <a:buNone/>
            </a:pPr>
            <a:r>
              <a:rPr lang="cs-CZ" dirty="0" err="1">
                <a:solidFill>
                  <a:srgbClr val="1E559D"/>
                </a:solidFill>
                <a:latin typeface="Consolas" panose="020B0609020204030204" pitchFamily="49" charset="0"/>
                <a:cs typeface="Consolas" panose="020B0609020204030204" pitchFamily="49" charset="0"/>
              </a:rPr>
              <a:t>SetDefaultUpperPressureLimit</a:t>
            </a:r>
            <a:r>
              <a:rPr lang="cs-CZ" dirty="0">
                <a:solidFill>
                  <a:srgbClr val="1E559D"/>
                </a:solidFill>
                <a:latin typeface="Consolas" panose="020B0609020204030204" pitchFamily="49" charset="0"/>
                <a:cs typeface="Consolas" panose="020B0609020204030204" pitchFamily="49" charset="0"/>
              </a:rPr>
              <a:t>(...)</a:t>
            </a:r>
            <a:endParaRPr lang="cs-CZ" dirty="0">
              <a:solidFill>
                <a:srgbClr val="1E559D"/>
              </a:solidFill>
            </a:endParaRPr>
          </a:p>
          <a:p>
            <a:pPr>
              <a:buFont typeface="Arial" panose="020B0604020202020204" pitchFamily="34" charset="0"/>
              <a:buChar char="•"/>
            </a:pPr>
            <a:r>
              <a:rPr lang="cs-CZ" dirty="0" err="1"/>
              <a:t>Auxiliary</a:t>
            </a:r>
            <a:r>
              <a:rPr lang="cs-CZ" dirty="0"/>
              <a:t> pump</a:t>
            </a:r>
          </a:p>
          <a:p>
            <a:pPr marL="384048" lvl="2" indent="0">
              <a:buNone/>
            </a:pPr>
            <a:r>
              <a:rPr lang="cs-CZ" sz="1700" dirty="0">
                <a:solidFill>
                  <a:srgbClr val="1E559D"/>
                </a:solidFill>
                <a:latin typeface="Consolas" panose="020B0609020204030204" pitchFamily="49" charset="0"/>
                <a:cs typeface="Consolas" panose="020B0609020204030204" pitchFamily="49" charset="0"/>
              </a:rPr>
              <a:t>@m_LC.SetLCIsAuxiliaryEventTable(Configuration().GetInt("AuxiliaryPump")!=0)</a:t>
            </a:r>
            <a:endParaRPr lang="cs-CZ" sz="1700" dirty="0">
              <a:solidFill>
                <a:srgbClr val="1E559D"/>
              </a:solidFill>
              <a:latin typeface="Consolas" panose="020B0609020204030204" pitchFamily="49" charset="0"/>
            </a:endParaRPr>
          </a:p>
          <a:p>
            <a:pPr>
              <a:buFont typeface="Arial" panose="020B0604020202020204" pitchFamily="34" charset="0"/>
              <a:buChar char="•"/>
            </a:pPr>
            <a:r>
              <a:rPr lang="cs-CZ" dirty="0" err="1"/>
              <a:t>Add</a:t>
            </a:r>
            <a:r>
              <a:rPr lang="cs-CZ" dirty="0"/>
              <a:t> </a:t>
            </a:r>
            <a:r>
              <a:rPr lang="cs-CZ" dirty="0" err="1"/>
              <a:t>Auxiliary</a:t>
            </a:r>
            <a:r>
              <a:rPr lang="cs-CZ" dirty="0"/>
              <a:t> </a:t>
            </a:r>
            <a:r>
              <a:rPr lang="cs-CZ" dirty="0" err="1"/>
              <a:t>Signals</a:t>
            </a:r>
            <a:r>
              <a:rPr lang="cs-CZ" dirty="0"/>
              <a:t> (</a:t>
            </a:r>
            <a:r>
              <a:rPr lang="cs-CZ" dirty="0" err="1"/>
              <a:t>optional</a:t>
            </a:r>
            <a:r>
              <a:rPr lang="cs-CZ" dirty="0"/>
              <a:t>)</a:t>
            </a:r>
          </a:p>
          <a:p>
            <a:pPr lvl="1">
              <a:buFont typeface="Arial" panose="020B0604020202020204" pitchFamily="34" charset="0"/>
              <a:buChar char="•"/>
            </a:pPr>
            <a:r>
              <a:rPr lang="en-US" dirty="0"/>
              <a:t>if the pump is auxiliary specify </a:t>
            </a:r>
            <a:r>
              <a:rPr lang="en-US" dirty="0" err="1"/>
              <a:t>EMeaningAuxiliaryFlowRate</a:t>
            </a:r>
            <a:br>
              <a:rPr lang="cs-CZ" sz="2000" dirty="0"/>
            </a:br>
            <a:r>
              <a:rPr lang="en-US" sz="1700" dirty="0" err="1">
                <a:solidFill>
                  <a:srgbClr val="1E559D"/>
                </a:solidFill>
                <a:latin typeface="Consolas" panose="020B0609020204030204" pitchFamily="49" charset="0"/>
                <a:cs typeface="Consolas" panose="020B0609020204030204" pitchFamily="49" charset="0"/>
              </a:rPr>
              <a:t>AuxSignal</a:t>
            </a:r>
            <a:r>
              <a:rPr lang="en-US" sz="1700" dirty="0">
                <a:solidFill>
                  <a:srgbClr val="1E559D"/>
                </a:solidFill>
                <a:latin typeface="Consolas" panose="020B0609020204030204" pitchFamily="49" charset="0"/>
                <a:cs typeface="Consolas" panose="020B0609020204030204" pitchFamily="49" charset="0"/>
              </a:rPr>
              <a:t>().</a:t>
            </a:r>
            <a:r>
              <a:rPr lang="en-US" sz="1700" dirty="0" err="1">
                <a:solidFill>
                  <a:srgbClr val="1E559D"/>
                </a:solidFill>
                <a:latin typeface="Consolas" panose="020B0609020204030204" pitchFamily="49" charset="0"/>
                <a:cs typeface="Consolas" panose="020B0609020204030204" pitchFamily="49" charset="0"/>
              </a:rPr>
              <a:t>AddSignal</a:t>
            </a:r>
            <a:r>
              <a:rPr lang="en-US" sz="1700" dirty="0">
                <a:solidFill>
                  <a:srgbClr val="1E559D"/>
                </a:solidFill>
                <a:latin typeface="Consolas" panose="020B0609020204030204" pitchFamily="49" charset="0"/>
                <a:cs typeface="Consolas" panose="020B0609020204030204" pitchFamily="49" charset="0"/>
              </a:rPr>
              <a:t>(@m_LC,"LCFlow", t("LC_FLOW"), </a:t>
            </a:r>
            <a:r>
              <a:rPr lang="en-US" sz="1700" dirty="0" err="1">
                <a:solidFill>
                  <a:srgbClr val="1E559D"/>
                </a:solidFill>
                <a:latin typeface="Consolas" panose="020B0609020204030204" pitchFamily="49" charset="0"/>
                <a:cs typeface="Consolas" panose="020B0609020204030204" pitchFamily="49" charset="0"/>
              </a:rPr>
              <a:t>EMeaningAuxiliaryFlowRate</a:t>
            </a:r>
            <a:r>
              <a:rPr lang="en-US" sz="1700" dirty="0">
                <a:solidFill>
                  <a:srgbClr val="1E559D"/>
                </a:solidFill>
                <a:latin typeface="Consolas" panose="020B0609020204030204" pitchFamily="49" charset="0"/>
                <a:cs typeface="Consolas" panose="020B0609020204030204" pitchFamily="49" charset="0"/>
              </a:rPr>
              <a:t>)</a:t>
            </a:r>
            <a:endParaRPr lang="cs-CZ" sz="1700" dirty="0">
              <a:solidFill>
                <a:srgbClr val="1E559D"/>
              </a:solidFill>
              <a:latin typeface="Consolas" panose="020B0609020204030204" pitchFamily="49" charset="0"/>
              <a:cs typeface="Consolas" panose="020B0609020204030204" pitchFamily="49" charset="0"/>
            </a:endParaRPr>
          </a:p>
          <a:p>
            <a:pPr lvl="1">
              <a:spcBef>
                <a:spcPts val="600"/>
              </a:spcBef>
              <a:buFont typeface="Arial" panose="020B0604020202020204" pitchFamily="34" charset="0"/>
              <a:buChar char="•"/>
            </a:pPr>
            <a:r>
              <a:rPr lang="cs-CZ" dirty="0"/>
              <a:t>or </a:t>
            </a:r>
            <a:r>
              <a:rPr lang="en-US" dirty="0"/>
              <a:t>standard flow rate</a:t>
            </a:r>
            <a:br>
              <a:rPr lang="cs-CZ" sz="2000" dirty="0"/>
            </a:br>
            <a:r>
              <a:rPr lang="cs-CZ" sz="1700" dirty="0">
                <a:solidFill>
                  <a:srgbClr val="1E559D"/>
                </a:solidFill>
                <a:latin typeface="Consolas" panose="020B0609020204030204" pitchFamily="49" charset="0"/>
                <a:cs typeface="Consolas" panose="020B0609020204030204" pitchFamily="49" charset="0"/>
              </a:rPr>
              <a:t>A</a:t>
            </a:r>
            <a:r>
              <a:rPr lang="en-US" sz="1700" dirty="0" err="1">
                <a:solidFill>
                  <a:srgbClr val="1E559D"/>
                </a:solidFill>
                <a:latin typeface="Consolas" panose="020B0609020204030204" pitchFamily="49" charset="0"/>
                <a:cs typeface="Consolas" panose="020B0609020204030204" pitchFamily="49" charset="0"/>
              </a:rPr>
              <a:t>uxSignal</a:t>
            </a:r>
            <a:r>
              <a:rPr lang="en-US" sz="1700" dirty="0">
                <a:solidFill>
                  <a:srgbClr val="1E559D"/>
                </a:solidFill>
                <a:latin typeface="Consolas" panose="020B0609020204030204" pitchFamily="49" charset="0"/>
                <a:cs typeface="Consolas" panose="020B0609020204030204" pitchFamily="49" charset="0"/>
              </a:rPr>
              <a:t>().</a:t>
            </a:r>
            <a:r>
              <a:rPr lang="en-US" sz="1700" dirty="0" err="1">
                <a:solidFill>
                  <a:srgbClr val="1E559D"/>
                </a:solidFill>
                <a:latin typeface="Consolas" panose="020B0609020204030204" pitchFamily="49" charset="0"/>
                <a:cs typeface="Consolas" panose="020B0609020204030204" pitchFamily="49" charset="0"/>
              </a:rPr>
              <a:t>AddSignal</a:t>
            </a:r>
            <a:r>
              <a:rPr lang="en-US" sz="1700" dirty="0">
                <a:solidFill>
                  <a:srgbClr val="1E559D"/>
                </a:solidFill>
                <a:latin typeface="Consolas" panose="020B0609020204030204" pitchFamily="49" charset="0"/>
                <a:cs typeface="Consolas" panose="020B0609020204030204" pitchFamily="49" charset="0"/>
              </a:rPr>
              <a:t>(@m_LC,"LCFlow", t("LC_FLOW"), </a:t>
            </a:r>
            <a:r>
              <a:rPr lang="en-US" sz="1700" dirty="0" err="1">
                <a:solidFill>
                  <a:srgbClr val="1E559D"/>
                </a:solidFill>
                <a:latin typeface="Consolas" panose="020B0609020204030204" pitchFamily="49" charset="0"/>
                <a:cs typeface="Consolas" panose="020B0609020204030204" pitchFamily="49" charset="0"/>
              </a:rPr>
              <a:t>EMeaningFlowRate</a:t>
            </a:r>
            <a:r>
              <a:rPr lang="en-US" sz="1700" dirty="0">
                <a:solidFill>
                  <a:srgbClr val="1E559D"/>
                </a:solidFill>
                <a:latin typeface="Consolas" panose="020B0609020204030204" pitchFamily="49" charset="0"/>
                <a:cs typeface="Consolas" panose="020B0609020204030204" pitchFamily="49" charset="0"/>
              </a:rPr>
              <a:t>)</a:t>
            </a:r>
            <a:endParaRPr lang="cs-CZ" sz="1700" dirty="0">
              <a:solidFill>
                <a:srgbClr val="1E559D"/>
              </a:solidFill>
              <a:latin typeface="Consolas" panose="020B0609020204030204" pitchFamily="49" charset="0"/>
              <a:cs typeface="Consolas" panose="020B0609020204030204" pitchFamily="49" charset="0"/>
            </a:endParaRP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Pump</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41</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8634968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2597804"/>
          </a:xfrm>
        </p:spPr>
        <p:txBody>
          <a:bodyPr/>
          <a:lstStyle/>
          <a:p>
            <a:pPr>
              <a:buFont typeface="Arial" panose="020B0604020202020204" pitchFamily="34" charset="0"/>
              <a:buChar char="•"/>
            </a:pPr>
            <a:r>
              <a:rPr lang="cs-CZ" dirty="0" err="1"/>
              <a:t>Write</a:t>
            </a:r>
            <a:r>
              <a:rPr lang="cs-CZ" dirty="0"/>
              <a:t> </a:t>
            </a:r>
            <a:r>
              <a:rPr lang="cs-CZ" dirty="0" err="1"/>
              <a:t>auxiliary</a:t>
            </a:r>
            <a:r>
              <a:rPr lang="cs-CZ" dirty="0"/>
              <a:t> </a:t>
            </a:r>
            <a:r>
              <a:rPr lang="cs-CZ" dirty="0" err="1"/>
              <a:t>signal</a:t>
            </a:r>
            <a:r>
              <a:rPr lang="cs-CZ" dirty="0"/>
              <a:t> in </a:t>
            </a:r>
            <a:r>
              <a:rPr lang="cs-CZ" dirty="0" err="1"/>
              <a:t>CmdTimer</a:t>
            </a:r>
            <a:r>
              <a:rPr lang="cs-CZ" dirty="0"/>
              <a:t>()</a:t>
            </a:r>
          </a:p>
          <a:p>
            <a:pPr lvl="1">
              <a:spcAft>
                <a:spcPts val="1200"/>
              </a:spcAft>
              <a:buFont typeface="Arial" panose="020B0604020202020204" pitchFamily="34" charset="0"/>
              <a:buChar char="•"/>
            </a:pPr>
            <a:r>
              <a:rPr lang="en-US" dirty="0" err="1">
                <a:solidFill>
                  <a:srgbClr val="1E559D"/>
                </a:solidFill>
                <a:latin typeface="Consolas" panose="020B0609020204030204" pitchFamily="49" charset="0"/>
                <a:cs typeface="Consolas" panose="020B0609020204030204" pitchFamily="49" charset="0"/>
              </a:rPr>
              <a:t>AuxSignal</a:t>
            </a:r>
            <a:r>
              <a:rPr lang="en-US" dirty="0">
                <a:solidFill>
                  <a:srgbClr val="1E559D"/>
                </a:solidFill>
                <a:latin typeface="Consolas" panose="020B0609020204030204" pitchFamily="49" charset="0"/>
                <a:cs typeface="Consolas" panose="020B0609020204030204" pitchFamily="49" charset="0"/>
              </a:rPr>
              <a:t>().</a:t>
            </a:r>
            <a:r>
              <a:rPr lang="en-US" dirty="0" err="1">
                <a:solidFill>
                  <a:srgbClr val="1E559D"/>
                </a:solidFill>
                <a:latin typeface="Consolas" panose="020B0609020204030204" pitchFamily="49" charset="0"/>
                <a:cs typeface="Consolas" panose="020B0609020204030204" pitchFamily="49" charset="0"/>
              </a:rPr>
              <a:t>WriteSignal</a:t>
            </a:r>
            <a:r>
              <a:rPr lang="en-US" dirty="0">
                <a:solidFill>
                  <a:srgbClr val="1E559D"/>
                </a:solidFill>
                <a:latin typeface="Consolas" panose="020B0609020204030204" pitchFamily="49" charset="0"/>
                <a:cs typeface="Consolas" panose="020B0609020204030204" pitchFamily="49" charset="0"/>
              </a:rPr>
              <a:t>(</a:t>
            </a:r>
            <a:r>
              <a:rPr lang="cs-CZ" dirty="0" err="1">
                <a:solidFill>
                  <a:srgbClr val="1E559D"/>
                </a:solidFill>
                <a:latin typeface="Consolas" panose="020B0609020204030204" pitchFamily="49" charset="0"/>
                <a:cs typeface="Consolas" panose="020B0609020204030204" pitchFamily="49" charset="0"/>
              </a:rPr>
              <a:t>string</a:t>
            </a:r>
            <a:r>
              <a:rPr lang="cs-CZ" dirty="0">
                <a:solidFill>
                  <a:srgbClr val="1E559D"/>
                </a:solidFill>
                <a:latin typeface="Consolas" panose="020B0609020204030204" pitchFamily="49" charset="0"/>
                <a:cs typeface="Consolas" panose="020B0609020204030204" pitchFamily="49" charset="0"/>
              </a:rPr>
              <a:t> </a:t>
            </a:r>
            <a:r>
              <a:rPr lang="cs-CZ" dirty="0" err="1">
                <a:solidFill>
                  <a:srgbClr val="1E559D"/>
                </a:solidFill>
                <a:latin typeface="Consolas" panose="020B0609020204030204" pitchFamily="49" charset="0"/>
                <a:cs typeface="Consolas" panose="020B0609020204030204" pitchFamily="49" charset="0"/>
              </a:rPr>
              <a:t>signalName</a:t>
            </a:r>
            <a:r>
              <a:rPr lang="cs-CZ" dirty="0">
                <a:solidFill>
                  <a:srgbClr val="1E559D"/>
                </a:solidFill>
                <a:latin typeface="Consolas" panose="020B0609020204030204" pitchFamily="49" charset="0"/>
                <a:cs typeface="Consolas" panose="020B0609020204030204" pitchFamily="49" charset="0"/>
              </a:rPr>
              <a:t>, double </a:t>
            </a:r>
            <a:r>
              <a:rPr lang="cs-CZ" dirty="0" err="1">
                <a:solidFill>
                  <a:srgbClr val="1E559D"/>
                </a:solidFill>
                <a:latin typeface="Consolas" panose="020B0609020204030204" pitchFamily="49" charset="0"/>
                <a:cs typeface="Consolas" panose="020B0609020204030204" pitchFamily="49" charset="0"/>
              </a:rPr>
              <a:t>value</a:t>
            </a:r>
            <a:r>
              <a:rPr lang="cs-CZ" dirty="0">
                <a:solidFill>
                  <a:srgbClr val="1E559D"/>
                </a:solidFill>
                <a:latin typeface="Consolas" panose="020B0609020204030204" pitchFamily="49" charset="0"/>
                <a:cs typeface="Consolas" panose="020B0609020204030204" pitchFamily="49" charset="0"/>
              </a:rPr>
              <a:t>)</a:t>
            </a:r>
            <a:endParaRPr lang="cs-CZ" dirty="0">
              <a:solidFill>
                <a:srgbClr val="1E559D"/>
              </a:solidFill>
            </a:endParaRPr>
          </a:p>
          <a:p>
            <a:pPr>
              <a:buFont typeface="Arial" panose="020B0604020202020204" pitchFamily="34" charset="0"/>
              <a:buChar char="•"/>
            </a:pPr>
            <a:r>
              <a:rPr lang="cs-CZ" dirty="0" err="1"/>
              <a:t>Implement</a:t>
            </a:r>
            <a:r>
              <a:rPr lang="cs-CZ" dirty="0"/>
              <a:t> framework </a:t>
            </a:r>
            <a:r>
              <a:rPr lang="cs-CZ" dirty="0" err="1"/>
              <a:t>methods</a:t>
            </a:r>
            <a:r>
              <a:rPr lang="cs-CZ" dirty="0"/>
              <a:t> </a:t>
            </a:r>
            <a:r>
              <a:rPr lang="cs-CZ" dirty="0" err="1"/>
              <a:t>for</a:t>
            </a:r>
            <a:r>
              <a:rPr lang="cs-CZ" dirty="0"/>
              <a:t> </a:t>
            </a:r>
            <a:r>
              <a:rPr lang="cs-CZ" dirty="0" err="1"/>
              <a:t>pumps</a:t>
            </a:r>
            <a:r>
              <a:rPr lang="cs-CZ" dirty="0"/>
              <a:t>	</a:t>
            </a:r>
          </a:p>
          <a:p>
            <a:pPr lvl="1">
              <a:buFont typeface="Arial" panose="020B0604020202020204" pitchFamily="34" charset="0"/>
              <a:buChar char="•"/>
            </a:pPr>
            <a:r>
              <a:rPr lang="cs-CZ" b="1" i="1" dirty="0" err="1"/>
              <a:t>CmdSendAuxiliaryLCFlow</a:t>
            </a:r>
            <a:r>
              <a:rPr lang="cs-CZ" b="1" i="1" dirty="0"/>
              <a:t>(</a:t>
            </a:r>
            <a:r>
              <a:rPr lang="cs-CZ" b="1" i="1" dirty="0" err="1"/>
              <a:t>lc,float</a:t>
            </a:r>
            <a:r>
              <a:rPr lang="cs-CZ" b="1" i="1" dirty="0"/>
              <a:t>)</a:t>
            </a:r>
          </a:p>
          <a:p>
            <a:pPr marL="1079500" lvl="2" indent="-165100">
              <a:buFont typeface="Arial" panose="020B0604020202020204" pitchFamily="34" charset="0"/>
              <a:buChar char="•"/>
            </a:pPr>
            <a:r>
              <a:rPr lang="cs-CZ" i="1" dirty="0" err="1"/>
              <a:t>float</a:t>
            </a:r>
            <a:r>
              <a:rPr lang="cs-CZ" dirty="0"/>
              <a:t> in ml/min</a:t>
            </a:r>
          </a:p>
          <a:p>
            <a:pPr lvl="1">
              <a:buFont typeface="Arial" panose="020B0604020202020204" pitchFamily="34" charset="0"/>
              <a:buChar char="•"/>
            </a:pPr>
            <a:r>
              <a:rPr lang="cs-CZ" b="1" i="1" dirty="0" err="1"/>
              <a:t>CmdSendLCFlow</a:t>
            </a:r>
            <a:r>
              <a:rPr lang="cs-CZ" b="1" i="1" dirty="0"/>
              <a:t>(</a:t>
            </a:r>
            <a:r>
              <a:rPr lang="cs-CZ" b="1" i="1" dirty="0" err="1"/>
              <a:t>floats</a:t>
            </a:r>
            <a:r>
              <a:rPr lang="cs-CZ" b="1" i="1" dirty="0"/>
              <a:t>)</a:t>
            </a:r>
          </a:p>
          <a:p>
            <a:pPr marL="1079500" lvl="2" indent="-165100">
              <a:buFont typeface="Arial" panose="020B0604020202020204" pitchFamily="34" charset="0"/>
              <a:buChar char="•"/>
            </a:pPr>
            <a:r>
              <a:rPr lang="cs-CZ" dirty="0"/>
              <a:t>Use </a:t>
            </a:r>
            <a:r>
              <a:rPr lang="cs-CZ" i="1" dirty="0" err="1"/>
              <a:t>floats</a:t>
            </a:r>
            <a:r>
              <a:rPr lang="cs-CZ" i="1" dirty="0"/>
              <a:t>[0]</a:t>
            </a:r>
            <a:r>
              <a:rPr lang="cs-CZ" dirty="0"/>
              <a:t> !</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a:t>Pump</a:t>
            </a:r>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42</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2" name="Rounded Rectangular Callout 3">
            <a:extLst>
              <a:ext uri="{FF2B5EF4-FFF2-40B4-BE49-F238E27FC236}">
                <a16:creationId xmlns:a16="http://schemas.microsoft.com/office/drawing/2014/main" id="{86569886-798B-034E-9E72-92993CF7B59B}"/>
              </a:ext>
            </a:extLst>
          </p:cNvPr>
          <p:cNvSpPr/>
          <p:nvPr/>
        </p:nvSpPr>
        <p:spPr>
          <a:xfrm>
            <a:off x="7907834" y="2735865"/>
            <a:ext cx="1747286" cy="1820319"/>
          </a:xfrm>
          <a:prstGeom prst="wedgeRoundRectCallout">
            <a:avLst>
              <a:gd name="adj1" fmla="val -217323"/>
              <a:gd name="adj2" fmla="val -5438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Both methods do the same thing, but the have different parameters</a:t>
            </a:r>
          </a:p>
        </p:txBody>
      </p:sp>
    </p:spTree>
    <p:extLst>
      <p:ext uri="{BB962C8B-B14F-4D97-AF65-F5344CB8AC3E}">
        <p14:creationId xmlns:p14="http://schemas.microsoft.com/office/powerpoint/2010/main" val="4550777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967683"/>
          </a:xfrm>
        </p:spPr>
        <p:txBody>
          <a:bodyPr/>
          <a:lstStyle/>
          <a:p>
            <a:pPr>
              <a:buFont typeface="Arial" panose="020B0604020202020204" pitchFamily="34" charset="0"/>
              <a:buChar char="•"/>
            </a:pPr>
            <a:r>
              <a:rPr lang="cs-CZ" dirty="0" err="1"/>
              <a:t>SubDevice</a:t>
            </a:r>
            <a:r>
              <a:rPr lang="cs-CZ" dirty="0"/>
              <a:t> </a:t>
            </a:r>
            <a:r>
              <a:rPr lang="cs-CZ" dirty="0" err="1"/>
              <a:t>class</a:t>
            </a:r>
            <a:endParaRPr lang="cs-CZ" dirty="0"/>
          </a:p>
          <a:p>
            <a:pPr lvl="1">
              <a:buFont typeface="Arial" panose="020B0604020202020204" pitchFamily="34" charset="0"/>
              <a:buChar char="•"/>
            </a:pPr>
            <a:r>
              <a:rPr lang="cs-CZ" dirty="0" err="1"/>
              <a:t>class</a:t>
            </a:r>
            <a:r>
              <a:rPr lang="cs-CZ" dirty="0"/>
              <a:t> </a:t>
            </a:r>
            <a:r>
              <a:rPr lang="cs-CZ" dirty="0" err="1"/>
              <a:t>Aux</a:t>
            </a:r>
            <a:r>
              <a:rPr lang="cs-CZ" dirty="0"/>
              <a:t> &lt; </a:t>
            </a:r>
            <a:r>
              <a:rPr lang="cs-CZ" dirty="0" err="1"/>
              <a:t>SamplerSubDeviceWrapper</a:t>
            </a:r>
            <a:endParaRPr lang="cs-CZ" dirty="0"/>
          </a:p>
          <a:p>
            <a:pPr>
              <a:buFont typeface="Arial" panose="020B0604020202020204" pitchFamily="34" charset="0"/>
              <a:buChar char="•"/>
            </a:pPr>
            <a:r>
              <a:rPr lang="cs-CZ" dirty="0" err="1"/>
              <a:t>Device</a:t>
            </a:r>
            <a:r>
              <a:rPr lang="cs-CZ" dirty="0"/>
              <a:t> </a:t>
            </a:r>
            <a:r>
              <a:rPr lang="cs-CZ" dirty="0" err="1"/>
              <a:t>class</a:t>
            </a:r>
            <a:r>
              <a:rPr lang="cs-CZ" dirty="0"/>
              <a:t> </a:t>
            </a:r>
            <a:r>
              <a:rPr lang="cs-CZ" dirty="0" err="1"/>
              <a:t>Init</a:t>
            </a:r>
            <a:endParaRPr lang="cs-CZ" dirty="0"/>
          </a:p>
          <a:p>
            <a:pPr marL="384048" lvl="1" indent="0">
              <a:buNone/>
            </a:pPr>
            <a:r>
              <a:rPr lang="cs-CZ" dirty="0">
                <a:solidFill>
                  <a:srgbClr val="1E559D"/>
                </a:solidFill>
                <a:latin typeface="Consolas" panose="020B0609020204030204" pitchFamily="49" charset="0"/>
                <a:cs typeface="Consolas" panose="020B0609020204030204" pitchFamily="49" charset="0"/>
              </a:rPr>
              <a:t>@m_Aux=Aux.new	</a:t>
            </a:r>
          </a:p>
          <a:p>
            <a:pPr marL="384048" lvl="1" indent="0">
              <a:buNone/>
            </a:pPr>
            <a:r>
              <a:rPr lang="cs-CZ" dirty="0" err="1">
                <a:solidFill>
                  <a:srgbClr val="1E559D"/>
                </a:solidFill>
                <a:latin typeface="Consolas" panose="020B0609020204030204" pitchFamily="49" charset="0"/>
                <a:cs typeface="Consolas" panose="020B0609020204030204" pitchFamily="49" charset="0"/>
              </a:rPr>
              <a:t>AddSubDevice</a:t>
            </a:r>
            <a:r>
              <a:rPr lang="cs-CZ" dirty="0">
                <a:solidFill>
                  <a:srgbClr val="1E559D"/>
                </a:solidFill>
                <a:latin typeface="Consolas" panose="020B0609020204030204" pitchFamily="49" charset="0"/>
                <a:cs typeface="Consolas" panose="020B0609020204030204" pitchFamily="49" charset="0"/>
              </a:rPr>
              <a:t>(@m_Aux)</a:t>
            </a:r>
            <a:endParaRPr lang="cs-CZ" dirty="0">
              <a:solidFill>
                <a:srgbClr val="1E559D"/>
              </a:solidFill>
              <a:latin typeface="Consolas" panose="020B0609020204030204" pitchFamily="49" charset="0"/>
            </a:endParaRPr>
          </a:p>
          <a:p>
            <a:pPr>
              <a:buFont typeface="Arial" panose="020B0604020202020204" pitchFamily="34" charset="0"/>
              <a:buChar char="•"/>
            </a:pPr>
            <a:r>
              <a:rPr lang="en-US" dirty="0"/>
              <a:t>Specify minimum and maximum injection volume and possible step in mL </a:t>
            </a:r>
            <a:endParaRPr lang="cs-CZ" dirty="0"/>
          </a:p>
          <a:p>
            <a:pPr marL="384048" lvl="1" indent="0">
              <a:buNone/>
            </a:pPr>
            <a:r>
              <a:rPr lang="cs-CZ" dirty="0" err="1">
                <a:solidFill>
                  <a:srgbClr val="1E559D"/>
                </a:solidFill>
                <a:latin typeface="Consolas" panose="020B0609020204030204" pitchFamily="49" charset="0"/>
                <a:cs typeface="Consolas" panose="020B0609020204030204" pitchFamily="49" charset="0"/>
              </a:rPr>
              <a:t>SetVolumeRange</a:t>
            </a:r>
            <a:r>
              <a:rPr lang="cs-CZ" dirty="0">
                <a:solidFill>
                  <a:srgbClr val="1E559D"/>
                </a:solidFill>
                <a:latin typeface="Consolas" panose="020B0609020204030204" pitchFamily="49" charset="0"/>
                <a:cs typeface="Consolas" panose="020B0609020204030204" pitchFamily="49" charset="0"/>
              </a:rPr>
              <a:t> (double min, double max, double step)</a:t>
            </a:r>
            <a:endParaRPr lang="cs-CZ" dirty="0">
              <a:solidFill>
                <a:srgbClr val="1E559D"/>
              </a:solidFill>
              <a:latin typeface="Consolas" panose="020B0609020204030204" pitchFamily="49" charset="0"/>
            </a:endParaRPr>
          </a:p>
          <a:p>
            <a:pPr>
              <a:buFont typeface="Arial" panose="020B0604020202020204" pitchFamily="34" charset="0"/>
              <a:buChar char="•"/>
            </a:pPr>
            <a:r>
              <a:rPr lang="cs-CZ" dirty="0" err="1"/>
              <a:t>Add</a:t>
            </a:r>
            <a:r>
              <a:rPr lang="cs-CZ" dirty="0"/>
              <a:t> Input (</a:t>
            </a:r>
            <a:r>
              <a:rPr lang="cs-CZ" dirty="0" err="1"/>
              <a:t>optional</a:t>
            </a:r>
            <a:r>
              <a:rPr lang="cs-CZ" dirty="0"/>
              <a:t>)</a:t>
            </a:r>
          </a:p>
          <a:p>
            <a:pPr lvl="1">
              <a:buFont typeface="Arial" panose="020B0604020202020204" pitchFamily="34" charset="0"/>
              <a:buChar char="•"/>
            </a:pPr>
            <a:r>
              <a:rPr lang="cs-CZ" i="1" dirty="0" err="1">
                <a:effectLst/>
                <a:cs typeface="Consolas" panose="020B0609020204030204" pitchFamily="49" charset="0"/>
              </a:rPr>
              <a:t>Init</a:t>
            </a:r>
            <a:endParaRPr lang="cs-CZ" i="1" dirty="0">
              <a:effectLst/>
              <a:cs typeface="Consolas" panose="020B0609020204030204" pitchFamily="49" charset="0"/>
            </a:endParaRPr>
          </a:p>
          <a:p>
            <a:pPr marL="749808" lvl="2" indent="0">
              <a:buNone/>
            </a:pPr>
            <a:r>
              <a:rPr lang="en-US" sz="1700" dirty="0">
                <a:solidFill>
                  <a:srgbClr val="1E559D"/>
                </a:solidFill>
                <a:latin typeface="Consolas" panose="020B0609020204030204" pitchFamily="49" charset="0"/>
                <a:cs typeface="Consolas" panose="020B0609020204030204" pitchFamily="49" charset="0"/>
              </a:rPr>
              <a:t>Input().</a:t>
            </a:r>
            <a:r>
              <a:rPr lang="en-US" sz="1700" dirty="0" err="1">
                <a:solidFill>
                  <a:srgbClr val="1E559D"/>
                </a:solidFill>
                <a:latin typeface="Consolas" panose="020B0609020204030204" pitchFamily="49" charset="0"/>
                <a:cs typeface="Consolas" panose="020B0609020204030204" pitchFamily="49" charset="0"/>
              </a:rPr>
              <a:t>AddInput</a:t>
            </a:r>
            <a:r>
              <a:rPr lang="en-US" sz="1700" dirty="0">
                <a:solidFill>
                  <a:srgbClr val="1E559D"/>
                </a:solidFill>
                <a:latin typeface="Consolas" panose="020B0609020204030204" pitchFamily="49" charset="0"/>
                <a:cs typeface="Consolas" panose="020B0609020204030204" pitchFamily="49" charset="0"/>
              </a:rPr>
              <a:t>("Input1",  </a:t>
            </a:r>
            <a:r>
              <a:rPr lang="en-US" sz="1700" dirty="0" err="1">
                <a:solidFill>
                  <a:srgbClr val="1E559D"/>
                </a:solidFill>
                <a:latin typeface="Consolas" panose="020B0609020204030204" pitchFamily="49" charset="0"/>
                <a:cs typeface="Consolas" panose="020B0609020204030204" pitchFamily="49" charset="0"/>
              </a:rPr>
              <a:t>EitDigital</a:t>
            </a:r>
            <a:r>
              <a:rPr lang="en-US" sz="1700" dirty="0">
                <a:solidFill>
                  <a:srgbClr val="1E559D"/>
                </a:solidFill>
                <a:latin typeface="Consolas" panose="020B0609020204030204" pitchFamily="49" charset="0"/>
                <a:cs typeface="Consolas" panose="020B0609020204030204" pitchFamily="49" charset="0"/>
              </a:rPr>
              <a:t>,</a:t>
            </a:r>
            <a:r>
              <a:rPr lang="cs-CZ" sz="1700" dirty="0">
                <a:solidFill>
                  <a:srgbClr val="1E559D"/>
                </a:solidFill>
                <a:latin typeface="Consolas" panose="020B0609020204030204" pitchFamily="49" charset="0"/>
                <a:cs typeface="Consolas" panose="020B0609020204030204" pitchFamily="49" charset="0"/>
              </a:rPr>
              <a:t> </a:t>
            </a:r>
            <a:r>
              <a:rPr lang="en-US" sz="1700" dirty="0">
                <a:solidFill>
                  <a:srgbClr val="1E559D"/>
                </a:solidFill>
                <a:latin typeface="Consolas" panose="020B0609020204030204" pitchFamily="49" charset="0"/>
                <a:cs typeface="Consolas" panose="020B0609020204030204" pitchFamily="49" charset="0"/>
              </a:rPr>
              <a:t>0,</a:t>
            </a:r>
            <a:r>
              <a:rPr lang="cs-CZ" sz="1700" dirty="0">
                <a:solidFill>
                  <a:srgbClr val="1E559D"/>
                </a:solidFill>
                <a:latin typeface="Consolas" panose="020B0609020204030204" pitchFamily="49" charset="0"/>
                <a:cs typeface="Consolas" panose="020B0609020204030204" pitchFamily="49" charset="0"/>
              </a:rPr>
              <a:t>  </a:t>
            </a:r>
            <a:r>
              <a:rPr lang="en-US" sz="1700" dirty="0">
                <a:solidFill>
                  <a:srgbClr val="1E559D"/>
                </a:solidFill>
                <a:latin typeface="Consolas" panose="020B0609020204030204" pitchFamily="49" charset="0"/>
                <a:cs typeface="Consolas" panose="020B0609020204030204" pitchFamily="49" charset="0"/>
              </a:rPr>
              <a:t>Configuration().</a:t>
            </a:r>
            <a:r>
              <a:rPr lang="en-US" sz="1700" dirty="0" err="1">
                <a:solidFill>
                  <a:srgbClr val="1E559D"/>
                </a:solidFill>
                <a:latin typeface="Consolas" panose="020B0609020204030204" pitchFamily="49" charset="0"/>
                <a:cs typeface="Consolas" panose="020B0609020204030204" pitchFamily="49" charset="0"/>
              </a:rPr>
              <a:t>GetString</a:t>
            </a:r>
            <a:r>
              <a:rPr lang="en-US" sz="1700" dirty="0">
                <a:solidFill>
                  <a:srgbClr val="1E559D"/>
                </a:solidFill>
                <a:latin typeface="Consolas" panose="020B0609020204030204" pitchFamily="49" charset="0"/>
                <a:cs typeface="Consolas" panose="020B0609020204030204" pitchFamily="49" charset="0"/>
              </a:rPr>
              <a:t>("Input1"), "")</a:t>
            </a:r>
            <a:endParaRPr lang="cs-CZ" sz="1700" dirty="0">
              <a:solidFill>
                <a:srgbClr val="1E559D"/>
              </a:solidFill>
              <a:latin typeface="Consolas" panose="020B0609020204030204" pitchFamily="49" charset="0"/>
            </a:endParaRPr>
          </a:p>
          <a:p>
            <a:pPr lvl="1">
              <a:buFont typeface="Arial" panose="020B0604020202020204" pitchFamily="34" charset="0"/>
              <a:buChar char="•"/>
            </a:pPr>
            <a:r>
              <a:rPr lang="en-US" dirty="0"/>
              <a:t>Sends event of specified input and given value into Clarity CDS to be processed. Change of input can be detected in CmdTimer() or ParseReceivedFrame().</a:t>
            </a:r>
            <a:endParaRPr lang="cs-CZ" dirty="0"/>
          </a:p>
          <a:p>
            <a:pPr marL="749808" lvl="2" indent="0">
              <a:buNone/>
            </a:pPr>
            <a:r>
              <a:rPr lang="cs-CZ" sz="1700" dirty="0">
                <a:solidFill>
                  <a:srgbClr val="1E559D"/>
                </a:solidFill>
                <a:latin typeface="Consolas" panose="020B0609020204030204" pitchFamily="49" charset="0"/>
                <a:cs typeface="Consolas" panose="020B0609020204030204" pitchFamily="49" charset="0"/>
              </a:rPr>
              <a:t>Input().</a:t>
            </a:r>
            <a:r>
              <a:rPr lang="cs-CZ" sz="1700" dirty="0" err="1">
                <a:solidFill>
                  <a:srgbClr val="1E559D"/>
                </a:solidFill>
                <a:latin typeface="Consolas" panose="020B0609020204030204" pitchFamily="49" charset="0"/>
                <a:cs typeface="Consolas" panose="020B0609020204030204" pitchFamily="49" charset="0"/>
              </a:rPr>
              <a:t>WriteInput</a:t>
            </a:r>
            <a:r>
              <a:rPr lang="cs-CZ" sz="1700" dirty="0">
                <a:solidFill>
                  <a:srgbClr val="1E559D"/>
                </a:solidFill>
                <a:latin typeface="Consolas" panose="020B0609020204030204" pitchFamily="49" charset="0"/>
                <a:cs typeface="Consolas" panose="020B0609020204030204" pitchFamily="49" charset="0"/>
              </a:rPr>
              <a:t>("Input1",1)</a:t>
            </a:r>
          </a:p>
          <a:p>
            <a:pPr marL="749808" lvl="2" indent="0">
              <a:buNone/>
            </a:pPr>
            <a:r>
              <a:rPr lang="cs-CZ" sz="1700" dirty="0">
                <a:solidFill>
                  <a:srgbClr val="1E559D"/>
                </a:solidFill>
                <a:latin typeface="Consolas" panose="020B0609020204030204" pitchFamily="49" charset="0"/>
                <a:cs typeface="Consolas" panose="020B0609020204030204" pitchFamily="49" charset="0"/>
              </a:rPr>
              <a:t>Input().</a:t>
            </a:r>
            <a:r>
              <a:rPr lang="cs-CZ" sz="1700" dirty="0" err="1">
                <a:solidFill>
                  <a:srgbClr val="1E559D"/>
                </a:solidFill>
                <a:latin typeface="Consolas" panose="020B0609020204030204" pitchFamily="49" charset="0"/>
                <a:cs typeface="Consolas" panose="020B0609020204030204" pitchFamily="49" charset="0"/>
              </a:rPr>
              <a:t>WriteInput</a:t>
            </a:r>
            <a:r>
              <a:rPr lang="cs-CZ" sz="1700" dirty="0">
                <a:solidFill>
                  <a:srgbClr val="1E559D"/>
                </a:solidFill>
                <a:latin typeface="Consolas" panose="020B0609020204030204" pitchFamily="49" charset="0"/>
                <a:cs typeface="Consolas" panose="020B0609020204030204" pitchFamily="49" charset="0"/>
              </a:rPr>
              <a:t>("Input1",0)</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AutoSampler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43</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3" name="Zástupný text 7">
            <a:extLst>
              <a:ext uri="{FF2B5EF4-FFF2-40B4-BE49-F238E27FC236}">
                <a16:creationId xmlns:a16="http://schemas.microsoft.com/office/drawing/2014/main" id="{948A2980-F5A0-7B42-CC49-DBE090348DED}"/>
              </a:ext>
            </a:extLst>
          </p:cNvPr>
          <p:cNvSpPr txBox="1">
            <a:spLocks/>
          </p:cNvSpPr>
          <p:nvPr/>
        </p:nvSpPr>
        <p:spPr>
          <a:xfrm>
            <a:off x="1431925" y="6055434"/>
            <a:ext cx="9921875" cy="300082"/>
          </a:xfrm>
          <a:prstGeom prst="rect">
            <a:avLst/>
          </a:prstGeom>
        </p:spPr>
        <p:txBody>
          <a:bodyPr anchor="b">
            <a:spAutoFit/>
          </a:bodyPr>
          <a:lstStyle>
            <a:lvl1pPr marL="324000" indent="-324000" algn="l" defTabSz="914400" rtl="0" eaLnBrk="1" latinLnBrk="0" hangingPunct="1">
              <a:lnSpc>
                <a:spcPct val="90000"/>
              </a:lnSpc>
              <a:spcBef>
                <a:spcPts val="1000"/>
              </a:spcBef>
              <a:buSzPct val="140000"/>
              <a:buFontTx/>
              <a:buBlip>
                <a:blip r:embed="rId2"/>
              </a:buBlip>
              <a:defRPr sz="1500" kern="1200">
                <a:solidFill>
                  <a:srgbClr val="41404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s-CZ"/>
              <a:t>More info can be found in UNI RUBY DataApex Help - </a:t>
            </a:r>
            <a:r>
              <a:rPr lang="en-US"/>
              <a:t>DeviceWrapper Class Reference</a:t>
            </a:r>
            <a:endParaRPr lang="en-US" dirty="0"/>
          </a:p>
        </p:txBody>
      </p:sp>
    </p:spTree>
    <p:extLst>
      <p:ext uri="{BB962C8B-B14F-4D97-AF65-F5344CB8AC3E}">
        <p14:creationId xmlns:p14="http://schemas.microsoft.com/office/powerpoint/2010/main" val="9794268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AutoSampler</a:t>
            </a:r>
            <a:r>
              <a:rPr lang="cs-CZ" dirty="0"/>
              <a:t> - </a:t>
            </a:r>
            <a:r>
              <a:rPr lang="cs-CZ" dirty="0" err="1"/>
              <a:t>Inputs</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44</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6" name="Obrázek 5" descr="Obsah obrázku text, snímek obrazovky, software, Počítačová ikona&#10;&#10;Popis byl vytvořen automaticky">
            <a:extLst>
              <a:ext uri="{FF2B5EF4-FFF2-40B4-BE49-F238E27FC236}">
                <a16:creationId xmlns:a16="http://schemas.microsoft.com/office/drawing/2014/main" id="{EEE6651C-52E2-687E-46EC-6FA237DFC9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6051" y="1259741"/>
            <a:ext cx="7253489" cy="4880928"/>
          </a:xfrm>
          <a:prstGeom prst="rect">
            <a:avLst/>
          </a:prstGeom>
        </p:spPr>
      </p:pic>
      <p:cxnSp>
        <p:nvCxnSpPr>
          <p:cNvPr id="7" name="Straight Arrow Connector 4">
            <a:extLst>
              <a:ext uri="{FF2B5EF4-FFF2-40B4-BE49-F238E27FC236}">
                <a16:creationId xmlns:a16="http://schemas.microsoft.com/office/drawing/2014/main" id="{8EBE4CA5-637E-2D75-7B9E-CAE22BBC62A4}"/>
              </a:ext>
            </a:extLst>
          </p:cNvPr>
          <p:cNvCxnSpPr>
            <a:cxnSpLocks/>
          </p:cNvCxnSpPr>
          <p:nvPr/>
        </p:nvCxnSpPr>
        <p:spPr>
          <a:xfrm flipH="1">
            <a:off x="9591508" y="4928592"/>
            <a:ext cx="1152692" cy="0"/>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64369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705799"/>
          </a:xfrm>
        </p:spPr>
        <p:txBody>
          <a:bodyPr/>
          <a:lstStyle/>
          <a:p>
            <a:pPr>
              <a:buFont typeface="Arial" panose="020B0604020202020204" pitchFamily="34" charset="0"/>
              <a:buChar char="•"/>
            </a:pPr>
            <a:r>
              <a:rPr lang="cs-CZ" dirty="0" err="1"/>
              <a:t>Add</a:t>
            </a:r>
            <a:r>
              <a:rPr lang="cs-CZ" dirty="0"/>
              <a:t> Output (</a:t>
            </a:r>
            <a:r>
              <a:rPr lang="cs-CZ" dirty="0" err="1"/>
              <a:t>optional</a:t>
            </a:r>
            <a:r>
              <a:rPr lang="cs-CZ" dirty="0"/>
              <a:t>)</a:t>
            </a:r>
          </a:p>
          <a:p>
            <a:pPr lvl="1">
              <a:buFont typeface="Arial" panose="020B0604020202020204" pitchFamily="34" charset="0"/>
              <a:buChar char="•"/>
            </a:pPr>
            <a:r>
              <a:rPr lang="cs-CZ" dirty="0" err="1"/>
              <a:t>see</a:t>
            </a:r>
            <a:r>
              <a:rPr lang="cs-CZ" dirty="0"/>
              <a:t> UNI Ruby </a:t>
            </a:r>
            <a:r>
              <a:rPr lang="cs-CZ" dirty="0" err="1"/>
              <a:t>help</a:t>
            </a:r>
            <a:endParaRPr lang="cs-CZ" dirty="0"/>
          </a:p>
          <a:p>
            <a:pPr lvl="1">
              <a:buFont typeface="Arial" panose="020B0604020202020204" pitchFamily="34" charset="0"/>
              <a:buChar char="•"/>
            </a:pPr>
            <a:r>
              <a:rPr lang="cs-CZ" i="1" dirty="0" err="1"/>
              <a:t>CmdWriteOutputInt</a:t>
            </a:r>
            <a:endParaRPr lang="cs-CZ" i="1" dirty="0"/>
          </a:p>
          <a:p>
            <a:pPr lvl="1">
              <a:buFont typeface="Arial" panose="020B0604020202020204" pitchFamily="34" charset="0"/>
              <a:buChar char="•"/>
            </a:pPr>
            <a:r>
              <a:rPr lang="cs-CZ" i="1" dirty="0" err="1"/>
              <a:t>CmdWriteOutputDouble</a:t>
            </a:r>
            <a:endParaRPr lang="cs-CZ" i="1" dirty="0"/>
          </a:p>
          <a:p>
            <a:pPr lvl="1">
              <a:buFont typeface="Arial" panose="020B0604020202020204" pitchFamily="34" charset="0"/>
              <a:buChar char="•"/>
            </a:pPr>
            <a:r>
              <a:rPr lang="cs-CZ" i="1" dirty="0" err="1"/>
              <a:t>CmdWriteOutputString</a:t>
            </a:r>
            <a:endParaRPr lang="cs-CZ" i="1" dirty="0"/>
          </a:p>
          <a:p>
            <a:pPr>
              <a:buFont typeface="Arial" panose="020B0604020202020204" pitchFamily="34" charset="0"/>
              <a:buChar char="•"/>
            </a:pPr>
            <a:endParaRPr lang="cs-CZ" dirty="0"/>
          </a:p>
          <a:p>
            <a:pPr>
              <a:buFont typeface="Arial" panose="020B0604020202020204" pitchFamily="34" charset="0"/>
              <a:buChar char="•"/>
            </a:pPr>
            <a:r>
              <a:rPr lang="cs-CZ" dirty="0" err="1"/>
              <a:t>Implement</a:t>
            </a:r>
            <a:r>
              <a:rPr lang="cs-CZ" dirty="0"/>
              <a:t> </a:t>
            </a:r>
            <a:r>
              <a:rPr lang="cs-CZ" dirty="0" err="1"/>
              <a:t>CmdSendMethod</a:t>
            </a:r>
            <a:r>
              <a:rPr lang="cs-CZ" dirty="0"/>
              <a:t> – </a:t>
            </a:r>
            <a:r>
              <a:rPr lang="cs-CZ" dirty="0" err="1"/>
              <a:t>get</a:t>
            </a:r>
            <a:r>
              <a:rPr lang="cs-CZ" dirty="0"/>
              <a:t> </a:t>
            </a:r>
            <a:r>
              <a:rPr lang="cs-CZ" dirty="0" err="1"/>
              <a:t>vial</a:t>
            </a:r>
            <a:r>
              <a:rPr lang="cs-CZ" dirty="0"/>
              <a:t> </a:t>
            </a:r>
            <a:r>
              <a:rPr lang="cs-CZ" dirty="0" err="1"/>
              <a:t>number</a:t>
            </a:r>
            <a:r>
              <a:rPr lang="cs-CZ" dirty="0"/>
              <a:t> </a:t>
            </a:r>
            <a:r>
              <a:rPr lang="cs-CZ" dirty="0" err="1"/>
              <a:t>from</a:t>
            </a:r>
            <a:r>
              <a:rPr lang="cs-CZ" dirty="0"/>
              <a:t> </a:t>
            </a:r>
            <a:r>
              <a:rPr lang="cs-CZ" dirty="0" err="1"/>
              <a:t>Clarity</a:t>
            </a:r>
            <a:r>
              <a:rPr lang="cs-CZ" dirty="0"/>
              <a:t> and set </a:t>
            </a:r>
            <a:r>
              <a:rPr lang="cs-CZ" dirty="0" err="1"/>
              <a:t>vial</a:t>
            </a:r>
            <a:r>
              <a:rPr lang="cs-CZ" dirty="0"/>
              <a:t> </a:t>
            </a:r>
            <a:r>
              <a:rPr lang="cs-CZ" dirty="0" err="1"/>
              <a:t>for</a:t>
            </a:r>
            <a:r>
              <a:rPr lang="cs-CZ" dirty="0"/>
              <a:t> </a:t>
            </a:r>
            <a:r>
              <a:rPr lang="cs-CZ" dirty="0" err="1"/>
              <a:t>AutoSampler</a:t>
            </a:r>
            <a:endParaRPr lang="cs-CZ" dirty="0"/>
          </a:p>
          <a:p>
            <a:pPr marL="384048" lvl="1" indent="0">
              <a:buNone/>
            </a:pPr>
            <a:r>
              <a:rPr lang="cs-CZ" i="1" dirty="0"/>
              <a:t>	</a:t>
            </a:r>
            <a:r>
              <a:rPr lang="cs-CZ" i="1" dirty="0" err="1"/>
              <a:t>Method</a:t>
            </a:r>
            <a:r>
              <a:rPr lang="cs-CZ" i="1" dirty="0"/>
              <a:t>().</a:t>
            </a:r>
            <a:r>
              <a:rPr lang="cs-CZ" i="1" dirty="0" err="1"/>
              <a:t>GetVial</a:t>
            </a:r>
            <a:r>
              <a:rPr lang="cs-CZ" i="1" dirty="0"/>
              <a:t>()</a:t>
            </a:r>
          </a:p>
          <a:p>
            <a:pPr>
              <a:buFont typeface="Arial" panose="020B0604020202020204" pitchFamily="34" charset="0"/>
              <a:buChar char="•"/>
            </a:pPr>
            <a:r>
              <a:rPr lang="cs-CZ" dirty="0" err="1"/>
              <a:t>Implement</a:t>
            </a:r>
            <a:endParaRPr lang="cs-CZ" dirty="0"/>
          </a:p>
          <a:p>
            <a:pPr lvl="1">
              <a:buFont typeface="Arial" panose="020B0604020202020204" pitchFamily="34" charset="0"/>
              <a:buChar char="•"/>
            </a:pPr>
            <a:r>
              <a:rPr lang="cs-CZ" i="1" dirty="0" err="1"/>
              <a:t>CmdPerformInjection</a:t>
            </a:r>
            <a:r>
              <a:rPr lang="cs-CZ" dirty="0"/>
              <a:t> - </a:t>
            </a:r>
            <a:r>
              <a:rPr lang="en-US" dirty="0"/>
              <a:t>Indicates into samplers, that injection should be performed</a:t>
            </a:r>
            <a:endParaRPr lang="cs-CZ" dirty="0"/>
          </a:p>
          <a:p>
            <a:pPr lvl="1">
              <a:buFont typeface="Arial" panose="020B0604020202020204" pitchFamily="34" charset="0"/>
              <a:buChar char="•"/>
            </a:pPr>
            <a:r>
              <a:rPr lang="cs-CZ" i="1" dirty="0"/>
              <a:t>CmdByPassInjection</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AutoSampler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45</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8195941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282881"/>
          </a:xfrm>
        </p:spPr>
        <p:txBody>
          <a:bodyPr/>
          <a:lstStyle/>
          <a:p>
            <a:pPr>
              <a:buFont typeface="Arial" panose="020B0604020202020204" pitchFamily="34" charset="0"/>
              <a:buChar char="•"/>
            </a:pPr>
            <a:r>
              <a:rPr lang="cs-CZ" dirty="0" err="1"/>
              <a:t>SubDevice</a:t>
            </a:r>
            <a:r>
              <a:rPr lang="cs-CZ" dirty="0"/>
              <a:t> </a:t>
            </a:r>
            <a:r>
              <a:rPr lang="cs-CZ" dirty="0" err="1"/>
              <a:t>class</a:t>
            </a:r>
            <a:endParaRPr lang="cs-CZ" dirty="0"/>
          </a:p>
          <a:p>
            <a:pPr lvl="1">
              <a:buFont typeface="Arial" panose="020B0604020202020204" pitchFamily="34" charset="0"/>
              <a:buChar char="•"/>
            </a:pPr>
            <a:r>
              <a:rPr lang="cs-CZ" dirty="0" err="1"/>
              <a:t>class</a:t>
            </a:r>
            <a:r>
              <a:rPr lang="cs-CZ" dirty="0"/>
              <a:t> </a:t>
            </a:r>
            <a:r>
              <a:rPr lang="cs-CZ" dirty="0" err="1"/>
              <a:t>Detector</a:t>
            </a:r>
            <a:r>
              <a:rPr lang="cs-CZ" dirty="0"/>
              <a:t> &lt; </a:t>
            </a:r>
            <a:r>
              <a:rPr lang="cs-CZ" dirty="0" err="1"/>
              <a:t>DetectorSubDeviceWrapperDevice</a:t>
            </a:r>
            <a:r>
              <a:rPr lang="cs-CZ" dirty="0"/>
              <a:t> </a:t>
            </a:r>
          </a:p>
          <a:p>
            <a:pPr>
              <a:buFont typeface="Arial" panose="020B0604020202020204" pitchFamily="34" charset="0"/>
              <a:buChar char="•"/>
            </a:pPr>
            <a:r>
              <a:rPr lang="cs-CZ" dirty="0" err="1"/>
              <a:t>Decice</a:t>
            </a:r>
            <a:r>
              <a:rPr lang="cs-CZ" dirty="0"/>
              <a:t> </a:t>
            </a:r>
            <a:r>
              <a:rPr lang="cs-CZ" dirty="0" err="1"/>
              <a:t>class</a:t>
            </a:r>
            <a:r>
              <a:rPr lang="cs-CZ" dirty="0"/>
              <a:t> </a:t>
            </a:r>
            <a:r>
              <a:rPr lang="cs-CZ" dirty="0" err="1"/>
              <a:t>Init</a:t>
            </a:r>
            <a:endParaRPr lang="cs-CZ" dirty="0"/>
          </a:p>
          <a:p>
            <a:pPr marL="384048" lvl="1" indent="0">
              <a:buNone/>
            </a:pPr>
            <a:r>
              <a:rPr lang="cs-CZ" dirty="0">
                <a:solidFill>
                  <a:srgbClr val="1E559D"/>
                </a:solidFill>
                <a:latin typeface="Consolas" panose="020B0609020204030204" pitchFamily="49" charset="0"/>
                <a:cs typeface="Consolas" panose="020B0609020204030204" pitchFamily="49" charset="0"/>
              </a:rPr>
              <a:t>@m_Detector = </a:t>
            </a:r>
            <a:r>
              <a:rPr lang="cs-CZ" dirty="0" err="1">
                <a:solidFill>
                  <a:srgbClr val="1E559D"/>
                </a:solidFill>
                <a:latin typeface="Consolas" panose="020B0609020204030204" pitchFamily="49" charset="0"/>
                <a:cs typeface="Consolas" panose="020B0609020204030204" pitchFamily="49" charset="0"/>
              </a:rPr>
              <a:t>Detector.new</a:t>
            </a:r>
            <a:endParaRPr lang="cs-CZ" dirty="0">
              <a:solidFill>
                <a:srgbClr val="1E559D"/>
              </a:solidFill>
              <a:latin typeface="Consolas" panose="020B0609020204030204" pitchFamily="49" charset="0"/>
              <a:cs typeface="Consolas" panose="020B0609020204030204" pitchFamily="49" charset="0"/>
            </a:endParaRPr>
          </a:p>
          <a:p>
            <a:pPr marL="384048" lvl="1" indent="0">
              <a:buNone/>
            </a:pPr>
            <a:r>
              <a:rPr lang="cs-CZ" dirty="0">
                <a:solidFill>
                  <a:srgbClr val="1E559D"/>
                </a:solidFill>
                <a:latin typeface="Consolas" panose="020B0609020204030204" pitchFamily="49" charset="0"/>
                <a:cs typeface="Consolas" panose="020B0609020204030204" pitchFamily="49" charset="0"/>
              </a:rPr>
              <a:t>@m_Detector.SetName(Configuration().GetString('DetectorName')</a:t>
            </a:r>
          </a:p>
          <a:p>
            <a:pPr marL="384048" lvl="1" indent="0">
              <a:buNone/>
            </a:pPr>
            <a:r>
              <a:rPr lang="cs-CZ" dirty="0" err="1">
                <a:solidFill>
                  <a:srgbClr val="1E559D"/>
                </a:solidFill>
                <a:latin typeface="Consolas" panose="020B0609020204030204" pitchFamily="49" charset="0"/>
                <a:cs typeface="Consolas" panose="020B0609020204030204" pitchFamily="49" charset="0"/>
              </a:rPr>
              <a:t>AddSubDevice</a:t>
            </a:r>
            <a:r>
              <a:rPr lang="cs-CZ" dirty="0">
                <a:solidFill>
                  <a:srgbClr val="1E559D"/>
                </a:solidFill>
                <a:latin typeface="Consolas" panose="020B0609020204030204" pitchFamily="49" charset="0"/>
                <a:cs typeface="Consolas" panose="020B0609020204030204" pitchFamily="49" charset="0"/>
              </a:rPr>
              <a:t>(@m_Detector)</a:t>
            </a:r>
          </a:p>
          <a:p>
            <a:pPr>
              <a:buFont typeface="Arial" panose="020B0604020202020204" pitchFamily="34" charset="0"/>
              <a:buChar char="•"/>
            </a:pPr>
            <a:r>
              <a:rPr lang="en-US" dirty="0"/>
              <a:t>Set Rate and Range after </a:t>
            </a:r>
            <a:r>
              <a:rPr lang="en-US" dirty="0" err="1"/>
              <a:t>AddSubDevice</a:t>
            </a:r>
            <a:endParaRPr lang="cs-CZ" dirty="0"/>
          </a:p>
          <a:p>
            <a:pPr marL="384048" lvl="1" indent="0">
              <a:buNone/>
            </a:pPr>
            <a:r>
              <a:rPr lang="en-US" dirty="0">
                <a:solidFill>
                  <a:srgbClr val="1E559D"/>
                </a:solidFill>
                <a:latin typeface="Consolas" panose="020B0609020204030204" pitchFamily="49" charset="0"/>
                <a:cs typeface="Consolas" panose="020B0609020204030204" pitchFamily="49" charset="0"/>
              </a:rPr>
              <a:t>@m_Detector.</a:t>
            </a:r>
            <a:r>
              <a:rPr lang="en-US" b="1" dirty="0">
                <a:solidFill>
                  <a:srgbClr val="1E559D"/>
                </a:solidFill>
                <a:latin typeface="Consolas" panose="020B0609020204030204" pitchFamily="49" charset="0"/>
                <a:cs typeface="Consolas" panose="020B0609020204030204" pitchFamily="49" charset="0"/>
              </a:rPr>
              <a:t>SetRate</a:t>
            </a:r>
            <a:r>
              <a:rPr lang="cs-CZ" b="1" dirty="0">
                <a:solidFill>
                  <a:srgbClr val="1E559D"/>
                </a:solidFill>
                <a:latin typeface="Consolas" panose="020B0609020204030204" pitchFamily="49" charset="0"/>
                <a:cs typeface="Consolas" panose="020B0609020204030204" pitchFamily="49" charset="0"/>
              </a:rPr>
              <a:t> </a:t>
            </a:r>
            <a:r>
              <a:rPr lang="en-US" dirty="0">
                <a:solidFill>
                  <a:srgbClr val="1E559D"/>
                </a:solidFill>
                <a:latin typeface="Consolas" panose="020B0609020204030204" pitchFamily="49" charset="0"/>
                <a:cs typeface="Consolas" panose="020B0609020204030204" pitchFamily="49" charset="0"/>
              </a:rPr>
              <a:t>(</a:t>
            </a:r>
            <a:r>
              <a:rPr lang="cs-CZ" dirty="0">
                <a:solidFill>
                  <a:srgbClr val="1E559D"/>
                </a:solidFill>
                <a:latin typeface="Consolas" panose="020B0609020204030204" pitchFamily="49" charset="0"/>
                <a:cs typeface="Consolas" panose="020B0609020204030204" pitchFamily="49" charset="0"/>
              </a:rPr>
              <a:t>double </a:t>
            </a:r>
            <a:r>
              <a:rPr lang="cs-CZ" dirty="0" err="1">
                <a:solidFill>
                  <a:srgbClr val="1E559D"/>
                </a:solidFill>
                <a:latin typeface="Consolas" panose="020B0609020204030204" pitchFamily="49" charset="0"/>
                <a:cs typeface="Consolas" panose="020B0609020204030204" pitchFamily="49" charset="0"/>
              </a:rPr>
              <a:t>sampleRate</a:t>
            </a:r>
            <a:r>
              <a:rPr lang="en-US" dirty="0">
                <a:solidFill>
                  <a:srgbClr val="1E559D"/>
                </a:solidFill>
                <a:latin typeface="Consolas" panose="020B0609020204030204" pitchFamily="49" charset="0"/>
                <a:cs typeface="Consolas" panose="020B0609020204030204" pitchFamily="49" charset="0"/>
              </a:rPr>
              <a:t>)</a:t>
            </a:r>
            <a:endParaRPr lang="cs-CZ" dirty="0">
              <a:solidFill>
                <a:srgbClr val="1E559D"/>
              </a:solidFill>
              <a:latin typeface="Consolas" panose="020B0609020204030204" pitchFamily="49" charset="0"/>
              <a:cs typeface="Consolas" panose="020B0609020204030204" pitchFamily="49" charset="0"/>
            </a:endParaRPr>
          </a:p>
          <a:p>
            <a:pPr marL="384048" lvl="1" indent="0">
              <a:buNone/>
            </a:pPr>
            <a:r>
              <a:rPr lang="en-US" dirty="0">
                <a:solidFill>
                  <a:srgbClr val="1E559D"/>
                </a:solidFill>
                <a:latin typeface="Consolas" panose="020B0609020204030204" pitchFamily="49" charset="0"/>
                <a:cs typeface="Consolas" panose="020B0609020204030204" pitchFamily="49" charset="0"/>
              </a:rPr>
              <a:t>@m_Detector.</a:t>
            </a:r>
            <a:r>
              <a:rPr lang="en-US" b="1" dirty="0">
                <a:solidFill>
                  <a:srgbClr val="1E559D"/>
                </a:solidFill>
                <a:latin typeface="Consolas" panose="020B0609020204030204" pitchFamily="49" charset="0"/>
                <a:cs typeface="Consolas" panose="020B0609020204030204" pitchFamily="49" charset="0"/>
              </a:rPr>
              <a:t>SetRange</a:t>
            </a:r>
            <a:r>
              <a:rPr lang="cs-CZ" b="1" dirty="0">
                <a:solidFill>
                  <a:srgbClr val="1E559D"/>
                </a:solidFill>
                <a:latin typeface="Consolas" panose="020B0609020204030204" pitchFamily="49" charset="0"/>
                <a:cs typeface="Consolas" panose="020B0609020204030204" pitchFamily="49" charset="0"/>
              </a:rPr>
              <a:t> </a:t>
            </a:r>
            <a:r>
              <a:rPr lang="en-US" dirty="0">
                <a:solidFill>
                  <a:srgbClr val="1E559D"/>
                </a:solidFill>
                <a:latin typeface="Consolas" panose="020B0609020204030204" pitchFamily="49" charset="0"/>
                <a:cs typeface="Consolas" panose="020B0609020204030204" pitchFamily="49" charset="0"/>
              </a:rPr>
              <a:t>(</a:t>
            </a:r>
            <a:r>
              <a:rPr lang="cs-CZ" dirty="0">
                <a:solidFill>
                  <a:srgbClr val="1E559D"/>
                </a:solidFill>
                <a:latin typeface="Consolas" panose="020B0609020204030204" pitchFamily="49" charset="0"/>
                <a:cs typeface="Consolas" panose="020B0609020204030204" pitchFamily="49" charset="0"/>
              </a:rPr>
              <a:t>double </a:t>
            </a:r>
            <a:r>
              <a:rPr lang="cs-CZ" dirty="0" err="1">
                <a:solidFill>
                  <a:srgbClr val="1E559D"/>
                </a:solidFill>
                <a:latin typeface="Consolas" panose="020B0609020204030204" pitchFamily="49" charset="0"/>
                <a:cs typeface="Consolas" panose="020B0609020204030204" pitchFamily="49" charset="0"/>
              </a:rPr>
              <a:t>range</a:t>
            </a:r>
            <a:r>
              <a:rPr lang="en-US" dirty="0">
                <a:solidFill>
                  <a:srgbClr val="1E559D"/>
                </a:solidFill>
                <a:latin typeface="Consolas" panose="020B0609020204030204" pitchFamily="49" charset="0"/>
                <a:cs typeface="Consolas" panose="020B0609020204030204" pitchFamily="49" charset="0"/>
              </a:rPr>
              <a:t>)</a:t>
            </a:r>
            <a:endParaRPr lang="cs-CZ" dirty="0">
              <a:solidFill>
                <a:srgbClr val="1E559D"/>
              </a:solidFill>
              <a:latin typeface="Consolas" panose="020B0609020204030204" pitchFamily="49" charset="0"/>
              <a:cs typeface="Consolas" panose="020B0609020204030204" pitchFamily="49" charset="0"/>
            </a:endParaRPr>
          </a:p>
          <a:p>
            <a:pPr marL="384048" lvl="1" indent="0">
              <a:buNone/>
            </a:pPr>
            <a:r>
              <a:rPr lang="en-US" dirty="0">
                <a:solidFill>
                  <a:srgbClr val="1E559D"/>
                </a:solidFill>
                <a:latin typeface="Consolas" panose="020B0609020204030204" pitchFamily="49" charset="0"/>
                <a:cs typeface="Consolas" panose="020B0609020204030204" pitchFamily="49" charset="0"/>
              </a:rPr>
              <a:t>@m_Detector.</a:t>
            </a:r>
            <a:r>
              <a:rPr lang="en-US" b="1" dirty="0">
                <a:solidFill>
                  <a:srgbClr val="1E559D"/>
                </a:solidFill>
                <a:latin typeface="Consolas" panose="020B0609020204030204" pitchFamily="49" charset="0"/>
                <a:cs typeface="Consolas" panose="020B0609020204030204" pitchFamily="49" charset="0"/>
              </a:rPr>
              <a:t>SetYUnits</a:t>
            </a:r>
            <a:r>
              <a:rPr lang="en-US" dirty="0">
                <a:solidFill>
                  <a:srgbClr val="1E559D"/>
                </a:solidFill>
                <a:latin typeface="Consolas" panose="020B0609020204030204" pitchFamily="49" charset="0"/>
                <a:cs typeface="Consolas" panose="020B0609020204030204" pitchFamily="49" charset="0"/>
              </a:rPr>
              <a:t> (</a:t>
            </a:r>
            <a:r>
              <a:rPr lang="en-US" dirty="0" err="1">
                <a:solidFill>
                  <a:srgbClr val="1E559D"/>
                </a:solidFill>
                <a:latin typeface="Consolas" panose="020B0609020204030204" pitchFamily="49" charset="0"/>
                <a:cs typeface="Consolas" panose="020B0609020204030204" pitchFamily="49" charset="0"/>
              </a:rPr>
              <a:t>strBaseUnit</a:t>
            </a:r>
            <a:r>
              <a:rPr lang="en-US" dirty="0">
                <a:solidFill>
                  <a:srgbClr val="1E559D"/>
                </a:solidFill>
                <a:latin typeface="Consolas" panose="020B0609020204030204" pitchFamily="49" charset="0"/>
                <a:cs typeface="Consolas" panose="020B0609020204030204" pitchFamily="49" charset="0"/>
              </a:rPr>
              <a:t>, </a:t>
            </a:r>
            <a:r>
              <a:rPr lang="en-US" dirty="0" err="1">
                <a:solidFill>
                  <a:srgbClr val="1E559D"/>
                </a:solidFill>
                <a:latin typeface="Consolas" panose="020B0609020204030204" pitchFamily="49" charset="0"/>
                <a:cs typeface="Consolas" panose="020B0609020204030204" pitchFamily="49" charset="0"/>
              </a:rPr>
              <a:t>strAxisName</a:t>
            </a:r>
            <a:r>
              <a:rPr lang="en-US" dirty="0">
                <a:solidFill>
                  <a:srgbClr val="1E559D"/>
                </a:solidFill>
                <a:latin typeface="Consolas" panose="020B0609020204030204" pitchFamily="49" charset="0"/>
                <a:cs typeface="Consolas" panose="020B0609020204030204" pitchFamily="49" charset="0"/>
              </a:rPr>
              <a:t>, bool </a:t>
            </a:r>
            <a:r>
              <a:rPr lang="en-US" dirty="0" err="1">
                <a:solidFill>
                  <a:srgbClr val="1E559D"/>
                </a:solidFill>
                <a:latin typeface="Consolas" panose="020B0609020204030204" pitchFamily="49" charset="0"/>
                <a:cs typeface="Consolas" panose="020B0609020204030204" pitchFamily="49" charset="0"/>
              </a:rPr>
              <a:t>bScalable</a:t>
            </a:r>
            <a:r>
              <a:rPr lang="en-US" dirty="0">
                <a:solidFill>
                  <a:srgbClr val="1E559D"/>
                </a:solidFill>
                <a:latin typeface="Consolas" panose="020B0609020204030204" pitchFamily="49" charset="0"/>
                <a:cs typeface="Consolas" panose="020B0609020204030204" pitchFamily="49" charset="0"/>
              </a:rPr>
              <a:t>,</a:t>
            </a:r>
            <a:r>
              <a:rPr lang="cs-CZ" dirty="0">
                <a:solidFill>
                  <a:srgbClr val="1E559D"/>
                </a:solidFill>
                <a:latin typeface="Consolas" panose="020B0609020204030204" pitchFamily="49" charset="0"/>
                <a:cs typeface="Consolas" panose="020B0609020204030204" pitchFamily="49" charset="0"/>
              </a:rPr>
              <a:t> </a:t>
            </a:r>
            <a:r>
              <a:rPr lang="en-US" dirty="0">
                <a:solidFill>
                  <a:srgbClr val="1E559D"/>
                </a:solidFill>
                <a:latin typeface="Consolas" panose="020B0609020204030204" pitchFamily="49" charset="0"/>
                <a:cs typeface="Consolas" panose="020B0609020204030204" pitchFamily="49" charset="0"/>
              </a:rPr>
              <a:t>double </a:t>
            </a:r>
            <a:r>
              <a:rPr lang="en-US" dirty="0" err="1">
                <a:solidFill>
                  <a:srgbClr val="1E559D"/>
                </a:solidFill>
                <a:latin typeface="Consolas" panose="020B0609020204030204" pitchFamily="49" charset="0"/>
                <a:cs typeface="Consolas" panose="020B0609020204030204" pitchFamily="49" charset="0"/>
              </a:rPr>
              <a:t>nCoefToBase</a:t>
            </a:r>
            <a:r>
              <a:rPr lang="cs-CZ" dirty="0">
                <a:solidFill>
                  <a:srgbClr val="1E559D"/>
                </a:solidFill>
                <a:latin typeface="Consolas" panose="020B0609020204030204" pitchFamily="49" charset="0"/>
                <a:cs typeface="Consolas" panose="020B0609020204030204" pitchFamily="49" charset="0"/>
              </a:rPr>
              <a:t>)</a:t>
            </a:r>
          </a:p>
          <a:p>
            <a:pPr marL="384048" lvl="1" indent="0">
              <a:buNone/>
            </a:pPr>
            <a:endParaRPr lang="cs-CZ" i="1" dirty="0">
              <a:solidFill>
                <a:schemeClr val="accent2">
                  <a:lumMod val="40000"/>
                  <a:lumOff val="60000"/>
                </a:schemeClr>
              </a:solidFill>
              <a:latin typeface="Consolas" panose="020B0609020204030204" pitchFamily="49" charset="0"/>
              <a:cs typeface="Consolas" panose="020B0609020204030204" pitchFamily="49" charset="0"/>
            </a:endParaRPr>
          </a:p>
          <a:p>
            <a:pPr marL="366948" indent="-342900">
              <a:buFont typeface="Arial" panose="020B0604020202020204" pitchFamily="34" charset="0"/>
              <a:buChar char="•"/>
            </a:pPr>
            <a:r>
              <a:rPr lang="fr-FR" dirty="0">
                <a:solidFill>
                  <a:srgbClr val="1E559D"/>
                </a:solidFill>
                <a:latin typeface="Consolas" panose="020B0609020204030204" pitchFamily="49" charset="0"/>
                <a:cs typeface="Consolas" panose="020B0609020204030204" pitchFamily="49" charset="0"/>
              </a:rPr>
              <a:t>@m_Detector.SetYUnits('µRIU', t("REFRACTIVE_INDEX"), false, 1.0)</a:t>
            </a:r>
            <a:endParaRPr lang="en-US" dirty="0">
              <a:solidFill>
                <a:srgbClr val="1E559D"/>
              </a:solidFill>
              <a:latin typeface="Consolas" panose="020B0609020204030204" pitchFamily="49" charset="0"/>
              <a:cs typeface="Consolas" panose="020B0609020204030204" pitchFamily="49" charset="0"/>
            </a:endParaRP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Detector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46</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620907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005882"/>
          </a:xfrm>
        </p:spPr>
        <p:txBody>
          <a:bodyPr/>
          <a:lstStyle/>
          <a:p>
            <a:pPr>
              <a:buFont typeface="Arial" panose="020B0604020202020204" pitchFamily="34" charset="0"/>
              <a:buChar char="•"/>
            </a:pPr>
            <a:r>
              <a:rPr lang="cs-CZ" dirty="0" err="1"/>
              <a:t>Implement</a:t>
            </a:r>
            <a:r>
              <a:rPr lang="cs-CZ" dirty="0"/>
              <a:t> framework </a:t>
            </a:r>
            <a:r>
              <a:rPr lang="cs-CZ" dirty="0" err="1"/>
              <a:t>methods</a:t>
            </a:r>
            <a:r>
              <a:rPr lang="cs-CZ" dirty="0"/>
              <a:t>:</a:t>
            </a:r>
          </a:p>
          <a:p>
            <a:pPr lvl="1">
              <a:buFont typeface="Arial" panose="020B0604020202020204" pitchFamily="34" charset="0"/>
              <a:buChar char="•"/>
            </a:pPr>
            <a:r>
              <a:rPr lang="en-US" i="1" dirty="0" err="1"/>
              <a:t>GetMethodRate</a:t>
            </a:r>
            <a:r>
              <a:rPr lang="en-US" i="1" dirty="0"/>
              <a:t>(method)</a:t>
            </a:r>
            <a:endParaRPr lang="cs-CZ" i="1" dirty="0"/>
          </a:p>
          <a:p>
            <a:pPr lvl="1">
              <a:buFont typeface="Arial" panose="020B0604020202020204" pitchFamily="34" charset="0"/>
              <a:buChar char="•"/>
            </a:pPr>
            <a:r>
              <a:rPr lang="en-US" i="1" dirty="0" err="1"/>
              <a:t>GetMethodRange</a:t>
            </a:r>
            <a:r>
              <a:rPr lang="en-US" i="1" dirty="0"/>
              <a:t>(method)</a:t>
            </a:r>
            <a:endParaRPr lang="cs-CZ" i="1" dirty="0"/>
          </a:p>
          <a:p>
            <a:pPr>
              <a:buFont typeface="Arial" panose="020B0604020202020204" pitchFamily="34" charset="0"/>
              <a:buChar char="•"/>
            </a:pPr>
            <a:endParaRPr lang="cs-CZ" dirty="0"/>
          </a:p>
          <a:p>
            <a:pPr>
              <a:buFont typeface="Arial" panose="020B0604020202020204" pitchFamily="34" charset="0"/>
              <a:buChar char="•"/>
            </a:pPr>
            <a:r>
              <a:rPr lang="cs-CZ" dirty="0"/>
              <a:t>Set </a:t>
            </a:r>
            <a:r>
              <a:rPr lang="cs-CZ" dirty="0" err="1"/>
              <a:t>Rate</a:t>
            </a:r>
            <a:r>
              <a:rPr lang="cs-CZ" dirty="0"/>
              <a:t> and </a:t>
            </a:r>
            <a:r>
              <a:rPr lang="cs-CZ" dirty="0" err="1"/>
              <a:t>Range</a:t>
            </a:r>
            <a:r>
              <a:rPr lang="cs-CZ" dirty="0"/>
              <a:t> </a:t>
            </a:r>
            <a:r>
              <a:rPr lang="cs-CZ" dirty="0" err="1"/>
              <a:t>at</a:t>
            </a:r>
            <a:r>
              <a:rPr lang="cs-CZ" dirty="0"/>
              <a:t> </a:t>
            </a:r>
            <a:r>
              <a:rPr lang="cs-CZ" dirty="0" err="1"/>
              <a:t>the</a:t>
            </a:r>
            <a:r>
              <a:rPr lang="cs-CZ" dirty="0"/>
              <a:t> </a:t>
            </a:r>
            <a:r>
              <a:rPr lang="cs-CZ" dirty="0" err="1"/>
              <a:t>beginning</a:t>
            </a:r>
            <a:r>
              <a:rPr lang="cs-CZ" dirty="0"/>
              <a:t> </a:t>
            </a:r>
            <a:r>
              <a:rPr lang="cs-CZ" dirty="0" err="1"/>
              <a:t>of</a:t>
            </a:r>
            <a:r>
              <a:rPr lang="cs-CZ" dirty="0"/>
              <a:t> </a:t>
            </a:r>
            <a:r>
              <a:rPr lang="cs-CZ" i="1" dirty="0" err="1"/>
              <a:t>CmdSendMethod</a:t>
            </a:r>
            <a:endParaRPr lang="cs-CZ" i="1" dirty="0"/>
          </a:p>
          <a:p>
            <a:pPr marL="384048" lvl="1" indent="0">
              <a:buNone/>
            </a:pPr>
            <a:r>
              <a:rPr lang="en-US" dirty="0">
                <a:solidFill>
                  <a:srgbClr val="1E559D"/>
                </a:solidFill>
                <a:latin typeface="Consolas" panose="020B0609020204030204" pitchFamily="49" charset="0"/>
                <a:cs typeface="Consolas" panose="020B0609020204030204" pitchFamily="49" charset="0"/>
              </a:rPr>
              <a:t>@m_Detector.SetRate(</a:t>
            </a:r>
            <a:r>
              <a:rPr lang="cs-CZ" dirty="0">
                <a:solidFill>
                  <a:srgbClr val="1E559D"/>
                </a:solidFill>
                <a:latin typeface="Consolas" panose="020B0609020204030204" pitchFamily="49" charset="0"/>
                <a:cs typeface="Consolas" panose="020B0609020204030204" pitchFamily="49" charset="0"/>
              </a:rPr>
              <a:t>...)</a:t>
            </a:r>
          </a:p>
          <a:p>
            <a:pPr marL="384048" lvl="1" indent="0">
              <a:buNone/>
            </a:pPr>
            <a:r>
              <a:rPr lang="en-US" dirty="0">
                <a:solidFill>
                  <a:srgbClr val="1E559D"/>
                </a:solidFill>
                <a:latin typeface="Consolas" panose="020B0609020204030204" pitchFamily="49" charset="0"/>
                <a:cs typeface="Consolas" panose="020B0609020204030204" pitchFamily="49" charset="0"/>
              </a:rPr>
              <a:t>@m_Detector.SetRange</a:t>
            </a:r>
            <a:r>
              <a:rPr lang="cs-CZ" dirty="0">
                <a:solidFill>
                  <a:srgbClr val="1E559D"/>
                </a:solidFill>
                <a:latin typeface="Consolas" panose="020B0609020204030204" pitchFamily="49" charset="0"/>
                <a:cs typeface="Consolas" panose="020B0609020204030204" pitchFamily="49" charset="0"/>
              </a:rPr>
              <a:t>(...</a:t>
            </a:r>
            <a:r>
              <a:rPr lang="en-US" dirty="0">
                <a:solidFill>
                  <a:srgbClr val="1E559D"/>
                </a:solidFill>
                <a:latin typeface="Consolas" panose="020B0609020204030204" pitchFamily="49" charset="0"/>
                <a:cs typeface="Consolas" panose="020B0609020204030204" pitchFamily="49" charset="0"/>
              </a:rPr>
              <a:t>)</a:t>
            </a:r>
            <a:endParaRPr lang="cs-CZ" dirty="0">
              <a:solidFill>
                <a:srgbClr val="1E559D"/>
              </a:solidFill>
              <a:latin typeface="Consolas" panose="020B0609020204030204" pitchFamily="49" charset="0"/>
              <a:cs typeface="Consolas" panose="020B0609020204030204" pitchFamily="49" charset="0"/>
            </a:endParaRPr>
          </a:p>
          <a:p>
            <a:pPr lvl="1">
              <a:buFont typeface="Arial" panose="020B0604020202020204" pitchFamily="34" charset="0"/>
              <a:buChar char="•"/>
            </a:pPr>
            <a:endParaRPr lang="cs-CZ" dirty="0"/>
          </a:p>
          <a:p>
            <a:pPr>
              <a:buFont typeface="Arial" panose="020B0604020202020204" pitchFamily="34" charset="0"/>
              <a:buChar char="•"/>
            </a:pPr>
            <a:r>
              <a:rPr lang="cs-CZ" dirty="0" err="1"/>
              <a:t>Read</a:t>
            </a:r>
            <a:r>
              <a:rPr lang="cs-CZ" dirty="0"/>
              <a:t> data </a:t>
            </a:r>
            <a:r>
              <a:rPr lang="cs-CZ" dirty="0" err="1"/>
              <a:t>from</a:t>
            </a:r>
            <a:r>
              <a:rPr lang="cs-CZ" dirty="0"/>
              <a:t> </a:t>
            </a:r>
            <a:r>
              <a:rPr lang="cs-CZ" dirty="0" err="1"/>
              <a:t>detector</a:t>
            </a:r>
            <a:r>
              <a:rPr lang="cs-CZ" dirty="0"/>
              <a:t> and </a:t>
            </a:r>
            <a:r>
              <a:rPr lang="cs-CZ" dirty="0" err="1"/>
              <a:t>write</a:t>
            </a:r>
            <a:r>
              <a:rPr lang="cs-CZ" dirty="0"/>
              <a:t> </a:t>
            </a:r>
            <a:r>
              <a:rPr lang="cs-CZ" dirty="0" err="1"/>
              <a:t>it</a:t>
            </a:r>
            <a:r>
              <a:rPr lang="cs-CZ" dirty="0"/>
              <a:t> to </a:t>
            </a:r>
            <a:r>
              <a:rPr lang="cs-CZ" dirty="0" err="1"/>
              <a:t>Clarity</a:t>
            </a:r>
            <a:endParaRPr lang="cs-CZ" dirty="0"/>
          </a:p>
          <a:p>
            <a:pPr marL="384048" lvl="1" indent="0">
              <a:buNone/>
            </a:pPr>
            <a:r>
              <a:rPr lang="cs-CZ" dirty="0">
                <a:solidFill>
                  <a:srgbClr val="1E559D"/>
                </a:solidFill>
                <a:latin typeface="Consolas" panose="020B0609020204030204" pitchFamily="49" charset="0"/>
                <a:cs typeface="Consolas" panose="020B0609020204030204" pitchFamily="49" charset="0"/>
              </a:rPr>
              <a:t>@m_Detector.WriteSignal (</a:t>
            </a:r>
            <a:r>
              <a:rPr lang="cs-CZ" dirty="0" err="1">
                <a:solidFill>
                  <a:srgbClr val="1E559D"/>
                </a:solidFill>
                <a:latin typeface="Consolas" panose="020B0609020204030204" pitchFamily="49" charset="0"/>
                <a:cs typeface="Consolas" panose="020B0609020204030204" pitchFamily="49" charset="0"/>
              </a:rPr>
              <a:t>value</a:t>
            </a:r>
            <a:r>
              <a:rPr lang="cs-CZ" dirty="0">
                <a:solidFill>
                  <a:srgbClr val="1E559D"/>
                </a:solidFill>
                <a:latin typeface="Consolas" panose="020B0609020204030204" pitchFamily="49" charset="0"/>
                <a:cs typeface="Consolas" panose="020B0609020204030204" pitchFamily="49" charset="0"/>
              </a:rPr>
              <a:t>)</a:t>
            </a:r>
          </a:p>
          <a:p>
            <a:pPr lvl="1">
              <a:buFont typeface="Arial" panose="020B0604020202020204" pitchFamily="34" charset="0"/>
              <a:buChar char="•"/>
            </a:pPr>
            <a:r>
              <a:rPr lang="cs-CZ" dirty="0" err="1"/>
              <a:t>usually</a:t>
            </a:r>
            <a:r>
              <a:rPr lang="cs-CZ" dirty="0"/>
              <a:t> in </a:t>
            </a:r>
            <a:r>
              <a:rPr lang="cs-CZ" dirty="0" err="1"/>
              <a:t>CmdTimer</a:t>
            </a:r>
            <a:r>
              <a:rPr lang="cs-CZ" dirty="0"/>
              <a:t>()</a:t>
            </a:r>
          </a:p>
          <a:p>
            <a:pPr lvl="1">
              <a:buFont typeface="Arial" panose="020B0604020202020204" pitchFamily="34" charset="0"/>
              <a:buChar char="•"/>
            </a:pPr>
            <a:r>
              <a:rPr lang="cs-CZ" dirty="0" err="1"/>
              <a:t>you</a:t>
            </a:r>
            <a:r>
              <a:rPr lang="cs-CZ" dirty="0"/>
              <a:t> </a:t>
            </a:r>
            <a:r>
              <a:rPr lang="cs-CZ" dirty="0" err="1"/>
              <a:t>can</a:t>
            </a:r>
            <a:r>
              <a:rPr lang="cs-CZ" dirty="0"/>
              <a:t> </a:t>
            </a:r>
            <a:r>
              <a:rPr lang="cs-CZ" dirty="0" err="1"/>
              <a:t>write</a:t>
            </a:r>
            <a:r>
              <a:rPr lang="cs-CZ" dirty="0"/>
              <a:t> </a:t>
            </a:r>
            <a:r>
              <a:rPr lang="cs-CZ" dirty="0" err="1"/>
              <a:t>multiple</a:t>
            </a:r>
            <a:r>
              <a:rPr lang="cs-CZ" dirty="0"/>
              <a:t> </a:t>
            </a:r>
            <a:r>
              <a:rPr lang="cs-CZ" dirty="0" err="1"/>
              <a:t>values</a:t>
            </a:r>
            <a:r>
              <a:rPr lang="cs-CZ" dirty="0"/>
              <a:t> in </a:t>
            </a:r>
            <a:r>
              <a:rPr lang="cs-CZ" dirty="0" err="1"/>
              <a:t>one</a:t>
            </a:r>
            <a:r>
              <a:rPr lang="cs-CZ" dirty="0"/>
              <a:t> period </a:t>
            </a:r>
            <a:r>
              <a:rPr lang="cs-CZ" dirty="0" err="1"/>
              <a:t>of</a:t>
            </a:r>
            <a:r>
              <a:rPr lang="cs-CZ" dirty="0"/>
              <a:t> </a:t>
            </a:r>
            <a:r>
              <a:rPr lang="cs-CZ" dirty="0" err="1"/>
              <a:t>CmdTimer</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Detector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47</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2" name="Rounded Rectangular Callout 3">
            <a:extLst>
              <a:ext uri="{FF2B5EF4-FFF2-40B4-BE49-F238E27FC236}">
                <a16:creationId xmlns:a16="http://schemas.microsoft.com/office/drawing/2014/main" id="{4587E0D8-EE20-1CBC-F1F5-DB8F6EB0073F}"/>
              </a:ext>
            </a:extLst>
          </p:cNvPr>
          <p:cNvSpPr/>
          <p:nvPr/>
        </p:nvSpPr>
        <p:spPr>
          <a:xfrm>
            <a:off x="8455778" y="674898"/>
            <a:ext cx="2304256" cy="1584176"/>
          </a:xfrm>
          <a:prstGeom prst="wedgeRoundRectCallout">
            <a:avLst>
              <a:gd name="adj1" fmla="val -210237"/>
              <a:gd name="adj2" fmla="val 914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It can be constant, or you can use parameter to read values from method table:</a:t>
            </a:r>
          </a:p>
          <a:p>
            <a:pPr algn="ctr"/>
            <a:r>
              <a:rPr lang="cs-CZ" sz="1600" dirty="0"/>
              <a:t>method.Get.....</a:t>
            </a:r>
          </a:p>
        </p:txBody>
      </p:sp>
    </p:spTree>
    <p:extLst>
      <p:ext uri="{BB962C8B-B14F-4D97-AF65-F5344CB8AC3E}">
        <p14:creationId xmlns:p14="http://schemas.microsoft.com/office/powerpoint/2010/main" val="21624636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985637"/>
          </a:xfrm>
        </p:spPr>
        <p:txBody>
          <a:bodyPr/>
          <a:lstStyle/>
          <a:p>
            <a:pPr>
              <a:buFont typeface="Arial" panose="020B0604020202020204" pitchFamily="34" charset="0"/>
              <a:buChar char="•"/>
            </a:pPr>
            <a:r>
              <a:rPr lang="cs-CZ" dirty="0" err="1"/>
              <a:t>SubDevice</a:t>
            </a:r>
            <a:r>
              <a:rPr lang="cs-CZ" dirty="0"/>
              <a:t> </a:t>
            </a:r>
            <a:r>
              <a:rPr lang="cs-CZ" dirty="0" err="1"/>
              <a:t>class</a:t>
            </a:r>
            <a:r>
              <a:rPr lang="cs-CZ" dirty="0"/>
              <a:t> </a:t>
            </a:r>
          </a:p>
          <a:p>
            <a:pPr lvl="1">
              <a:buFont typeface="Arial" panose="020B0604020202020204" pitchFamily="34" charset="0"/>
              <a:buChar char="•"/>
            </a:pPr>
            <a:r>
              <a:rPr lang="cs-CZ" dirty="0" err="1"/>
              <a:t>class</a:t>
            </a:r>
            <a:r>
              <a:rPr lang="cs-CZ" dirty="0"/>
              <a:t> FRC &lt; </a:t>
            </a:r>
            <a:r>
              <a:rPr lang="cs-CZ" dirty="0" err="1"/>
              <a:t>FRCSubDeviceWrapper</a:t>
            </a:r>
            <a:endParaRPr lang="cs-CZ" dirty="0"/>
          </a:p>
          <a:p>
            <a:pPr lvl="1">
              <a:buFont typeface="Arial" panose="020B0604020202020204" pitchFamily="34" charset="0"/>
              <a:buChar char="•"/>
            </a:pPr>
            <a:endParaRPr lang="cs-CZ" dirty="0"/>
          </a:p>
          <a:p>
            <a:pPr>
              <a:buFont typeface="Arial" panose="020B0604020202020204" pitchFamily="34" charset="0"/>
              <a:buChar char="•"/>
            </a:pPr>
            <a:r>
              <a:rPr lang="cs-CZ" dirty="0" err="1"/>
              <a:t>Device</a:t>
            </a:r>
            <a:r>
              <a:rPr lang="cs-CZ" dirty="0"/>
              <a:t> </a:t>
            </a:r>
            <a:r>
              <a:rPr lang="cs-CZ" dirty="0" err="1"/>
              <a:t>class</a:t>
            </a:r>
            <a:r>
              <a:rPr lang="cs-CZ" dirty="0"/>
              <a:t> </a:t>
            </a:r>
            <a:r>
              <a:rPr lang="cs-CZ" dirty="0" err="1"/>
              <a:t>Init</a:t>
            </a:r>
            <a:endParaRPr lang="cs-CZ" dirty="0"/>
          </a:p>
          <a:p>
            <a:pPr marL="384048" lvl="1" indent="0">
              <a:buNone/>
            </a:pPr>
            <a:r>
              <a:rPr lang="cs-CZ" dirty="0">
                <a:solidFill>
                  <a:srgbClr val="1E559D"/>
                </a:solidFill>
                <a:latin typeface="Consolas" panose="020B0609020204030204" pitchFamily="49" charset="0"/>
                <a:cs typeface="Consolas" panose="020B0609020204030204" pitchFamily="49" charset="0"/>
              </a:rPr>
              <a:t>@m_FRC=FRC.new</a:t>
            </a:r>
          </a:p>
          <a:p>
            <a:pPr marL="384048" lvl="1" indent="0">
              <a:buNone/>
            </a:pPr>
            <a:r>
              <a:rPr lang="cs-CZ" dirty="0" err="1">
                <a:solidFill>
                  <a:srgbClr val="1E559D"/>
                </a:solidFill>
                <a:latin typeface="Consolas" panose="020B0609020204030204" pitchFamily="49" charset="0"/>
                <a:cs typeface="Consolas" panose="020B0609020204030204" pitchFamily="49" charset="0"/>
              </a:rPr>
              <a:t>AddSubDevice</a:t>
            </a:r>
            <a:r>
              <a:rPr lang="cs-CZ" dirty="0">
                <a:solidFill>
                  <a:srgbClr val="1E559D"/>
                </a:solidFill>
                <a:latin typeface="Consolas" panose="020B0609020204030204" pitchFamily="49" charset="0"/>
                <a:cs typeface="Consolas" panose="020B0609020204030204" pitchFamily="49" charset="0"/>
              </a:rPr>
              <a:t>(@m_FRC)</a:t>
            </a:r>
          </a:p>
          <a:p>
            <a:pPr lvl="1">
              <a:buFont typeface="Arial" panose="020B0604020202020204" pitchFamily="34" charset="0"/>
              <a:buChar char="•"/>
            </a:pPr>
            <a:endParaRPr lang="cs-CZ" i="1" dirty="0"/>
          </a:p>
          <a:p>
            <a:pPr>
              <a:buFont typeface="Arial" panose="020B0604020202020204" pitchFamily="34" charset="0"/>
              <a:buChar char="•"/>
            </a:pPr>
            <a:r>
              <a:rPr lang="en-US" dirty="0"/>
              <a:t>Initialize</a:t>
            </a:r>
            <a:r>
              <a:rPr lang="cs-CZ" dirty="0"/>
              <a:t> </a:t>
            </a:r>
            <a:r>
              <a:rPr lang="en-US" dirty="0"/>
              <a:t>vial </a:t>
            </a:r>
            <a:r>
              <a:rPr lang="cs-CZ" dirty="0" err="1"/>
              <a:t>range</a:t>
            </a:r>
            <a:r>
              <a:rPr lang="cs-CZ" dirty="0"/>
              <a:t> - </a:t>
            </a:r>
            <a:r>
              <a:rPr lang="en-US" dirty="0"/>
              <a:t>default FRC start</a:t>
            </a:r>
            <a:r>
              <a:rPr lang="cs-CZ" dirty="0"/>
              <a:t>/end</a:t>
            </a:r>
            <a:r>
              <a:rPr lang="en-US" dirty="0"/>
              <a:t> vial number to be shown in UI, interesting for FRC methods only.</a:t>
            </a:r>
            <a:endParaRPr lang="cs-CZ" dirty="0"/>
          </a:p>
          <a:p>
            <a:pPr marL="384048" lvl="1" indent="0">
              <a:buNone/>
            </a:pPr>
            <a:r>
              <a:rPr lang="en-US" dirty="0" err="1">
                <a:solidFill>
                  <a:srgbClr val="1E559D"/>
                </a:solidFill>
                <a:latin typeface="Consolas" panose="020B0609020204030204" pitchFamily="49" charset="0"/>
                <a:cs typeface="Consolas" panose="020B0609020204030204" pitchFamily="49" charset="0"/>
              </a:rPr>
              <a:t>SetDefaultFRCStartVial</a:t>
            </a:r>
            <a:r>
              <a:rPr lang="cs-CZ" dirty="0">
                <a:solidFill>
                  <a:srgbClr val="1E559D"/>
                </a:solidFill>
                <a:latin typeface="Consolas" panose="020B0609020204030204" pitchFamily="49" charset="0"/>
                <a:cs typeface="Consolas" panose="020B0609020204030204" pitchFamily="49" charset="0"/>
              </a:rPr>
              <a:t> </a:t>
            </a:r>
            <a:r>
              <a:rPr lang="en-US" dirty="0">
                <a:solidFill>
                  <a:srgbClr val="1E559D"/>
                </a:solidFill>
                <a:latin typeface="Consolas" panose="020B0609020204030204" pitchFamily="49" charset="0"/>
                <a:cs typeface="Consolas" panose="020B0609020204030204" pitchFamily="49" charset="0"/>
              </a:rPr>
              <a:t>(</a:t>
            </a:r>
            <a:r>
              <a:rPr lang="cs-CZ" dirty="0" err="1">
                <a:solidFill>
                  <a:srgbClr val="1E559D"/>
                </a:solidFill>
                <a:latin typeface="Consolas" panose="020B0609020204030204" pitchFamily="49" charset="0"/>
                <a:cs typeface="Consolas" panose="020B0609020204030204" pitchFamily="49" charset="0"/>
              </a:rPr>
              <a:t>int</a:t>
            </a:r>
            <a:r>
              <a:rPr lang="cs-CZ" dirty="0">
                <a:solidFill>
                  <a:srgbClr val="1E559D"/>
                </a:solidFill>
                <a:latin typeface="Consolas" panose="020B0609020204030204" pitchFamily="49" charset="0"/>
                <a:cs typeface="Consolas" panose="020B0609020204030204" pitchFamily="49" charset="0"/>
              </a:rPr>
              <a:t> </a:t>
            </a:r>
            <a:r>
              <a:rPr lang="cs-CZ" dirty="0" err="1">
                <a:solidFill>
                  <a:srgbClr val="1E559D"/>
                </a:solidFill>
                <a:latin typeface="Consolas" panose="020B0609020204030204" pitchFamily="49" charset="0"/>
                <a:cs typeface="Consolas" panose="020B0609020204030204" pitchFamily="49" charset="0"/>
              </a:rPr>
              <a:t>vialNumber</a:t>
            </a:r>
            <a:r>
              <a:rPr lang="en-US" dirty="0">
                <a:solidFill>
                  <a:srgbClr val="1E559D"/>
                </a:solidFill>
                <a:latin typeface="Consolas" panose="020B0609020204030204" pitchFamily="49" charset="0"/>
                <a:cs typeface="Consolas" panose="020B0609020204030204" pitchFamily="49" charset="0"/>
              </a:rPr>
              <a:t>)</a:t>
            </a:r>
            <a:endParaRPr lang="cs-CZ" dirty="0">
              <a:solidFill>
                <a:srgbClr val="1E559D"/>
              </a:solidFill>
              <a:latin typeface="Consolas" panose="020B0609020204030204" pitchFamily="49" charset="0"/>
              <a:cs typeface="Consolas" panose="020B0609020204030204" pitchFamily="49" charset="0"/>
            </a:endParaRPr>
          </a:p>
          <a:p>
            <a:pPr marL="384048" lvl="1" indent="0">
              <a:buNone/>
            </a:pPr>
            <a:r>
              <a:rPr lang="cs-CZ" dirty="0" err="1">
                <a:solidFill>
                  <a:srgbClr val="1E559D"/>
                </a:solidFill>
                <a:latin typeface="Consolas" panose="020B0609020204030204" pitchFamily="49" charset="0"/>
                <a:cs typeface="Consolas" panose="020B0609020204030204" pitchFamily="49" charset="0"/>
              </a:rPr>
              <a:t>SetDefaultFRCEndVial</a:t>
            </a:r>
            <a:r>
              <a:rPr lang="cs-CZ" dirty="0">
                <a:solidFill>
                  <a:srgbClr val="1E559D"/>
                </a:solidFill>
                <a:latin typeface="Consolas" panose="020B0609020204030204" pitchFamily="49" charset="0"/>
                <a:cs typeface="Consolas" panose="020B0609020204030204" pitchFamily="49" charset="0"/>
              </a:rPr>
              <a:t> (</a:t>
            </a:r>
            <a:r>
              <a:rPr lang="cs-CZ" dirty="0" err="1">
                <a:solidFill>
                  <a:srgbClr val="1E559D"/>
                </a:solidFill>
                <a:latin typeface="Consolas" panose="020B0609020204030204" pitchFamily="49" charset="0"/>
                <a:cs typeface="Consolas" panose="020B0609020204030204" pitchFamily="49" charset="0"/>
              </a:rPr>
              <a:t>int</a:t>
            </a:r>
            <a:r>
              <a:rPr lang="cs-CZ" dirty="0">
                <a:solidFill>
                  <a:srgbClr val="1E559D"/>
                </a:solidFill>
                <a:latin typeface="Consolas" panose="020B0609020204030204" pitchFamily="49" charset="0"/>
                <a:cs typeface="Consolas" panose="020B0609020204030204" pitchFamily="49" charset="0"/>
              </a:rPr>
              <a:t> </a:t>
            </a:r>
            <a:r>
              <a:rPr lang="cs-CZ" dirty="0" err="1">
                <a:solidFill>
                  <a:srgbClr val="1E559D"/>
                </a:solidFill>
                <a:latin typeface="Consolas" panose="020B0609020204030204" pitchFamily="49" charset="0"/>
                <a:cs typeface="Consolas" panose="020B0609020204030204" pitchFamily="49" charset="0"/>
              </a:rPr>
              <a:t>vialNumber</a:t>
            </a:r>
            <a:r>
              <a:rPr lang="cs-CZ" dirty="0">
                <a:solidFill>
                  <a:srgbClr val="1E559D"/>
                </a:solidFill>
                <a:latin typeface="Consolas" panose="020B0609020204030204" pitchFamily="49" charset="0"/>
                <a:cs typeface="Consolas" panose="020B0609020204030204" pitchFamily="49" charset="0"/>
              </a:rPr>
              <a:t>)</a:t>
            </a:r>
          </a:p>
          <a:p>
            <a:pPr>
              <a:buFont typeface="Arial" panose="020B0604020202020204" pitchFamily="34" charset="0"/>
              <a:buChar char="•"/>
            </a:pPr>
            <a:endParaRPr lang="cs-CZ" i="1" dirty="0"/>
          </a:p>
          <a:p>
            <a:pPr>
              <a:buFont typeface="Arial" panose="020B0604020202020204" pitchFamily="34" charset="0"/>
              <a:buChar char="•"/>
            </a:pPr>
            <a:r>
              <a:rPr lang="cs-CZ" dirty="0" err="1"/>
              <a:t>Implement</a:t>
            </a:r>
            <a:r>
              <a:rPr lang="cs-CZ" dirty="0"/>
              <a:t> framework </a:t>
            </a:r>
            <a:r>
              <a:rPr lang="cs-CZ" dirty="0" err="1"/>
              <a:t>methods</a:t>
            </a:r>
            <a:r>
              <a:rPr lang="cs-CZ" dirty="0"/>
              <a:t>:</a:t>
            </a:r>
          </a:p>
          <a:p>
            <a:pPr lvl="1">
              <a:buFont typeface="Arial" panose="020B0604020202020204" pitchFamily="34" charset="0"/>
              <a:buChar char="•"/>
            </a:pPr>
            <a:r>
              <a:rPr lang="cs-CZ" b="1" i="1" dirty="0" err="1"/>
              <a:t>CmdFRCCollect</a:t>
            </a:r>
            <a:r>
              <a:rPr lang="cs-CZ" b="1" i="1" dirty="0"/>
              <a:t>() </a:t>
            </a:r>
            <a:r>
              <a:rPr lang="cs-CZ" i="1" dirty="0"/>
              <a:t>- </a:t>
            </a:r>
            <a:r>
              <a:rPr lang="cs-CZ" dirty="0" err="1"/>
              <a:t>change</a:t>
            </a:r>
            <a:r>
              <a:rPr lang="cs-CZ" dirty="0"/>
              <a:t> FRC to </a:t>
            </a:r>
            <a:r>
              <a:rPr lang="cs-CZ" dirty="0" err="1"/>
              <a:t>collect</a:t>
            </a:r>
            <a:r>
              <a:rPr lang="cs-CZ" dirty="0"/>
              <a:t> mode</a:t>
            </a:r>
            <a:endParaRPr lang="cs-CZ" i="1" dirty="0"/>
          </a:p>
          <a:p>
            <a:pPr lvl="1">
              <a:buFont typeface="Arial" panose="020B0604020202020204" pitchFamily="34" charset="0"/>
              <a:buChar char="•"/>
            </a:pPr>
            <a:r>
              <a:rPr lang="cs-CZ" b="1" i="1" dirty="0" err="1"/>
              <a:t>CmdFRCWaste</a:t>
            </a:r>
            <a:r>
              <a:rPr lang="cs-CZ" b="1" i="1" dirty="0"/>
              <a:t>() </a:t>
            </a:r>
            <a:r>
              <a:rPr lang="cs-CZ" i="1" dirty="0"/>
              <a:t>- </a:t>
            </a:r>
            <a:r>
              <a:rPr lang="cs-CZ" dirty="0" err="1"/>
              <a:t>change</a:t>
            </a:r>
            <a:r>
              <a:rPr lang="cs-CZ" dirty="0"/>
              <a:t> FRC to </a:t>
            </a:r>
            <a:r>
              <a:rPr lang="cs-CZ" dirty="0" err="1"/>
              <a:t>waste</a:t>
            </a:r>
            <a:r>
              <a:rPr lang="cs-CZ" dirty="0"/>
              <a:t> mode</a:t>
            </a:r>
            <a:endParaRPr lang="cs-CZ" i="1"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Fraction</a:t>
            </a:r>
            <a:r>
              <a:rPr lang="cs-CZ" dirty="0"/>
              <a:t> </a:t>
            </a:r>
            <a:r>
              <a:rPr lang="cs-CZ" dirty="0" err="1"/>
              <a:t>Collector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48</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9850025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4454722"/>
          </a:xfrm>
        </p:spPr>
        <p:txBody>
          <a:bodyPr/>
          <a:lstStyle/>
          <a:p>
            <a:pPr>
              <a:buFont typeface="Arial" panose="020B0604020202020204" pitchFamily="34" charset="0"/>
              <a:buChar char="•"/>
            </a:pPr>
            <a:r>
              <a:rPr lang="cs-CZ" b="1" i="1" dirty="0" err="1"/>
              <a:t>CmdNextFRCPosition</a:t>
            </a:r>
            <a:r>
              <a:rPr lang="cs-CZ" b="1" i="1" dirty="0"/>
              <a:t>()</a:t>
            </a:r>
            <a:r>
              <a:rPr lang="cs-CZ" b="1" dirty="0"/>
              <a:t> </a:t>
            </a:r>
            <a:r>
              <a:rPr lang="cs-CZ" dirty="0"/>
              <a:t>- </a:t>
            </a:r>
            <a:r>
              <a:rPr lang="en-US" dirty="0"/>
              <a:t>Send request to go to next valve position. Called by FC in UNI Ruby during</a:t>
            </a:r>
            <a:r>
              <a:rPr lang="cs-CZ" dirty="0"/>
              <a:t> </a:t>
            </a:r>
            <a:r>
              <a:rPr lang="en-US" dirty="0"/>
              <a:t>automatic collection</a:t>
            </a:r>
            <a:endParaRPr lang="cs-CZ" dirty="0"/>
          </a:p>
          <a:p>
            <a:pPr>
              <a:buFont typeface="Arial" panose="020B0604020202020204" pitchFamily="34" charset="0"/>
              <a:buChar char="•"/>
            </a:pPr>
            <a:r>
              <a:rPr lang="cs-CZ" i="1" dirty="0"/>
              <a:t>CmdGetFRCPosition()  (optional – some collectors do not report their position)</a:t>
            </a:r>
            <a:endParaRPr lang="cs-CZ" dirty="0"/>
          </a:p>
          <a:p>
            <a:pPr marL="0" indent="0">
              <a:buNone/>
            </a:pPr>
            <a:endParaRPr lang="cs-CZ" dirty="0"/>
          </a:p>
          <a:p>
            <a:pPr marL="18288" indent="0">
              <a:buNone/>
            </a:pPr>
            <a:r>
              <a:rPr lang="cs-CZ" dirty="0" err="1"/>
              <a:t>Fraction</a:t>
            </a:r>
            <a:r>
              <a:rPr lang="cs-CZ" dirty="0"/>
              <a:t> </a:t>
            </a:r>
            <a:r>
              <a:rPr lang="cs-CZ" dirty="0" err="1"/>
              <a:t>collector</a:t>
            </a:r>
            <a:r>
              <a:rPr lang="cs-CZ" dirty="0"/>
              <a:t> </a:t>
            </a:r>
            <a:r>
              <a:rPr lang="cs-CZ" dirty="0" err="1"/>
              <a:t>manual</a:t>
            </a:r>
            <a:r>
              <a:rPr lang="cs-CZ" dirty="0"/>
              <a:t> </a:t>
            </a:r>
            <a:r>
              <a:rPr lang="cs-CZ" dirty="0" err="1"/>
              <a:t>control</a:t>
            </a:r>
            <a:r>
              <a:rPr lang="cs-CZ" dirty="0"/>
              <a:t> </a:t>
            </a:r>
          </a:p>
          <a:p>
            <a:pPr>
              <a:buFont typeface="Arial" panose="020B0604020202020204" pitchFamily="34" charset="0"/>
              <a:buChar char="•"/>
            </a:pPr>
            <a:r>
              <a:rPr lang="cs-CZ" dirty="0" err="1"/>
              <a:t>from</a:t>
            </a:r>
            <a:r>
              <a:rPr lang="cs-CZ" dirty="0"/>
              <a:t> Monitor() - </a:t>
            </a:r>
            <a:r>
              <a:rPr lang="cs-CZ" dirty="0" err="1"/>
              <a:t>button</a:t>
            </a:r>
            <a:endParaRPr lang="cs-CZ" dirty="0"/>
          </a:p>
          <a:p>
            <a:pPr>
              <a:buFont typeface="Arial" panose="020B0604020202020204" pitchFamily="34" charset="0"/>
              <a:buChar char="•"/>
            </a:pPr>
            <a:r>
              <a:rPr lang="cs-CZ" dirty="0"/>
              <a:t>n</a:t>
            </a:r>
            <a:r>
              <a:rPr lang="en-US" dirty="0" err="1"/>
              <a:t>otif</a:t>
            </a:r>
            <a:r>
              <a:rPr lang="cs-CZ" dirty="0"/>
              <a:t>y</a:t>
            </a:r>
            <a:r>
              <a:rPr lang="en-US" dirty="0"/>
              <a:t> framework that FRC changed its state and vial position</a:t>
            </a:r>
            <a:endParaRPr lang="cs-CZ" dirty="0"/>
          </a:p>
          <a:p>
            <a:pPr lvl="1">
              <a:buFont typeface="Arial" panose="020B0604020202020204" pitchFamily="34" charset="0"/>
              <a:buChar char="•"/>
            </a:pPr>
            <a:r>
              <a:rPr lang="cs-CZ" dirty="0" err="1"/>
              <a:t>OnFRC</a:t>
            </a:r>
            <a:r>
              <a:rPr lang="cs-CZ" dirty="0"/>
              <a:t>(</a:t>
            </a:r>
            <a:r>
              <a:rPr lang="cs-CZ" dirty="0" err="1"/>
              <a:t>state</a:t>
            </a:r>
            <a:r>
              <a:rPr lang="cs-CZ" dirty="0"/>
              <a:t>, </a:t>
            </a:r>
            <a:r>
              <a:rPr lang="cs-CZ" dirty="0" err="1"/>
              <a:t>vialPosition</a:t>
            </a:r>
            <a:r>
              <a:rPr lang="cs-CZ" dirty="0"/>
              <a:t>)</a:t>
            </a:r>
          </a:p>
          <a:p>
            <a:pPr marL="1162050" lvl="2" indent="-247650">
              <a:buFont typeface="Arial" panose="020B0604020202020204" pitchFamily="34" charset="0"/>
              <a:buChar char="•"/>
            </a:pPr>
            <a:r>
              <a:rPr lang="cs-CZ" sz="1700" dirty="0" err="1">
                <a:solidFill>
                  <a:srgbClr val="1E559D"/>
                </a:solidFill>
                <a:effectLst/>
                <a:latin typeface="Consolas" panose="020B0609020204030204" pitchFamily="49" charset="0"/>
                <a:cs typeface="Consolas" panose="020B0609020204030204" pitchFamily="49" charset="0"/>
              </a:rPr>
              <a:t>OnFRC</a:t>
            </a:r>
            <a:r>
              <a:rPr lang="cs-CZ" sz="1700" dirty="0">
                <a:solidFill>
                  <a:srgbClr val="1E559D"/>
                </a:solidFill>
                <a:effectLst/>
                <a:latin typeface="Consolas" panose="020B0609020204030204" pitchFamily="49" charset="0"/>
                <a:cs typeface="Consolas" panose="020B0609020204030204" pitchFamily="49" charset="0"/>
              </a:rPr>
              <a:t>(</a:t>
            </a:r>
            <a:r>
              <a:rPr lang="cs-CZ" sz="1700" dirty="0" err="1">
                <a:solidFill>
                  <a:srgbClr val="1E559D"/>
                </a:solidFill>
                <a:effectLst/>
                <a:latin typeface="Consolas" panose="020B0609020204030204" pitchFamily="49" charset="0"/>
                <a:cs typeface="Consolas" panose="020B0609020204030204" pitchFamily="49" charset="0"/>
              </a:rPr>
              <a:t>FrcConfirmVial</a:t>
            </a:r>
            <a:r>
              <a:rPr lang="cs-CZ" sz="1700" dirty="0">
                <a:solidFill>
                  <a:srgbClr val="1E559D"/>
                </a:solidFill>
                <a:effectLst/>
                <a:latin typeface="Consolas" panose="020B0609020204030204" pitchFamily="49" charset="0"/>
                <a:cs typeface="Consolas" panose="020B0609020204030204" pitchFamily="49" charset="0"/>
              </a:rPr>
              <a:t>, </a:t>
            </a:r>
            <a:r>
              <a:rPr lang="cs-CZ" sz="1700" dirty="0" err="1">
                <a:solidFill>
                  <a:srgbClr val="1E559D"/>
                </a:solidFill>
                <a:effectLst/>
                <a:latin typeface="Consolas" panose="020B0609020204030204" pitchFamily="49" charset="0"/>
                <a:cs typeface="Consolas" panose="020B0609020204030204" pitchFamily="49" charset="0"/>
              </a:rPr>
              <a:t>Position</a:t>
            </a:r>
            <a:r>
              <a:rPr lang="cs-CZ" sz="1700" dirty="0">
                <a:solidFill>
                  <a:srgbClr val="1E559D"/>
                </a:solidFill>
                <a:effectLst/>
                <a:latin typeface="Consolas" panose="020B0609020204030204" pitchFamily="49" charset="0"/>
                <a:cs typeface="Consolas" panose="020B0609020204030204" pitchFamily="49" charset="0"/>
              </a:rPr>
              <a:t>)</a:t>
            </a:r>
          </a:p>
          <a:p>
            <a:pPr marL="1162050" lvl="2" indent="-247650">
              <a:buFont typeface="Arial" panose="020B0604020202020204" pitchFamily="34" charset="0"/>
              <a:buChar char="•"/>
            </a:pPr>
            <a:r>
              <a:rPr lang="cs-CZ" sz="1700" dirty="0" err="1">
                <a:solidFill>
                  <a:srgbClr val="1E559D"/>
                </a:solidFill>
                <a:effectLst/>
                <a:latin typeface="Consolas" panose="020B0609020204030204" pitchFamily="49" charset="0"/>
                <a:cs typeface="Consolas" panose="020B0609020204030204" pitchFamily="49" charset="0"/>
              </a:rPr>
              <a:t>OnFRC</a:t>
            </a:r>
            <a:r>
              <a:rPr lang="cs-CZ" sz="1700" dirty="0">
                <a:solidFill>
                  <a:srgbClr val="1E559D"/>
                </a:solidFill>
                <a:effectLst/>
                <a:latin typeface="Consolas" panose="020B0609020204030204" pitchFamily="49" charset="0"/>
                <a:cs typeface="Consolas" panose="020B0609020204030204" pitchFamily="49" charset="0"/>
              </a:rPr>
              <a:t>(</a:t>
            </a:r>
            <a:r>
              <a:rPr lang="cs-CZ" sz="1700" dirty="0" err="1">
                <a:solidFill>
                  <a:srgbClr val="1E559D"/>
                </a:solidFill>
                <a:effectLst/>
                <a:latin typeface="Consolas" panose="020B0609020204030204" pitchFamily="49" charset="0"/>
                <a:cs typeface="Consolas" panose="020B0609020204030204" pitchFamily="49" charset="0"/>
              </a:rPr>
              <a:t>FrcManualWaste,NOVIAL</a:t>
            </a:r>
            <a:r>
              <a:rPr lang="cs-CZ" sz="1700" dirty="0">
                <a:solidFill>
                  <a:srgbClr val="1E559D"/>
                </a:solidFill>
                <a:effectLst/>
                <a:latin typeface="Consolas" panose="020B0609020204030204" pitchFamily="49" charset="0"/>
                <a:cs typeface="Consolas" panose="020B0609020204030204" pitchFamily="49" charset="0"/>
              </a:rPr>
              <a:t>)</a:t>
            </a:r>
          </a:p>
          <a:p>
            <a:pPr marL="1162050" lvl="2" indent="-247650">
              <a:buFont typeface="Arial" panose="020B0604020202020204" pitchFamily="34" charset="0"/>
              <a:buChar char="•"/>
            </a:pPr>
            <a:r>
              <a:rPr lang="cs-CZ" sz="1700" dirty="0" err="1">
                <a:solidFill>
                  <a:srgbClr val="1E559D"/>
                </a:solidFill>
                <a:effectLst/>
                <a:latin typeface="Consolas" panose="020B0609020204030204" pitchFamily="49" charset="0"/>
                <a:cs typeface="Consolas" panose="020B0609020204030204" pitchFamily="49" charset="0"/>
              </a:rPr>
              <a:t>OnFRC</a:t>
            </a:r>
            <a:r>
              <a:rPr lang="cs-CZ" sz="1700" dirty="0">
                <a:solidFill>
                  <a:srgbClr val="1E559D"/>
                </a:solidFill>
                <a:effectLst/>
                <a:latin typeface="Consolas" panose="020B0609020204030204" pitchFamily="49" charset="0"/>
                <a:cs typeface="Consolas" panose="020B0609020204030204" pitchFamily="49" charset="0"/>
              </a:rPr>
              <a:t>(</a:t>
            </a:r>
            <a:r>
              <a:rPr lang="cs-CZ" sz="1700" dirty="0" err="1">
                <a:solidFill>
                  <a:srgbClr val="1E559D"/>
                </a:solidFill>
                <a:effectLst/>
                <a:latin typeface="Consolas" panose="020B0609020204030204" pitchFamily="49" charset="0"/>
                <a:cs typeface="Consolas" panose="020B0609020204030204" pitchFamily="49" charset="0"/>
              </a:rPr>
              <a:t>FrcManualCollect,NOVIAL</a:t>
            </a:r>
            <a:r>
              <a:rPr lang="cs-CZ" sz="1700" dirty="0">
                <a:solidFill>
                  <a:srgbClr val="1E559D"/>
                </a:solidFill>
                <a:effectLst/>
                <a:latin typeface="Consolas" panose="020B0609020204030204" pitchFamily="49" charset="0"/>
                <a:cs typeface="Consolas" panose="020B0609020204030204" pitchFamily="49" charset="0"/>
              </a:rPr>
              <a:t>)</a:t>
            </a:r>
          </a:p>
          <a:p>
            <a:pPr marL="1162050" lvl="2" indent="-247650">
              <a:buFont typeface="Arial" panose="020B0604020202020204" pitchFamily="34" charset="0"/>
              <a:buChar char="•"/>
            </a:pPr>
            <a:r>
              <a:rPr lang="cs-CZ" sz="1700" dirty="0" err="1">
                <a:solidFill>
                  <a:srgbClr val="1E559D"/>
                </a:solidFill>
                <a:effectLst/>
                <a:latin typeface="Consolas" panose="020B0609020204030204" pitchFamily="49" charset="0"/>
                <a:cs typeface="Consolas" panose="020B0609020204030204" pitchFamily="49" charset="0"/>
              </a:rPr>
              <a:t>OnFRC</a:t>
            </a:r>
            <a:r>
              <a:rPr lang="cs-CZ" sz="1700" dirty="0">
                <a:solidFill>
                  <a:srgbClr val="1E559D"/>
                </a:solidFill>
                <a:effectLst/>
                <a:latin typeface="Consolas" panose="020B0609020204030204" pitchFamily="49" charset="0"/>
                <a:cs typeface="Consolas" panose="020B0609020204030204" pitchFamily="49" charset="0"/>
              </a:rPr>
              <a:t>(</a:t>
            </a:r>
            <a:r>
              <a:rPr lang="cs-CZ" sz="1700" dirty="0" err="1">
                <a:solidFill>
                  <a:srgbClr val="1E559D"/>
                </a:solidFill>
                <a:effectLst/>
                <a:latin typeface="Consolas" panose="020B0609020204030204" pitchFamily="49" charset="0"/>
                <a:cs typeface="Consolas" panose="020B0609020204030204" pitchFamily="49" charset="0"/>
              </a:rPr>
              <a:t>FrcManualNext,NOVIAL</a:t>
            </a:r>
            <a:r>
              <a:rPr lang="cs-CZ" sz="1700" dirty="0">
                <a:solidFill>
                  <a:srgbClr val="1E559D"/>
                </a:solidFill>
                <a:effectLst/>
                <a:latin typeface="Consolas" panose="020B0609020204030204" pitchFamily="49" charset="0"/>
                <a:cs typeface="Consolas" panose="020B0609020204030204" pitchFamily="49" charset="0"/>
              </a:rPr>
              <a:t>)</a:t>
            </a:r>
          </a:p>
          <a:p>
            <a:pPr marL="1162050" lvl="2" indent="-247650">
              <a:buFont typeface="Arial" panose="020B0604020202020204" pitchFamily="34" charset="0"/>
              <a:buChar char="•"/>
            </a:pPr>
            <a:r>
              <a:rPr lang="cs-CZ" sz="1700" dirty="0" err="1">
                <a:solidFill>
                  <a:srgbClr val="1E559D"/>
                </a:solidFill>
                <a:effectLst/>
                <a:latin typeface="Consolas" panose="020B0609020204030204" pitchFamily="49" charset="0"/>
                <a:cs typeface="Consolas" panose="020B0609020204030204" pitchFamily="49" charset="0"/>
              </a:rPr>
              <a:t>OnFRC</a:t>
            </a:r>
            <a:r>
              <a:rPr lang="cs-CZ" sz="1700" dirty="0">
                <a:solidFill>
                  <a:srgbClr val="1E559D"/>
                </a:solidFill>
                <a:effectLst/>
                <a:latin typeface="Consolas" panose="020B0609020204030204" pitchFamily="49" charset="0"/>
                <a:cs typeface="Consolas" panose="020B0609020204030204" pitchFamily="49" charset="0"/>
              </a:rPr>
              <a:t>(</a:t>
            </a:r>
            <a:r>
              <a:rPr lang="cs-CZ" sz="1700" dirty="0" err="1">
                <a:solidFill>
                  <a:srgbClr val="1E559D"/>
                </a:solidFill>
                <a:effectLst/>
                <a:latin typeface="Consolas" panose="020B0609020204030204" pitchFamily="49" charset="0"/>
                <a:cs typeface="Consolas" panose="020B0609020204030204" pitchFamily="49" charset="0"/>
              </a:rPr>
              <a:t>FrcManualChangeVial,setPosition</a:t>
            </a:r>
            <a:r>
              <a:rPr lang="cs-CZ" sz="1700" dirty="0">
                <a:solidFill>
                  <a:srgbClr val="1E559D"/>
                </a:solidFill>
                <a:effectLst/>
                <a:latin typeface="Consolas" panose="020B0609020204030204" pitchFamily="49" charset="0"/>
                <a:cs typeface="Consolas" panose="020B0609020204030204" pitchFamily="49" charset="0"/>
              </a:rPr>
              <a:t>)</a:t>
            </a:r>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Fraction</a:t>
            </a:r>
            <a:r>
              <a:rPr lang="cs-CZ" dirty="0"/>
              <a:t> </a:t>
            </a:r>
            <a:r>
              <a:rPr lang="cs-CZ" dirty="0" err="1"/>
              <a:t>Collector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49</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17444299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6950BFC3-D8DA-4A85-94F7-54DA5524770B}">
      <p188:commentRel xmlns:p188="http://schemas.microsoft.com/office/powerpoint/2018/8/main" r:id="rId2"/>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297996"/>
          </a:xfrm>
        </p:spPr>
        <p:txBody>
          <a:bodyPr/>
          <a:lstStyle/>
          <a:p>
            <a:pPr marL="0" indent="0">
              <a:buNone/>
            </a:pPr>
            <a:r>
              <a:rPr lang="en-US" b="1" i="1" dirty="0" err="1"/>
              <a:t>FrcConfirmVial</a:t>
            </a:r>
            <a:r>
              <a:rPr lang="en-US" dirty="0"/>
              <a:t>  </a:t>
            </a:r>
            <a:endParaRPr lang="cs-CZ" dirty="0"/>
          </a:p>
          <a:p>
            <a:pPr>
              <a:buFont typeface="Arial" panose="020B0604020202020204" pitchFamily="34" charset="0"/>
              <a:buChar char="•"/>
            </a:pPr>
            <a:r>
              <a:rPr lang="en-US" dirty="0"/>
              <a:t>Confirm current vial number, can be called from </a:t>
            </a:r>
            <a:r>
              <a:rPr lang="cs-CZ" dirty="0" err="1"/>
              <a:t>Resume</a:t>
            </a:r>
            <a:r>
              <a:rPr lang="cs-CZ" dirty="0"/>
              <a:t> </a:t>
            </a:r>
            <a:r>
              <a:rPr lang="cs-CZ" dirty="0" err="1"/>
              <a:t>Method</a:t>
            </a:r>
            <a:r>
              <a:rPr lang="cs-CZ" dirty="0"/>
              <a:t> </a:t>
            </a:r>
            <a:r>
              <a:rPr lang="cs-CZ" dirty="0" err="1"/>
              <a:t>button</a:t>
            </a:r>
            <a:endParaRPr lang="en-US" dirty="0"/>
          </a:p>
          <a:p>
            <a:pPr marL="0" indent="0">
              <a:spcBef>
                <a:spcPts val="1800"/>
              </a:spcBef>
              <a:buNone/>
            </a:pPr>
            <a:r>
              <a:rPr lang="en-US" b="1" i="1" dirty="0"/>
              <a:t>FrcManualWaste</a:t>
            </a:r>
            <a:r>
              <a:rPr lang="en-US" dirty="0"/>
              <a:t> </a:t>
            </a:r>
            <a:endParaRPr lang="cs-CZ" dirty="0"/>
          </a:p>
          <a:p>
            <a:pPr>
              <a:buFont typeface="Arial" panose="020B0604020202020204" pitchFamily="34" charset="0"/>
              <a:buChar char="•"/>
            </a:pPr>
            <a:r>
              <a:rPr lang="en-US" dirty="0"/>
              <a:t>Notify, that FRC started collecting as a reaction to user request from monitor, should be called from button click event handler</a:t>
            </a:r>
            <a:r>
              <a:rPr lang="cs-CZ" dirty="0"/>
              <a:t>.</a:t>
            </a:r>
            <a:r>
              <a:rPr lang="en-US" dirty="0"/>
              <a:t> </a:t>
            </a:r>
            <a:r>
              <a:rPr lang="en-US" dirty="0" err="1"/>
              <a:t>CmdFRCWaste</a:t>
            </a:r>
            <a:r>
              <a:rPr lang="cs-CZ" dirty="0"/>
              <a:t>()</a:t>
            </a:r>
            <a:r>
              <a:rPr lang="en-US" dirty="0"/>
              <a:t> will get called from framework</a:t>
            </a:r>
            <a:r>
              <a:rPr lang="cs-CZ" dirty="0"/>
              <a:t>!</a:t>
            </a:r>
          </a:p>
          <a:p>
            <a:pPr marL="0" indent="0">
              <a:spcBef>
                <a:spcPts val="1800"/>
              </a:spcBef>
              <a:buNone/>
            </a:pPr>
            <a:r>
              <a:rPr lang="en-US" b="1" i="1" dirty="0"/>
              <a:t>FrcManualCollect</a:t>
            </a:r>
            <a:r>
              <a:rPr lang="en-US" dirty="0"/>
              <a:t> </a:t>
            </a:r>
            <a:endParaRPr lang="cs-CZ" dirty="0"/>
          </a:p>
          <a:p>
            <a:pPr>
              <a:buFont typeface="Arial" panose="020B0604020202020204" pitchFamily="34" charset="0"/>
              <a:buChar char="•"/>
            </a:pPr>
            <a:r>
              <a:rPr lang="en-US" dirty="0"/>
              <a:t>Notify, that FRC started collecting as a reaction to user request from monitor, should be called from button click event handler</a:t>
            </a:r>
            <a:r>
              <a:rPr lang="cs-CZ" dirty="0"/>
              <a:t>. </a:t>
            </a:r>
            <a:r>
              <a:rPr lang="en-US" dirty="0" err="1"/>
              <a:t>CmdFRCCollect</a:t>
            </a:r>
            <a:r>
              <a:rPr lang="cs-CZ" dirty="0"/>
              <a:t>()</a:t>
            </a:r>
            <a:r>
              <a:rPr lang="en-US" dirty="0"/>
              <a:t> will get called from framework</a:t>
            </a:r>
            <a:r>
              <a:rPr lang="cs-CZ" dirty="0"/>
              <a:t>!</a:t>
            </a:r>
            <a:endParaRPr lang="en-US"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Fraction</a:t>
            </a:r>
            <a:r>
              <a:rPr lang="cs-CZ" dirty="0"/>
              <a:t> </a:t>
            </a:r>
            <a:r>
              <a:rPr lang="cs-CZ" dirty="0" err="1"/>
              <a:t>Collector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50</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33187195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3310820"/>
          </a:xfrm>
        </p:spPr>
        <p:txBody>
          <a:bodyPr/>
          <a:lstStyle/>
          <a:p>
            <a:pPr marL="0" indent="0">
              <a:spcBef>
                <a:spcPts val="1800"/>
              </a:spcBef>
              <a:buNone/>
            </a:pPr>
            <a:r>
              <a:rPr lang="en-US" b="1" i="1" dirty="0"/>
              <a:t>FrcManualNext</a:t>
            </a:r>
            <a:r>
              <a:rPr lang="en-US" dirty="0"/>
              <a:t> </a:t>
            </a:r>
            <a:endParaRPr lang="cs-CZ" dirty="0"/>
          </a:p>
          <a:p>
            <a:pPr>
              <a:buFont typeface="Arial" panose="020B0604020202020204" pitchFamily="34" charset="0"/>
              <a:buChar char="•"/>
            </a:pPr>
            <a:r>
              <a:rPr lang="en-US" dirty="0"/>
              <a:t>Notify, that FRC shifted to next vial as a reaction to user request from monitor, should be called from button click event handler</a:t>
            </a:r>
            <a:r>
              <a:rPr lang="cs-CZ" dirty="0"/>
              <a:t>. </a:t>
            </a:r>
            <a:r>
              <a:rPr lang="en-US" dirty="0" err="1"/>
              <a:t>CmdNextFRCPosition</a:t>
            </a:r>
            <a:r>
              <a:rPr lang="cs-CZ" dirty="0"/>
              <a:t>()</a:t>
            </a:r>
            <a:r>
              <a:rPr lang="en-US" dirty="0"/>
              <a:t> will get called from framework</a:t>
            </a:r>
            <a:r>
              <a:rPr lang="cs-CZ" dirty="0"/>
              <a:t>.</a:t>
            </a:r>
            <a:r>
              <a:rPr lang="en-US" dirty="0"/>
              <a:t> </a:t>
            </a:r>
            <a:r>
              <a:rPr lang="cs-CZ" dirty="0"/>
              <a:t>I</a:t>
            </a:r>
            <a:r>
              <a:rPr lang="en-US" dirty="0"/>
              <a:t>f collecting and </a:t>
            </a:r>
            <a:r>
              <a:rPr lang="cs-CZ" dirty="0"/>
              <a:t>‚</a:t>
            </a:r>
            <a:r>
              <a:rPr lang="en-US" dirty="0"/>
              <a:t>Waste during vial change</a:t>
            </a:r>
            <a:r>
              <a:rPr lang="cs-CZ" dirty="0"/>
              <a:t>‘</a:t>
            </a:r>
            <a:r>
              <a:rPr lang="en-US" dirty="0"/>
              <a:t> is checked, also </a:t>
            </a:r>
            <a:r>
              <a:rPr lang="en-US" dirty="0" err="1"/>
              <a:t>CmdFRCWaste</a:t>
            </a:r>
            <a:r>
              <a:rPr lang="cs-CZ" dirty="0"/>
              <a:t>()</a:t>
            </a:r>
            <a:r>
              <a:rPr lang="en-US" dirty="0"/>
              <a:t> and </a:t>
            </a:r>
            <a:r>
              <a:rPr lang="en-US" dirty="0" err="1"/>
              <a:t>CmdFRCCollect</a:t>
            </a:r>
            <a:r>
              <a:rPr lang="cs-CZ" dirty="0"/>
              <a:t>()</a:t>
            </a:r>
            <a:r>
              <a:rPr lang="en-US" dirty="0"/>
              <a:t>.</a:t>
            </a:r>
          </a:p>
          <a:p>
            <a:pPr marL="0" indent="0">
              <a:spcBef>
                <a:spcPts val="1800"/>
              </a:spcBef>
              <a:buNone/>
            </a:pPr>
            <a:r>
              <a:rPr lang="en-US" b="1" i="1" dirty="0"/>
              <a:t>FrcManualChangeVial</a:t>
            </a:r>
            <a:r>
              <a:rPr lang="en-US" dirty="0"/>
              <a:t> </a:t>
            </a:r>
            <a:endParaRPr lang="cs-CZ" dirty="0"/>
          </a:p>
          <a:p>
            <a:pPr>
              <a:buFont typeface="Arial" panose="020B0604020202020204" pitchFamily="34" charset="0"/>
              <a:buChar char="•"/>
            </a:pPr>
            <a:r>
              <a:rPr lang="en-US" dirty="0"/>
              <a:t>Notify, that FRC changed vial as a reaction to user request from monitor, should be called from button click event handler</a:t>
            </a:r>
            <a:r>
              <a:rPr lang="cs-CZ" dirty="0"/>
              <a:t>. I</a:t>
            </a:r>
            <a:r>
              <a:rPr lang="en-US" dirty="0"/>
              <a:t>f collecting and </a:t>
            </a:r>
            <a:r>
              <a:rPr lang="cs-CZ" dirty="0"/>
              <a:t>‚</a:t>
            </a:r>
            <a:r>
              <a:rPr lang="en-US" dirty="0"/>
              <a:t>Waste during vial change is checked</a:t>
            </a:r>
            <a:r>
              <a:rPr lang="cs-CZ" dirty="0"/>
              <a:t>‘</a:t>
            </a:r>
            <a:r>
              <a:rPr lang="en-US" dirty="0"/>
              <a:t>, also </a:t>
            </a:r>
            <a:r>
              <a:rPr lang="en-US" dirty="0" err="1"/>
              <a:t>CmdFRCWaste</a:t>
            </a:r>
            <a:r>
              <a:rPr lang="cs-CZ" dirty="0"/>
              <a:t>()</a:t>
            </a:r>
            <a:r>
              <a:rPr lang="en-US" dirty="0"/>
              <a:t> and </a:t>
            </a:r>
            <a:r>
              <a:rPr lang="en-US" dirty="0" err="1"/>
              <a:t>CmdFRCCollect</a:t>
            </a:r>
            <a:r>
              <a:rPr lang="cs-CZ" dirty="0"/>
              <a:t>()</a:t>
            </a:r>
            <a:r>
              <a:rPr lang="en-US" dirty="0"/>
              <a:t>.</a:t>
            </a:r>
            <a:endParaRPr lang="cs-CZ"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Fraction</a:t>
            </a:r>
            <a:r>
              <a:rPr lang="cs-CZ" dirty="0"/>
              <a:t> </a:t>
            </a:r>
            <a:r>
              <a:rPr lang="cs-CZ" dirty="0" err="1"/>
              <a:t>Collector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51</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
        <p:nvSpPr>
          <p:cNvPr id="2" name="Rounded Rectangular Callout 3">
            <a:extLst>
              <a:ext uri="{FF2B5EF4-FFF2-40B4-BE49-F238E27FC236}">
                <a16:creationId xmlns:a16="http://schemas.microsoft.com/office/drawing/2014/main" id="{DA6F99F6-06E3-B776-F462-8A380C1B05DF}"/>
              </a:ext>
            </a:extLst>
          </p:cNvPr>
          <p:cNvSpPr/>
          <p:nvPr/>
        </p:nvSpPr>
        <p:spPr>
          <a:xfrm>
            <a:off x="7212335" y="2523611"/>
            <a:ext cx="3816424" cy="360040"/>
          </a:xfrm>
          <a:prstGeom prst="wedgeRoundRectCallout">
            <a:avLst>
              <a:gd name="adj1" fmla="val -101332"/>
              <a:gd name="adj2" fmla="val -8059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option in Method Setup dialog</a:t>
            </a:r>
          </a:p>
        </p:txBody>
      </p:sp>
    </p:spTree>
    <p:extLst>
      <p:ext uri="{BB962C8B-B14F-4D97-AF65-F5344CB8AC3E}">
        <p14:creationId xmlns:p14="http://schemas.microsoft.com/office/powerpoint/2010/main" val="1851694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ástupný text 13">
            <a:extLst>
              <a:ext uri="{FF2B5EF4-FFF2-40B4-BE49-F238E27FC236}">
                <a16:creationId xmlns:a16="http://schemas.microsoft.com/office/drawing/2014/main" id="{BD5DBDE4-D22A-2000-4A6F-E4E4ECEE09BC}"/>
              </a:ext>
            </a:extLst>
          </p:cNvPr>
          <p:cNvSpPr>
            <a:spLocks noGrp="1"/>
          </p:cNvSpPr>
          <p:nvPr>
            <p:ph type="body" sz="quarter" idx="10"/>
          </p:nvPr>
        </p:nvSpPr>
        <p:spPr>
          <a:xfrm>
            <a:off x="1431966" y="1048221"/>
            <a:ext cx="9921834" cy="5210314"/>
          </a:xfrm>
        </p:spPr>
        <p:txBody>
          <a:bodyPr/>
          <a:lstStyle/>
          <a:p>
            <a:pPr>
              <a:buFont typeface="Arial" panose="020B0604020202020204" pitchFamily="34" charset="0"/>
              <a:buChar char="•"/>
            </a:pPr>
            <a:r>
              <a:rPr lang="cs-CZ" sz="2400" b="1" u="sng" dirty="0" err="1"/>
              <a:t>Important</a:t>
            </a:r>
            <a:r>
              <a:rPr lang="cs-CZ" sz="2400" b="1" u="sng" dirty="0"/>
              <a:t> FRC </a:t>
            </a:r>
            <a:r>
              <a:rPr lang="cs-CZ" sz="2400" b="1" u="sng" dirty="0" err="1"/>
              <a:t>functions</a:t>
            </a:r>
            <a:endParaRPr lang="cs-CZ" sz="2400" b="1" u="sng" dirty="0"/>
          </a:p>
          <a:p>
            <a:pPr lvl="1">
              <a:spcBef>
                <a:spcPts val="800"/>
              </a:spcBef>
              <a:buFont typeface="Arial" panose="020B0604020202020204" pitchFamily="34" charset="0"/>
              <a:buChar char="•"/>
            </a:pPr>
            <a:r>
              <a:rPr lang="en-US" sz="2000" i="1" dirty="0"/>
              <a:t>method.GetFRCStartVial()</a:t>
            </a:r>
            <a:r>
              <a:rPr lang="cs-CZ" sz="2000" i="1" dirty="0"/>
              <a:t> </a:t>
            </a:r>
            <a:r>
              <a:rPr lang="cs-CZ" sz="2000" dirty="0"/>
              <a:t>– </a:t>
            </a:r>
            <a:r>
              <a:rPr lang="cs-CZ" sz="2000" dirty="0" err="1"/>
              <a:t>obtain</a:t>
            </a:r>
            <a:r>
              <a:rPr lang="cs-CZ" sz="2000" dirty="0"/>
              <a:t> default start </a:t>
            </a:r>
            <a:r>
              <a:rPr lang="cs-CZ" sz="2000" dirty="0" err="1"/>
              <a:t>vial</a:t>
            </a:r>
            <a:r>
              <a:rPr lang="cs-CZ" sz="2000" dirty="0"/>
              <a:t> set in </a:t>
            </a:r>
            <a:r>
              <a:rPr lang="cs-CZ" sz="2000" dirty="0" err="1"/>
              <a:t>method</a:t>
            </a:r>
            <a:endParaRPr lang="cs-CZ" sz="2000" dirty="0"/>
          </a:p>
          <a:p>
            <a:pPr lvl="1">
              <a:spcBef>
                <a:spcPts val="800"/>
              </a:spcBef>
              <a:buFont typeface="Arial" panose="020B0604020202020204" pitchFamily="34" charset="0"/>
              <a:buChar char="•"/>
            </a:pPr>
            <a:r>
              <a:rPr lang="en-US" sz="2000" i="1" dirty="0" err="1"/>
              <a:t>method.GetFRCEndVial</a:t>
            </a:r>
            <a:r>
              <a:rPr lang="en-US" sz="2000" i="1" dirty="0"/>
              <a:t>()</a:t>
            </a:r>
            <a:r>
              <a:rPr lang="cs-CZ" sz="2000" dirty="0"/>
              <a:t> – </a:t>
            </a:r>
            <a:r>
              <a:rPr lang="cs-CZ" sz="2000" dirty="0" err="1"/>
              <a:t>obtain</a:t>
            </a:r>
            <a:r>
              <a:rPr lang="cs-CZ" sz="2000" dirty="0"/>
              <a:t> default end </a:t>
            </a:r>
            <a:r>
              <a:rPr lang="cs-CZ" sz="2000" dirty="0" err="1"/>
              <a:t>vial</a:t>
            </a:r>
            <a:endParaRPr lang="cs-CZ" sz="2000" dirty="0"/>
          </a:p>
          <a:p>
            <a:pPr lvl="1">
              <a:spcBef>
                <a:spcPts val="800"/>
              </a:spcBef>
              <a:buFont typeface="Arial" panose="020B0604020202020204" pitchFamily="34" charset="0"/>
              <a:buChar char="•"/>
            </a:pPr>
            <a:r>
              <a:rPr lang="cs-CZ" sz="2000" b="1" i="1" dirty="0" err="1"/>
              <a:t>Method</a:t>
            </a:r>
            <a:r>
              <a:rPr lang="cs-CZ" sz="2000" b="1" i="1" dirty="0"/>
              <a:t>().</a:t>
            </a:r>
            <a:r>
              <a:rPr lang="cs-CZ" sz="2000" b="1" i="1" dirty="0" err="1"/>
              <a:t>GetFRCResetCondition</a:t>
            </a:r>
            <a:r>
              <a:rPr lang="cs-CZ" sz="2000" b="1" i="1" dirty="0"/>
              <a:t>()</a:t>
            </a:r>
          </a:p>
          <a:p>
            <a:pPr marL="1162050" lvl="2" indent="-247650">
              <a:spcAft>
                <a:spcPts val="600"/>
              </a:spcAft>
              <a:buFont typeface="Arial" panose="020B0604020202020204" pitchFamily="34" charset="0"/>
              <a:buChar char="•"/>
            </a:pPr>
            <a:r>
              <a:rPr lang="cs-CZ" sz="1700" dirty="0" err="1"/>
              <a:t>ErcStartRun</a:t>
            </a:r>
            <a:r>
              <a:rPr lang="cs-CZ" sz="1700" dirty="0"/>
              <a:t>  set hardware </a:t>
            </a:r>
            <a:r>
              <a:rPr lang="cs-CZ" sz="1700" dirty="0" err="1"/>
              <a:t>position</a:t>
            </a:r>
            <a:r>
              <a:rPr lang="cs-CZ" sz="1700" dirty="0"/>
              <a:t> to </a:t>
            </a:r>
            <a:r>
              <a:rPr lang="cs-CZ" sz="1700" dirty="0" err="1"/>
              <a:t>GetFRCStartVial</a:t>
            </a:r>
            <a:r>
              <a:rPr lang="cs-CZ" sz="1700" dirty="0"/>
              <a:t>() </a:t>
            </a:r>
            <a:r>
              <a:rPr lang="cs-CZ" sz="1700" dirty="0" err="1"/>
              <a:t>after</a:t>
            </a:r>
            <a:r>
              <a:rPr lang="cs-CZ" sz="1700" dirty="0"/>
              <a:t> start </a:t>
            </a:r>
            <a:r>
              <a:rPr lang="cs-CZ" sz="1700" dirty="0" err="1"/>
              <a:t>of</a:t>
            </a:r>
            <a:r>
              <a:rPr lang="cs-CZ" sz="1700" dirty="0"/>
              <a:t> </a:t>
            </a:r>
            <a:r>
              <a:rPr lang="cs-CZ" sz="1700" dirty="0" err="1"/>
              <a:t>method</a:t>
            </a:r>
            <a:r>
              <a:rPr lang="cs-CZ" sz="1700" dirty="0"/>
              <a:t> run  - </a:t>
            </a:r>
            <a:r>
              <a:rPr lang="cs-CZ" sz="1700" dirty="0" err="1"/>
              <a:t>implement</a:t>
            </a:r>
            <a:r>
              <a:rPr lang="cs-CZ" sz="1700" dirty="0"/>
              <a:t> in </a:t>
            </a:r>
            <a:r>
              <a:rPr lang="cs-CZ" sz="1700" dirty="0" err="1"/>
              <a:t>CmdStartSequence</a:t>
            </a:r>
            <a:r>
              <a:rPr lang="cs-CZ" sz="1700" dirty="0"/>
              <a:t>()</a:t>
            </a:r>
          </a:p>
          <a:p>
            <a:pPr marL="1115568" lvl="3" indent="0">
              <a:buNone/>
            </a:pPr>
            <a:r>
              <a:rPr lang="cs-CZ" sz="1700" dirty="0" err="1">
                <a:solidFill>
                  <a:srgbClr val="1E559D"/>
                </a:solidFill>
                <a:latin typeface="Consolas" panose="020B0609020204030204" pitchFamily="49" charset="0"/>
                <a:cs typeface="Consolas" panose="020B0609020204030204" pitchFamily="49" charset="0"/>
              </a:rPr>
              <a:t>if</a:t>
            </a:r>
            <a:r>
              <a:rPr lang="cs-CZ" sz="1700" dirty="0">
                <a:solidFill>
                  <a:srgbClr val="1E559D"/>
                </a:solidFill>
                <a:latin typeface="Consolas" panose="020B0609020204030204" pitchFamily="49" charset="0"/>
                <a:cs typeface="Consolas" panose="020B0609020204030204" pitchFamily="49" charset="0"/>
              </a:rPr>
              <a:t> </a:t>
            </a:r>
            <a:r>
              <a:rPr lang="cs-CZ" sz="1700" dirty="0" err="1">
                <a:solidFill>
                  <a:srgbClr val="1E559D"/>
                </a:solidFill>
                <a:latin typeface="Consolas" panose="020B0609020204030204" pitchFamily="49" charset="0"/>
                <a:cs typeface="Consolas" panose="020B0609020204030204" pitchFamily="49" charset="0"/>
              </a:rPr>
              <a:t>Method</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GetFRCResetCondition</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ErcStartRun</a:t>
            </a:r>
            <a:r>
              <a:rPr lang="cs-CZ" sz="1700" dirty="0">
                <a:solidFill>
                  <a:srgbClr val="1E559D"/>
                </a:solidFill>
                <a:latin typeface="Consolas" panose="020B0609020204030204" pitchFamily="49" charset="0"/>
                <a:cs typeface="Consolas" panose="020B0609020204030204" pitchFamily="49" charset="0"/>
              </a:rPr>
              <a:t>		#CmdFRCWaste()		</a:t>
            </a:r>
            <a:r>
              <a:rPr lang="cs-CZ" sz="1700" dirty="0" err="1">
                <a:solidFill>
                  <a:srgbClr val="1E559D"/>
                </a:solidFill>
                <a:latin typeface="Consolas" panose="020B0609020204030204" pitchFamily="49" charset="0"/>
                <a:cs typeface="Consolas" panose="020B0609020204030204" pitchFamily="49" charset="0"/>
              </a:rPr>
              <a:t>CmdSetFRCPosition</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Method</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GetFRCStartVial</a:t>
            </a:r>
            <a:r>
              <a:rPr lang="cs-CZ" sz="1700" dirty="0">
                <a:solidFill>
                  <a:srgbClr val="1E559D"/>
                </a:solidFill>
                <a:latin typeface="Consolas" panose="020B0609020204030204" pitchFamily="49" charset="0"/>
                <a:cs typeface="Consolas" panose="020B0609020204030204" pitchFamily="49" charset="0"/>
              </a:rPr>
              <a:t>())		</a:t>
            </a:r>
          </a:p>
          <a:p>
            <a:pPr marL="1115568" lvl="3" indent="0">
              <a:buNone/>
            </a:pPr>
            <a:r>
              <a:rPr lang="cs-CZ" sz="1700" dirty="0">
                <a:solidFill>
                  <a:srgbClr val="1E559D"/>
                </a:solidFill>
                <a:latin typeface="Consolas" panose="020B0609020204030204" pitchFamily="49" charset="0"/>
                <a:cs typeface="Consolas" panose="020B0609020204030204" pitchFamily="49" charset="0"/>
              </a:rPr>
              <a:t>end</a:t>
            </a:r>
          </a:p>
          <a:p>
            <a:pPr marL="1162050" lvl="2" indent="-247650">
              <a:spcAft>
                <a:spcPts val="600"/>
              </a:spcAft>
              <a:buFont typeface="Arial" panose="020B0604020202020204" pitchFamily="34" charset="0"/>
              <a:buChar char="•"/>
            </a:pPr>
            <a:r>
              <a:rPr lang="cs-CZ" sz="1700" dirty="0" err="1"/>
              <a:t>ErcStartSequence</a:t>
            </a:r>
            <a:r>
              <a:rPr lang="cs-CZ" sz="1700" dirty="0"/>
              <a:t>  set hardware </a:t>
            </a:r>
            <a:r>
              <a:rPr lang="cs-CZ" sz="1700" dirty="0" err="1"/>
              <a:t>position</a:t>
            </a:r>
            <a:r>
              <a:rPr lang="cs-CZ" sz="1700" dirty="0"/>
              <a:t> to </a:t>
            </a:r>
            <a:r>
              <a:rPr lang="cs-CZ" sz="1700" dirty="0" err="1"/>
              <a:t>GetFRCStartVial</a:t>
            </a:r>
            <a:r>
              <a:rPr lang="cs-CZ" sz="1700" dirty="0"/>
              <a:t>() </a:t>
            </a:r>
            <a:r>
              <a:rPr lang="cs-CZ" sz="1700" dirty="0" err="1"/>
              <a:t>after</a:t>
            </a:r>
            <a:r>
              <a:rPr lang="cs-CZ" sz="1700" dirty="0"/>
              <a:t> start </a:t>
            </a:r>
            <a:r>
              <a:rPr lang="cs-CZ" sz="1700" dirty="0" err="1"/>
              <a:t>of</a:t>
            </a:r>
            <a:r>
              <a:rPr lang="cs-CZ" sz="1700" dirty="0"/>
              <a:t> </a:t>
            </a:r>
            <a:r>
              <a:rPr lang="cs-CZ" sz="1700" dirty="0" err="1"/>
              <a:t>sequence</a:t>
            </a:r>
            <a:r>
              <a:rPr lang="cs-CZ" sz="1700" dirty="0"/>
              <a:t>  - </a:t>
            </a:r>
            <a:r>
              <a:rPr lang="cs-CZ" sz="1700" dirty="0" err="1"/>
              <a:t>implement</a:t>
            </a:r>
            <a:r>
              <a:rPr lang="cs-CZ" sz="1700" dirty="0"/>
              <a:t> in </a:t>
            </a:r>
          </a:p>
          <a:p>
            <a:pPr marL="1115568" lvl="3" indent="0">
              <a:buNone/>
            </a:pPr>
            <a:r>
              <a:rPr lang="cs-CZ" sz="1700" dirty="0" err="1">
                <a:solidFill>
                  <a:srgbClr val="1E559D"/>
                </a:solidFill>
                <a:latin typeface="Consolas" panose="020B0609020204030204" pitchFamily="49" charset="0"/>
                <a:cs typeface="Consolas" panose="020B0609020204030204" pitchFamily="49" charset="0"/>
              </a:rPr>
              <a:t>if</a:t>
            </a:r>
            <a:r>
              <a:rPr lang="cs-CZ" sz="1700" dirty="0">
                <a:solidFill>
                  <a:srgbClr val="1E559D"/>
                </a:solidFill>
                <a:latin typeface="Consolas" panose="020B0609020204030204" pitchFamily="49" charset="0"/>
                <a:cs typeface="Consolas" panose="020B0609020204030204" pitchFamily="49" charset="0"/>
              </a:rPr>
              <a:t> </a:t>
            </a:r>
            <a:r>
              <a:rPr lang="cs-CZ" sz="1700" dirty="0" err="1">
                <a:solidFill>
                  <a:srgbClr val="1E559D"/>
                </a:solidFill>
                <a:latin typeface="Consolas" panose="020B0609020204030204" pitchFamily="49" charset="0"/>
                <a:cs typeface="Consolas" panose="020B0609020204030204" pitchFamily="49" charset="0"/>
              </a:rPr>
              <a:t>Method</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GetFRCResetCondition</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ErcStartSequence</a:t>
            </a:r>
            <a:r>
              <a:rPr lang="cs-CZ" sz="1700" dirty="0">
                <a:solidFill>
                  <a:srgbClr val="1E559D"/>
                </a:solidFill>
                <a:latin typeface="Consolas" panose="020B0609020204030204" pitchFamily="49" charset="0"/>
                <a:cs typeface="Consolas" panose="020B0609020204030204" pitchFamily="49" charset="0"/>
              </a:rPr>
              <a:t>			</a:t>
            </a:r>
            <a:r>
              <a:rPr lang="cs-CZ" sz="1700" dirty="0" err="1">
                <a:solidFill>
                  <a:srgbClr val="1E559D"/>
                </a:solidFill>
                <a:latin typeface="Consolas" panose="020B0609020204030204" pitchFamily="49" charset="0"/>
                <a:cs typeface="Consolas" panose="020B0609020204030204" pitchFamily="49" charset="0"/>
              </a:rPr>
              <a:t>CmdSetFRCPosition</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Method</a:t>
            </a:r>
            <a:r>
              <a:rPr lang="cs-CZ" sz="1700" dirty="0">
                <a:solidFill>
                  <a:srgbClr val="1E559D"/>
                </a:solidFill>
                <a:latin typeface="Consolas" panose="020B0609020204030204" pitchFamily="49" charset="0"/>
                <a:cs typeface="Consolas" panose="020B0609020204030204" pitchFamily="49" charset="0"/>
              </a:rPr>
              <a:t>().</a:t>
            </a:r>
            <a:r>
              <a:rPr lang="cs-CZ" sz="1700" dirty="0" err="1">
                <a:solidFill>
                  <a:srgbClr val="1E559D"/>
                </a:solidFill>
                <a:latin typeface="Consolas" panose="020B0609020204030204" pitchFamily="49" charset="0"/>
                <a:cs typeface="Consolas" panose="020B0609020204030204" pitchFamily="49" charset="0"/>
              </a:rPr>
              <a:t>GetFRCStartVial</a:t>
            </a:r>
            <a:r>
              <a:rPr lang="cs-CZ" sz="1700" dirty="0">
                <a:solidFill>
                  <a:srgbClr val="1E559D"/>
                </a:solidFill>
                <a:latin typeface="Consolas" panose="020B0609020204030204" pitchFamily="49" charset="0"/>
                <a:cs typeface="Consolas" panose="020B0609020204030204" pitchFamily="49" charset="0"/>
              </a:rPr>
              <a:t>())		</a:t>
            </a:r>
          </a:p>
          <a:p>
            <a:pPr marL="1115568" lvl="3" indent="0">
              <a:buNone/>
            </a:pPr>
            <a:r>
              <a:rPr lang="cs-CZ" sz="1700" dirty="0">
                <a:solidFill>
                  <a:srgbClr val="1E559D"/>
                </a:solidFill>
                <a:latin typeface="Consolas" panose="020B0609020204030204" pitchFamily="49" charset="0"/>
                <a:cs typeface="Consolas" panose="020B0609020204030204" pitchFamily="49" charset="0"/>
              </a:rPr>
              <a:t>end</a:t>
            </a:r>
            <a:endParaRPr lang="cs-CZ" dirty="0">
              <a:solidFill>
                <a:srgbClr val="1E559D"/>
              </a:solidFill>
              <a:latin typeface="Consolas" panose="020B0609020204030204" pitchFamily="49" charset="0"/>
            </a:endParaRPr>
          </a:p>
          <a:p>
            <a:pPr marL="1162050" lvl="2" indent="-247650">
              <a:buFont typeface="Arial" panose="020B0604020202020204" pitchFamily="34" charset="0"/>
              <a:buChar char="•"/>
            </a:pPr>
            <a:r>
              <a:rPr lang="cs-CZ" sz="1700" dirty="0" err="1"/>
              <a:t>ErcOpenInstrument</a:t>
            </a:r>
            <a:r>
              <a:rPr lang="cs-CZ" sz="1700" dirty="0"/>
              <a:t> - set hardware </a:t>
            </a:r>
            <a:r>
              <a:rPr lang="cs-CZ" sz="1700" dirty="0" err="1"/>
              <a:t>position</a:t>
            </a:r>
            <a:r>
              <a:rPr lang="cs-CZ" sz="1700" dirty="0"/>
              <a:t> to </a:t>
            </a:r>
            <a:r>
              <a:rPr lang="cs-CZ" sz="1700" dirty="0" err="1"/>
              <a:t>FRCStartVial</a:t>
            </a:r>
            <a:r>
              <a:rPr lang="cs-CZ" sz="1700" dirty="0"/>
              <a:t>() </a:t>
            </a:r>
            <a:r>
              <a:rPr lang="cs-CZ" sz="1700" dirty="0" err="1"/>
              <a:t>after</a:t>
            </a:r>
            <a:r>
              <a:rPr lang="cs-CZ" sz="1700" dirty="0"/>
              <a:t> Instrument </a:t>
            </a:r>
            <a:r>
              <a:rPr lang="cs-CZ" sz="1700" dirty="0" err="1"/>
              <a:t>window</a:t>
            </a:r>
            <a:r>
              <a:rPr lang="cs-CZ" sz="1700" dirty="0"/>
              <a:t> </a:t>
            </a:r>
            <a:r>
              <a:rPr lang="cs-CZ" sz="1700" dirty="0" err="1"/>
              <a:t>is</a:t>
            </a:r>
            <a:r>
              <a:rPr lang="cs-CZ" sz="1700" dirty="0"/>
              <a:t> </a:t>
            </a:r>
            <a:r>
              <a:rPr lang="cs-CZ" sz="1700" dirty="0" err="1"/>
              <a:t>opened</a:t>
            </a:r>
            <a:r>
              <a:rPr lang="cs-CZ" sz="1700" dirty="0"/>
              <a:t> – </a:t>
            </a:r>
            <a:r>
              <a:rPr lang="cs-CZ" sz="1700" dirty="0" err="1"/>
              <a:t>implement</a:t>
            </a:r>
            <a:r>
              <a:rPr lang="cs-CZ" sz="1700" dirty="0"/>
              <a:t> in </a:t>
            </a:r>
            <a:r>
              <a:rPr lang="cs-CZ" sz="1700" dirty="0" err="1"/>
              <a:t>CmdSendMethod</a:t>
            </a:r>
            <a:r>
              <a:rPr lang="cs-CZ" sz="1700" dirty="0"/>
              <a:t>, </a:t>
            </a:r>
            <a:r>
              <a:rPr lang="cs-CZ" sz="1700" dirty="0" err="1"/>
              <a:t>when</a:t>
            </a:r>
            <a:r>
              <a:rPr lang="cs-CZ" sz="1700" dirty="0"/>
              <a:t> </a:t>
            </a:r>
            <a:r>
              <a:rPr lang="cs-CZ" sz="1700" dirty="0" err="1"/>
              <a:t>method</a:t>
            </a:r>
            <a:r>
              <a:rPr lang="cs-CZ" sz="1700" dirty="0"/>
              <a:t> </a:t>
            </a:r>
            <a:r>
              <a:rPr lang="cs-CZ" sz="1700" dirty="0" err="1"/>
              <a:t>is</a:t>
            </a:r>
            <a:r>
              <a:rPr lang="cs-CZ" sz="1700" dirty="0"/>
              <a:t> </a:t>
            </a:r>
            <a:r>
              <a:rPr lang="cs-CZ" sz="1700" dirty="0" err="1"/>
              <a:t>send</a:t>
            </a:r>
            <a:r>
              <a:rPr lang="cs-CZ" sz="1700" dirty="0"/>
              <a:t> </a:t>
            </a:r>
            <a:r>
              <a:rPr lang="cs-CZ" sz="1700" dirty="0" err="1"/>
              <a:t>for</a:t>
            </a:r>
            <a:r>
              <a:rPr lang="cs-CZ" sz="1700" dirty="0"/>
              <a:t> </a:t>
            </a:r>
            <a:r>
              <a:rPr lang="cs-CZ" sz="1700" dirty="0" err="1"/>
              <a:t>the</a:t>
            </a:r>
            <a:r>
              <a:rPr lang="cs-CZ" sz="1700" dirty="0"/>
              <a:t> </a:t>
            </a:r>
            <a:r>
              <a:rPr lang="cs-CZ" sz="1700" dirty="0" err="1"/>
              <a:t>first</a:t>
            </a:r>
            <a:r>
              <a:rPr lang="cs-CZ" sz="1700" dirty="0"/>
              <a:t> </a:t>
            </a:r>
            <a:r>
              <a:rPr lang="cs-CZ" sz="1700" dirty="0" err="1"/>
              <a:t>time</a:t>
            </a:r>
            <a:endParaRPr lang="cs-CZ" sz="1700" dirty="0"/>
          </a:p>
        </p:txBody>
      </p:sp>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Fraction</a:t>
            </a:r>
            <a:r>
              <a:rPr lang="cs-CZ" dirty="0"/>
              <a:t> </a:t>
            </a:r>
            <a:r>
              <a:rPr lang="cs-CZ" dirty="0" err="1"/>
              <a:t>Collector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52</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spTree>
    <p:extLst>
      <p:ext uri="{BB962C8B-B14F-4D97-AF65-F5344CB8AC3E}">
        <p14:creationId xmlns:p14="http://schemas.microsoft.com/office/powerpoint/2010/main" val="24665312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Nadpis 17">
            <a:extLst>
              <a:ext uri="{FF2B5EF4-FFF2-40B4-BE49-F238E27FC236}">
                <a16:creationId xmlns:a16="http://schemas.microsoft.com/office/drawing/2014/main" id="{94A70AC7-1EFC-4CDC-91A0-19EC9A3811F7}"/>
              </a:ext>
            </a:extLst>
          </p:cNvPr>
          <p:cNvSpPr>
            <a:spLocks noGrp="1"/>
          </p:cNvSpPr>
          <p:nvPr>
            <p:ph type="title"/>
          </p:nvPr>
        </p:nvSpPr>
        <p:spPr>
          <a:xfrm>
            <a:off x="1151792" y="471139"/>
            <a:ext cx="10202008" cy="577082"/>
          </a:xfrm>
        </p:spPr>
        <p:txBody>
          <a:bodyPr/>
          <a:lstStyle/>
          <a:p>
            <a:r>
              <a:rPr lang="cs-CZ" dirty="0" err="1"/>
              <a:t>Fraction</a:t>
            </a:r>
            <a:r>
              <a:rPr lang="cs-CZ" dirty="0"/>
              <a:t> </a:t>
            </a:r>
            <a:r>
              <a:rPr lang="cs-CZ" dirty="0" err="1"/>
              <a:t>Collector</a:t>
            </a:r>
            <a:endParaRPr lang="cs-CZ" dirty="0"/>
          </a:p>
        </p:txBody>
      </p:sp>
      <p:sp>
        <p:nvSpPr>
          <p:cNvPr id="26" name="Zástupný text 25">
            <a:extLst>
              <a:ext uri="{FF2B5EF4-FFF2-40B4-BE49-F238E27FC236}">
                <a16:creationId xmlns:a16="http://schemas.microsoft.com/office/drawing/2014/main" id="{0CCDABAA-6C06-4847-B840-8ACC12DD4B02}"/>
              </a:ext>
            </a:extLst>
          </p:cNvPr>
          <p:cNvSpPr>
            <a:spLocks noGrp="1"/>
          </p:cNvSpPr>
          <p:nvPr>
            <p:ph type="body" sz="quarter" idx="16"/>
          </p:nvPr>
        </p:nvSpPr>
        <p:spPr>
          <a:xfrm>
            <a:off x="3385038" y="6627169"/>
            <a:ext cx="6528986" cy="230832"/>
          </a:xfrm>
        </p:spPr>
        <p:txBody>
          <a:bodyPr/>
          <a:lstStyle/>
          <a:p>
            <a:r>
              <a:rPr lang="cs-CZ" dirty="0"/>
              <a:t>UNI Ruby </a:t>
            </a:r>
            <a:r>
              <a:rPr lang="cs-CZ" dirty="0" err="1"/>
              <a:t>Device</a:t>
            </a:r>
            <a:r>
              <a:rPr lang="cs-CZ" dirty="0"/>
              <a:t> </a:t>
            </a:r>
            <a:r>
              <a:rPr lang="cs-CZ" dirty="0" err="1"/>
              <a:t>Types</a:t>
            </a:r>
            <a:endParaRPr lang="cs-CZ" dirty="0"/>
          </a:p>
        </p:txBody>
      </p:sp>
      <p:sp>
        <p:nvSpPr>
          <p:cNvPr id="30" name="Slide Number Placeholder 29">
            <a:extLst>
              <a:ext uri="{FF2B5EF4-FFF2-40B4-BE49-F238E27FC236}">
                <a16:creationId xmlns:a16="http://schemas.microsoft.com/office/drawing/2014/main" id="{B4B9B097-1B37-AE64-17D6-8075AFB2DE00}"/>
              </a:ext>
            </a:extLst>
          </p:cNvPr>
          <p:cNvSpPr>
            <a:spLocks noGrp="1"/>
          </p:cNvSpPr>
          <p:nvPr>
            <p:ph type="sldNum" sz="quarter" idx="18"/>
          </p:nvPr>
        </p:nvSpPr>
        <p:spPr>
          <a:xfrm>
            <a:off x="9932276" y="6627600"/>
            <a:ext cx="1446374" cy="231754"/>
          </a:xfrm>
        </p:spPr>
        <p:txBody>
          <a:bodyPr/>
          <a:lstStyle/>
          <a:p>
            <a:r>
              <a:rPr lang="cs-CZ"/>
              <a:t>PAGE </a:t>
            </a:r>
            <a:fld id="{E08564C2-4D39-4FB8-BC8F-9F8407FFF6BF}" type="slidenum">
              <a:rPr lang="cs-CZ" smtClean="0"/>
              <a:pPr/>
              <a:t>53</a:t>
            </a:fld>
            <a:endParaRPr lang="cs-CZ"/>
          </a:p>
        </p:txBody>
      </p:sp>
      <p:sp>
        <p:nvSpPr>
          <p:cNvPr id="29" name="Footer Placeholder 28">
            <a:extLst>
              <a:ext uri="{FF2B5EF4-FFF2-40B4-BE49-F238E27FC236}">
                <a16:creationId xmlns:a16="http://schemas.microsoft.com/office/drawing/2014/main" id="{B58CBC04-8A68-4219-5D25-E24B43C8E491}"/>
              </a:ext>
            </a:extLst>
          </p:cNvPr>
          <p:cNvSpPr>
            <a:spLocks noGrp="1"/>
          </p:cNvSpPr>
          <p:nvPr>
            <p:ph type="ftr" sz="quarter" idx="19"/>
          </p:nvPr>
        </p:nvSpPr>
        <p:spPr>
          <a:xfrm>
            <a:off x="318047" y="6628916"/>
            <a:ext cx="1458000" cy="230400"/>
          </a:xfrm>
        </p:spPr>
        <p:txBody>
          <a:bodyPr/>
          <a:lstStyle/>
          <a:p>
            <a:r>
              <a:rPr lang="cs-CZ" dirty="0"/>
              <a:t>P049/90A 19/12/2023</a:t>
            </a:r>
          </a:p>
        </p:txBody>
      </p:sp>
      <p:pic>
        <p:nvPicPr>
          <p:cNvPr id="5" name="Obrázek 4" descr="Obsah obrázku text, snímek obrazovky, displej, software&#10;&#10;Popis byl vytvořen automaticky">
            <a:extLst>
              <a:ext uri="{FF2B5EF4-FFF2-40B4-BE49-F238E27FC236}">
                <a16:creationId xmlns:a16="http://schemas.microsoft.com/office/drawing/2014/main" id="{FBE060F9-0BB0-4685-D993-AF842B4288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792" y="1208789"/>
            <a:ext cx="6088068" cy="4756302"/>
          </a:xfrm>
          <a:prstGeom prst="rect">
            <a:avLst/>
          </a:prstGeom>
        </p:spPr>
      </p:pic>
      <p:grpSp>
        <p:nvGrpSpPr>
          <p:cNvPr id="12" name="Skupina 11">
            <a:extLst>
              <a:ext uri="{FF2B5EF4-FFF2-40B4-BE49-F238E27FC236}">
                <a16:creationId xmlns:a16="http://schemas.microsoft.com/office/drawing/2014/main" id="{4B38F8DC-06D6-6A4E-E9DC-448BA3F7FD92}"/>
              </a:ext>
            </a:extLst>
          </p:cNvPr>
          <p:cNvGrpSpPr/>
          <p:nvPr/>
        </p:nvGrpSpPr>
        <p:grpSpPr>
          <a:xfrm>
            <a:off x="2645321" y="1277465"/>
            <a:ext cx="8788760" cy="4129240"/>
            <a:chOff x="1835696" y="1001240"/>
            <a:chExt cx="8788760" cy="4129240"/>
          </a:xfrm>
        </p:grpSpPr>
        <p:cxnSp>
          <p:nvCxnSpPr>
            <p:cNvPr id="6" name="Straight Arrow Connector 4">
              <a:extLst>
                <a:ext uri="{FF2B5EF4-FFF2-40B4-BE49-F238E27FC236}">
                  <a16:creationId xmlns:a16="http://schemas.microsoft.com/office/drawing/2014/main" id="{3811024C-3774-0747-9753-A8CA102D6801}"/>
                </a:ext>
              </a:extLst>
            </p:cNvPr>
            <p:cNvCxnSpPr>
              <a:cxnSpLocks/>
              <a:stCxn id="7" idx="1"/>
            </p:cNvCxnSpPr>
            <p:nvPr/>
          </p:nvCxnSpPr>
          <p:spPr>
            <a:xfrm flipH="1">
              <a:off x="1907704" y="1185906"/>
              <a:ext cx="5380037" cy="1523014"/>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sp>
          <p:nvSpPr>
            <p:cNvPr id="7" name="Rectangle 7">
              <a:extLst>
                <a:ext uri="{FF2B5EF4-FFF2-40B4-BE49-F238E27FC236}">
                  <a16:creationId xmlns:a16="http://schemas.microsoft.com/office/drawing/2014/main" id="{82176F09-D444-9092-5FBF-D0F48AF02418}"/>
                </a:ext>
              </a:extLst>
            </p:cNvPr>
            <p:cNvSpPr/>
            <p:nvPr/>
          </p:nvSpPr>
          <p:spPr>
            <a:xfrm>
              <a:off x="7287741" y="1001240"/>
              <a:ext cx="2627784" cy="369332"/>
            </a:xfrm>
            <a:prstGeom prst="rect">
              <a:avLst/>
            </a:prstGeom>
          </p:spPr>
          <p:txBody>
            <a:bodyPr wrap="square">
              <a:spAutoFit/>
            </a:bodyPr>
            <a:lstStyle/>
            <a:p>
              <a:r>
                <a:rPr lang="cs-CZ" i="1" dirty="0"/>
                <a:t>M</a:t>
              </a:r>
              <a:r>
                <a:rPr lang="en-US" i="1" dirty="0" err="1"/>
                <a:t>ethod</a:t>
              </a:r>
              <a:r>
                <a:rPr lang="cs-CZ" i="1" dirty="0"/>
                <a:t>()</a:t>
              </a:r>
              <a:r>
                <a:rPr lang="en-US" i="1" dirty="0"/>
                <a:t>.</a:t>
              </a:r>
              <a:r>
                <a:rPr lang="en-US" i="1" dirty="0" err="1"/>
                <a:t>GetFRCStartVial</a:t>
              </a:r>
              <a:r>
                <a:rPr lang="en-US" i="1" dirty="0"/>
                <a:t>()</a:t>
              </a:r>
              <a:r>
                <a:rPr lang="cs-CZ" i="1" dirty="0"/>
                <a:t> </a:t>
              </a:r>
              <a:endParaRPr lang="cs-CZ" dirty="0"/>
            </a:p>
          </p:txBody>
        </p:sp>
        <p:cxnSp>
          <p:nvCxnSpPr>
            <p:cNvPr id="8" name="Straight Arrow Connector 11">
              <a:extLst>
                <a:ext uri="{FF2B5EF4-FFF2-40B4-BE49-F238E27FC236}">
                  <a16:creationId xmlns:a16="http://schemas.microsoft.com/office/drawing/2014/main" id="{C60398C5-A545-0522-8995-64EC2231DBD1}"/>
                </a:ext>
              </a:extLst>
            </p:cNvPr>
            <p:cNvCxnSpPr>
              <a:cxnSpLocks/>
              <a:stCxn id="9" idx="1"/>
            </p:cNvCxnSpPr>
            <p:nvPr/>
          </p:nvCxnSpPr>
          <p:spPr>
            <a:xfrm flipH="1">
              <a:off x="3320702" y="2560258"/>
              <a:ext cx="3747963" cy="220670"/>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sp>
          <p:nvSpPr>
            <p:cNvPr id="9" name="Rectangle 14">
              <a:extLst>
                <a:ext uri="{FF2B5EF4-FFF2-40B4-BE49-F238E27FC236}">
                  <a16:creationId xmlns:a16="http://schemas.microsoft.com/office/drawing/2014/main" id="{18C16125-3B86-1CFE-12D3-BA04B55CD60F}"/>
                </a:ext>
              </a:extLst>
            </p:cNvPr>
            <p:cNvSpPr/>
            <p:nvPr/>
          </p:nvSpPr>
          <p:spPr>
            <a:xfrm>
              <a:off x="7068665" y="2375592"/>
              <a:ext cx="2588183" cy="369332"/>
            </a:xfrm>
            <a:prstGeom prst="rect">
              <a:avLst/>
            </a:prstGeom>
          </p:spPr>
          <p:txBody>
            <a:bodyPr wrap="square">
              <a:spAutoFit/>
            </a:bodyPr>
            <a:lstStyle/>
            <a:p>
              <a:r>
                <a:rPr lang="cs-CZ" i="1" dirty="0"/>
                <a:t>M</a:t>
              </a:r>
              <a:r>
                <a:rPr lang="en-US" i="1" dirty="0" err="1"/>
                <a:t>ethod</a:t>
              </a:r>
              <a:r>
                <a:rPr lang="cs-CZ" i="1" dirty="0"/>
                <a:t>()</a:t>
              </a:r>
              <a:r>
                <a:rPr lang="en-US" i="1" dirty="0"/>
                <a:t>.</a:t>
              </a:r>
              <a:r>
                <a:rPr lang="en-US" i="1" dirty="0" err="1"/>
                <a:t>GetFRC</a:t>
              </a:r>
              <a:r>
                <a:rPr lang="cs-CZ" i="1" dirty="0"/>
                <a:t>EndV</a:t>
              </a:r>
              <a:r>
                <a:rPr lang="en-US" i="1" dirty="0" err="1"/>
                <a:t>ial</a:t>
              </a:r>
              <a:r>
                <a:rPr lang="en-US" i="1" dirty="0"/>
                <a:t>()</a:t>
              </a:r>
              <a:endParaRPr lang="cs-CZ" dirty="0"/>
            </a:p>
          </p:txBody>
        </p:sp>
        <p:sp>
          <p:nvSpPr>
            <p:cNvPr id="10" name="Rectangle 13">
              <a:extLst>
                <a:ext uri="{FF2B5EF4-FFF2-40B4-BE49-F238E27FC236}">
                  <a16:creationId xmlns:a16="http://schemas.microsoft.com/office/drawing/2014/main" id="{3D2FDD9F-C6E4-005E-FD02-D1E6F1264E57}"/>
                </a:ext>
              </a:extLst>
            </p:cNvPr>
            <p:cNvSpPr/>
            <p:nvPr/>
          </p:nvSpPr>
          <p:spPr>
            <a:xfrm>
              <a:off x="6303976" y="4761148"/>
              <a:ext cx="4320480" cy="369332"/>
            </a:xfrm>
            <a:prstGeom prst="rect">
              <a:avLst/>
            </a:prstGeom>
          </p:spPr>
          <p:txBody>
            <a:bodyPr wrap="square">
              <a:spAutoFit/>
            </a:bodyPr>
            <a:lstStyle/>
            <a:p>
              <a:pPr lvl="1"/>
              <a:r>
                <a:rPr lang="cs-CZ" i="1" dirty="0"/>
                <a:t>Method().GetFRCResetCondition()</a:t>
              </a:r>
            </a:p>
          </p:txBody>
        </p:sp>
        <p:cxnSp>
          <p:nvCxnSpPr>
            <p:cNvPr id="11" name="Straight Arrow Connector 16">
              <a:extLst>
                <a:ext uri="{FF2B5EF4-FFF2-40B4-BE49-F238E27FC236}">
                  <a16:creationId xmlns:a16="http://schemas.microsoft.com/office/drawing/2014/main" id="{EEFB47BF-5915-A439-3BF4-E3205F67AB44}"/>
                </a:ext>
              </a:extLst>
            </p:cNvPr>
            <p:cNvCxnSpPr>
              <a:cxnSpLocks/>
            </p:cNvCxnSpPr>
            <p:nvPr/>
          </p:nvCxnSpPr>
          <p:spPr>
            <a:xfrm flipH="1" flipV="1">
              <a:off x="1835696" y="3501008"/>
              <a:ext cx="4936579" cy="1444806"/>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420191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AC263-6200-A97D-4E48-49255CD1FA50}"/>
              </a:ext>
            </a:extLst>
          </p:cNvPr>
          <p:cNvSpPr>
            <a:spLocks noGrp="1"/>
          </p:cNvSpPr>
          <p:nvPr>
            <p:ph type="title"/>
          </p:nvPr>
        </p:nvSpPr>
        <p:spPr/>
        <p:txBody>
          <a:bodyPr/>
          <a:lstStyle/>
          <a:p>
            <a:r>
              <a:rPr lang="cs-CZ" dirty="0" err="1"/>
              <a:t>Thank</a:t>
            </a:r>
            <a:r>
              <a:rPr lang="cs-CZ" dirty="0"/>
              <a:t> </a:t>
            </a:r>
            <a:r>
              <a:rPr lang="cs-CZ" dirty="0" err="1"/>
              <a:t>you</a:t>
            </a:r>
            <a:r>
              <a:rPr lang="cs-CZ" dirty="0"/>
              <a:t> </a:t>
            </a:r>
            <a:r>
              <a:rPr lang="cs-CZ" dirty="0" err="1"/>
              <a:t>for</a:t>
            </a:r>
            <a:r>
              <a:rPr lang="cs-CZ" dirty="0"/>
              <a:t> </a:t>
            </a:r>
            <a:r>
              <a:rPr lang="cs-CZ" dirty="0" err="1"/>
              <a:t>your</a:t>
            </a:r>
            <a:r>
              <a:rPr lang="cs-CZ" dirty="0"/>
              <a:t> </a:t>
            </a:r>
            <a:r>
              <a:rPr lang="cs-CZ" dirty="0" err="1"/>
              <a:t>attention</a:t>
            </a:r>
            <a:endParaRPr lang="cs-CZ" dirty="0"/>
          </a:p>
        </p:txBody>
      </p:sp>
      <p:sp>
        <p:nvSpPr>
          <p:cNvPr id="5" name="Footer Placeholder 4">
            <a:extLst>
              <a:ext uri="{FF2B5EF4-FFF2-40B4-BE49-F238E27FC236}">
                <a16:creationId xmlns:a16="http://schemas.microsoft.com/office/drawing/2014/main" id="{FE6F91EC-2458-F9BA-1724-27E6E3BBAFC1}"/>
              </a:ext>
            </a:extLst>
          </p:cNvPr>
          <p:cNvSpPr>
            <a:spLocks noGrp="1"/>
          </p:cNvSpPr>
          <p:nvPr>
            <p:ph type="ftr" sz="quarter" idx="11"/>
          </p:nvPr>
        </p:nvSpPr>
        <p:spPr/>
        <p:txBody>
          <a:bodyPr/>
          <a:lstStyle/>
          <a:p>
            <a:r>
              <a:rPr lang="cs-CZ" dirty="0"/>
              <a:t>P049/90A 19/12/2023</a:t>
            </a:r>
          </a:p>
        </p:txBody>
      </p:sp>
      <p:sp>
        <p:nvSpPr>
          <p:cNvPr id="6" name="Slide Number Placeholder 5">
            <a:extLst>
              <a:ext uri="{FF2B5EF4-FFF2-40B4-BE49-F238E27FC236}">
                <a16:creationId xmlns:a16="http://schemas.microsoft.com/office/drawing/2014/main" id="{2A366DF9-0793-3CD1-3B05-2C76F87766DF}"/>
              </a:ext>
            </a:extLst>
          </p:cNvPr>
          <p:cNvSpPr>
            <a:spLocks noGrp="1"/>
          </p:cNvSpPr>
          <p:nvPr>
            <p:ph type="sldNum" sz="quarter" idx="12"/>
          </p:nvPr>
        </p:nvSpPr>
        <p:spPr/>
        <p:txBody>
          <a:bodyPr/>
          <a:lstStyle/>
          <a:p>
            <a:r>
              <a:rPr lang="cs-CZ"/>
              <a:t>PAGE </a:t>
            </a:r>
            <a:fld id="{E08564C2-4D39-4FB8-BC8F-9F8407FFF6BF}" type="slidenum">
              <a:rPr lang="cs-CZ" smtClean="0"/>
              <a:pPr/>
              <a:t>54</a:t>
            </a:fld>
            <a:endParaRPr lang="cs-CZ"/>
          </a:p>
        </p:txBody>
      </p:sp>
    </p:spTree>
    <p:extLst>
      <p:ext uri="{BB962C8B-B14F-4D97-AF65-F5344CB8AC3E}">
        <p14:creationId xmlns:p14="http://schemas.microsoft.com/office/powerpoint/2010/main" val="5391445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theme1.xml><?xml version="1.0" encoding="utf-8"?>
<a:theme xmlns:a="http://schemas.openxmlformats.org/drawingml/2006/main" name="Motiv Office">
  <a:themeElements>
    <a:clrScheme name="Apex 2023">
      <a:dk1>
        <a:srgbClr val="414042"/>
      </a:dk1>
      <a:lt1>
        <a:srgbClr val="FFFFFF"/>
      </a:lt1>
      <a:dk2>
        <a:srgbClr val="1E559D"/>
      </a:dk2>
      <a:lt2>
        <a:srgbClr val="FFFFFF"/>
      </a:lt2>
      <a:accent1>
        <a:srgbClr val="1E559D"/>
      </a:accent1>
      <a:accent2>
        <a:srgbClr val="008AD0"/>
      </a:accent2>
      <a:accent3>
        <a:srgbClr val="EBA2C0"/>
      </a:accent3>
      <a:accent4>
        <a:srgbClr val="88D1CE"/>
      </a:accent4>
      <a:accent5>
        <a:srgbClr val="D6DFE7"/>
      </a:accent5>
      <a:accent6>
        <a:srgbClr val="C00000"/>
      </a:accent6>
      <a:hlink>
        <a:srgbClr val="008AD0"/>
      </a:hlink>
      <a:folHlink>
        <a:srgbClr val="008AD0"/>
      </a:folHlink>
    </a:clrScheme>
    <a:fontScheme name="Custom 1">
      <a:majorFont>
        <a:latin typeface="Myriad Pro"/>
        <a:ea typeface=""/>
        <a:cs typeface=""/>
      </a:majorFont>
      <a:minorFont>
        <a:latin typeface="Myriad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wrap="square">
        <a:spAutoFit/>
      </a:bodyPr>
      <a:lstStyle>
        <a:defPPr algn="l">
          <a:defRPr cap="all" baseline="0" smtClean="0"/>
        </a:defPPr>
      </a:lstStyle>
    </a:txDef>
  </a:objectDefaults>
  <a:extraClrSchemeLst/>
  <a:extLst>
    <a:ext uri="{05A4C25C-085E-4340-85A3-A5531E510DB2}">
      <thm15:themeFamily xmlns:thm15="http://schemas.microsoft.com/office/thememl/2012/main" name="Prezentace1" id="{2B965CE8-EE43-47FD-9AD0-B9C66A962DB1}" vid="{E979235C-3F99-4293-943A-FBF111A42473}"/>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PRODUCT-09-2019</Template>
  <TotalTime>21972</TotalTime>
  <Words>4313</Words>
  <Application>Microsoft Office PowerPoint</Application>
  <PresentationFormat>Širokoúhlá obrazovka</PresentationFormat>
  <Paragraphs>672</Paragraphs>
  <Slides>54</Slides>
  <Notes>1</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54</vt:i4>
      </vt:variant>
    </vt:vector>
  </HeadingPairs>
  <TitlesOfParts>
    <vt:vector size="61" baseType="lpstr">
      <vt:lpstr>Arial</vt:lpstr>
      <vt:lpstr>Myriad Pro Light</vt:lpstr>
      <vt:lpstr>Wingdings</vt:lpstr>
      <vt:lpstr>Calibri</vt:lpstr>
      <vt:lpstr>Myriad Pro</vt:lpstr>
      <vt:lpstr>Consolas</vt:lpstr>
      <vt:lpstr>Motiv Office</vt:lpstr>
      <vt:lpstr>Uni Ruby</vt:lpstr>
      <vt:lpstr>Uni Ruby</vt:lpstr>
      <vt:lpstr>Script workflow</vt:lpstr>
      <vt:lpstr>Open script in Clarity</vt:lpstr>
      <vt:lpstr>What‘s happening...</vt:lpstr>
      <vt:lpstr>What‘s happening...</vt:lpstr>
      <vt:lpstr>Clarity objects in script</vt:lpstr>
      <vt:lpstr>Clarity objects in script</vt:lpstr>
      <vt:lpstr>Objects type</vt:lpstr>
      <vt:lpstr>Configuration</vt:lpstr>
      <vt:lpstr>Validating items</vt:lpstr>
      <vt:lpstr>Device Monitor</vt:lpstr>
      <vt:lpstr>Device Monitor</vt:lpstr>
      <vt:lpstr>Device Monitor</vt:lpstr>
      <vt:lpstr>Device Monitor</vt:lpstr>
      <vt:lpstr>Method</vt:lpstr>
      <vt:lpstr>The invoke order of Start functions</vt:lpstr>
      <vt:lpstr>Communication with HW</vt:lpstr>
      <vt:lpstr>Communication with HW</vt:lpstr>
      <vt:lpstr>Communication with HW</vt:lpstr>
      <vt:lpstr>Communication with HW</vt:lpstr>
      <vt:lpstr>Communication with HW</vt:lpstr>
      <vt:lpstr>Communication with HW</vt:lpstr>
      <vt:lpstr>Communication with HW</vt:lpstr>
      <vt:lpstr>Communication with HW</vt:lpstr>
      <vt:lpstr>Communication with HW</vt:lpstr>
      <vt:lpstr>Communication with HW</vt:lpstr>
      <vt:lpstr>Communication with HW</vt:lpstr>
      <vt:lpstr>Communication with HW</vt:lpstr>
      <vt:lpstr>Communication with HW</vt:lpstr>
      <vt:lpstr>Debugging script</vt:lpstr>
      <vt:lpstr>Error handling</vt:lpstr>
      <vt:lpstr>Error handling</vt:lpstr>
      <vt:lpstr>Error handling</vt:lpstr>
      <vt:lpstr>Ruby Exception</vt:lpstr>
      <vt:lpstr>Ruby script localization</vt:lpstr>
      <vt:lpstr>Ruby script localization</vt:lpstr>
      <vt:lpstr>Uni Ruby</vt:lpstr>
      <vt:lpstr>Thermostat (Oven)</vt:lpstr>
      <vt:lpstr>Auxiliary signal</vt:lpstr>
      <vt:lpstr>Pump</vt:lpstr>
      <vt:lpstr>Pump</vt:lpstr>
      <vt:lpstr>AutoSampler</vt:lpstr>
      <vt:lpstr>AutoSampler - Inputs</vt:lpstr>
      <vt:lpstr>AutoSampler</vt:lpstr>
      <vt:lpstr>Detector</vt:lpstr>
      <vt:lpstr>Detector</vt:lpstr>
      <vt:lpstr>Fraction Collector</vt:lpstr>
      <vt:lpstr>Fraction Collector</vt:lpstr>
      <vt:lpstr>Fraction Collector</vt:lpstr>
      <vt:lpstr>Fraction Collector</vt:lpstr>
      <vt:lpstr>Fraction Collector</vt:lpstr>
      <vt:lpstr>Fraction Collector</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P049 UNI Ruby</dc:title>
  <dc:creator>Vladimír Páťal</dc:creator>
  <cp:lastModifiedBy>Sůvová Marie</cp:lastModifiedBy>
  <cp:revision>145</cp:revision>
  <dcterms:created xsi:type="dcterms:W3CDTF">2023-03-31T10:12:27Z</dcterms:created>
  <dcterms:modified xsi:type="dcterms:W3CDTF">2024-01-05T07:05:35Z</dcterms:modified>
</cp:coreProperties>
</file>