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11"/>
  </p:notesMasterIdLst>
  <p:sldIdLst>
    <p:sldId id="297" r:id="rId2"/>
    <p:sldId id="303" r:id="rId3"/>
    <p:sldId id="300" r:id="rId4"/>
    <p:sldId id="313" r:id="rId5"/>
    <p:sldId id="305" r:id="rId6"/>
    <p:sldId id="314" r:id="rId7"/>
    <p:sldId id="310" r:id="rId8"/>
    <p:sldId id="306" r:id="rId9"/>
    <p:sldId id="296" r:id="rId10"/>
  </p:sldIdLst>
  <p:sldSz cx="9144000" cy="6858000" type="screen4x3"/>
  <p:notesSz cx="6858000" cy="9144000"/>
  <p:embeddedFontLst>
    <p:embeddedFont>
      <p:font typeface="Arial Unicode MS" panose="020B0604020202020204" pitchFamily="34" charset="-128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Verdana" panose="020B0604030504040204" pitchFamily="34" charset="0"/>
      <p:regular r:id="rId17"/>
      <p:bold r:id="rId18"/>
      <p:italic r:id="rId19"/>
      <p:boldItalic r:id="rId20"/>
    </p:embeddedFont>
    <p:embeddedFont>
      <p:font typeface="Myriad Pro Light" panose="020B0403030403020204" pitchFamily="34" charset="0"/>
      <p:regular r:id="rId21"/>
      <p:bold r:id="rId22"/>
      <p:italic r:id="rId23"/>
      <p:boldItalic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BE4B48"/>
    <a:srgbClr val="000000"/>
    <a:srgbClr val="39415E"/>
    <a:srgbClr val="376092"/>
    <a:srgbClr val="FF0000"/>
    <a:srgbClr val="E46C0A"/>
    <a:srgbClr val="FFFFF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5377" autoAdjust="0"/>
  </p:normalViewPr>
  <p:slideViewPr>
    <p:cSldViewPr>
      <p:cViewPr varScale="1">
        <p:scale>
          <a:sx n="132" d="100"/>
          <a:sy n="132" d="100"/>
        </p:scale>
        <p:origin x="876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314AE-109A-478E-BDF4-FCC37B48871C}" type="datetimeFigureOut">
              <a:rPr lang="cs-CZ" smtClean="0"/>
              <a:pPr/>
              <a:t>15.04.2019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DF050-3A6E-4DFC-B8B7-97A3A1AA42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2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423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997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203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6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8382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536575" y="1828800"/>
            <a:ext cx="8074025" cy="9842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buNone/>
              <a:defRPr lang="cs-CZ" sz="5800" b="1" kern="1200" cap="all" spc="-110" baseline="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5800" b="1" kern="1200" spc="-11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smtClean="0"/>
              <a:t>presentation title</a:t>
            </a:r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562062" y="2743200"/>
            <a:ext cx="8048539" cy="7620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buNone/>
              <a:defRPr lang="cs-CZ" sz="3600" kern="1200" cap="all" baseline="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4000" kern="120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dirty="0" err="1" smtClean="0"/>
              <a:t>Subtitle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6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O:\DTP\DATAAPEX\_LOGOS\Loga\dataapex-logo-text-blue-787x188p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157" y="2286000"/>
            <a:ext cx="5901243" cy="1409700"/>
          </a:xfrm>
          <a:prstGeom prst="rect">
            <a:avLst/>
          </a:prstGeom>
          <a:noFill/>
          <a:effectLst>
            <a:glow rad="1270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527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5734"/>
            <a:ext cx="9145588" cy="2782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 descr="O:\DTP\DATAAPEX\_LOGOS\Loga\_OFFICIAL\DataApex-logo-large.png"/>
          <p:cNvPicPr>
            <a:picLocks noChangeAspect="1" noChangeArrowheads="1"/>
          </p:cNvPicPr>
          <p:nvPr userDrawn="1"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609600" y="6063614"/>
            <a:ext cx="1066800" cy="413386"/>
          </a:xfrm>
          <a:prstGeom prst="rect">
            <a:avLst/>
          </a:prstGeom>
          <a:noFill/>
        </p:spPr>
      </p:pic>
      <p:sp>
        <p:nvSpPr>
          <p:cNvPr id="26" name="Title 25"/>
          <p:cNvSpPr>
            <a:spLocks noGrp="1"/>
          </p:cNvSpPr>
          <p:nvPr>
            <p:ph type="title" hasCustomPrompt="1"/>
          </p:nvPr>
        </p:nvSpPr>
        <p:spPr>
          <a:xfrm>
            <a:off x="685800" y="609600"/>
            <a:ext cx="4038600" cy="1219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4400" b="0" kern="1200" cap="none" spc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3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552" y="2209800"/>
            <a:ext cx="4041648" cy="1219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ctr">
              <a:buNone/>
              <a:defRPr sz="4400" b="0" cap="none" spc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37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62484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63" r:id="rId9"/>
    <p:sldLayoutId id="2147483664" r:id="rId10"/>
    <p:sldLayoutId id="2147483665" r:id="rId11"/>
    <p:sldLayoutId id="2147483661" r:id="rId12"/>
    <p:sldLayoutId id="2147483667" r:id="rId13"/>
    <p:sldLayoutId id="2147483650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P051/80A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8229600" y="838200"/>
            <a:ext cx="838200" cy="228600"/>
          </a:xfrm>
        </p:spPr>
        <p:txBody>
          <a:bodyPr/>
          <a:lstStyle/>
          <a:p>
            <a:r>
              <a:rPr lang="cs-CZ" dirty="0" smtClean="0"/>
              <a:t>15.04.2019</a:t>
            </a:r>
            <a:endParaRPr lang="cs-CZ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Clarity 8.2</a:t>
            </a:r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mtClean="0"/>
              <a:t>WHAT'S NEW</a:t>
            </a:r>
            <a:endParaRPr lang="cs-CZ" dirty="0" smtClean="0"/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648200"/>
          </a:xfrm>
        </p:spPr>
        <p:txBody>
          <a:bodyPr/>
          <a:lstStyle/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Instrument status </a:t>
            </a:r>
            <a:r>
              <a:rPr lang="cs-CZ" sz="2800" dirty="0" smtClean="0"/>
              <a:t>in Main Clarity window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New GLP</a:t>
            </a:r>
            <a:r>
              <a:rPr lang="cs-CZ" sz="2800" dirty="0" smtClean="0"/>
              <a:t> option</a:t>
            </a:r>
            <a:endParaRPr lang="cs-CZ" sz="2800" dirty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Improvements in </a:t>
            </a:r>
            <a:r>
              <a:rPr lang="cs-CZ" sz="2800" b="1" dirty="0" smtClean="0"/>
              <a:t>MS</a:t>
            </a:r>
            <a:r>
              <a:rPr lang="cs-CZ" sz="2800" dirty="0" smtClean="0"/>
              <a:t> </a:t>
            </a:r>
            <a:r>
              <a:rPr lang="en-US" sz="2800" dirty="0"/>
              <a:t>e</a:t>
            </a:r>
            <a:r>
              <a:rPr lang="cs-CZ" sz="2800" dirty="0" smtClean="0"/>
              <a:t>xtension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Prohibition of unauthorized </a:t>
            </a:r>
            <a:r>
              <a:rPr lang="cs-CZ" sz="2800" dirty="0" smtClean="0"/>
              <a:t>control modules</a:t>
            </a:r>
            <a:r>
              <a:rPr lang="cs-CZ" sz="2800" b="1" dirty="0" smtClean="0"/>
              <a:t> </a:t>
            </a:r>
            <a:r>
              <a:rPr lang="cs-CZ" sz="2800" dirty="0" smtClean="0"/>
              <a:t> 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New</a:t>
            </a:r>
            <a:r>
              <a:rPr lang="cs-CZ" sz="2800" dirty="0" smtClean="0"/>
              <a:t> </a:t>
            </a:r>
            <a:r>
              <a:rPr lang="en-US" sz="2800" dirty="0" smtClean="0"/>
              <a:t>and </a:t>
            </a:r>
            <a:r>
              <a:rPr lang="en-US" sz="2800" b="1" dirty="0" smtClean="0"/>
              <a:t>updated</a:t>
            </a:r>
            <a:r>
              <a:rPr lang="en-US" sz="2800" dirty="0" smtClean="0"/>
              <a:t> control</a:t>
            </a:r>
            <a:r>
              <a:rPr lang="cs-CZ" sz="2800" dirty="0" smtClean="0"/>
              <a:t> modules</a:t>
            </a:r>
            <a:endParaRPr lang="en-US" sz="2800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dirty="0" smtClean="0"/>
              <a:t>What is new </a:t>
            </a:r>
            <a:r>
              <a:rPr lang="cs-CZ" dirty="0" smtClean="0"/>
              <a:t>in </a:t>
            </a:r>
            <a:r>
              <a:rPr lang="en-US" dirty="0" smtClean="0"/>
              <a:t>Clarity</a:t>
            </a:r>
            <a:r>
              <a:rPr lang="cs-CZ" dirty="0" smtClean="0"/>
              <a:t> 8.2</a:t>
            </a:r>
            <a:endParaRPr lang="cs-CZ" dirty="0"/>
          </a:p>
        </p:txBody>
      </p:sp>
    </p:spTree>
  </p:cSld>
  <p:clrMapOvr>
    <a:masterClrMapping/>
  </p:clrMapOvr>
  <p:transition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Instrument</a:t>
            </a:r>
          </a:p>
          <a:p>
            <a:pPr marL="0" indent="0"/>
            <a:r>
              <a:rPr lang="cs-CZ" sz="1600" dirty="0" smtClean="0"/>
              <a:t>Status</a:t>
            </a:r>
            <a:endParaRPr lang="cs-CZ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Unauthorized</a:t>
            </a:r>
          </a:p>
          <a:p>
            <a:pPr marL="0" indent="0"/>
            <a:r>
              <a:rPr lang="cs-CZ" sz="1600" dirty="0" smtClean="0"/>
              <a:t>Controls</a:t>
            </a:r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GLP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1600" y="1150203"/>
            <a:ext cx="861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Each logged in Instrument displays the corresponding status in the Main window – eg. </a:t>
            </a:r>
            <a:r>
              <a:rPr lang="cs-CZ" sz="2400" i="1" dirty="0" smtClean="0"/>
              <a:t>Running</a:t>
            </a:r>
            <a:r>
              <a:rPr lang="cs-CZ" sz="2400" dirty="0" smtClean="0"/>
              <a:t>, </a:t>
            </a:r>
            <a:r>
              <a:rPr lang="cs-CZ" sz="2400" i="1" dirty="0" smtClean="0"/>
              <a:t>Error</a:t>
            </a:r>
            <a:r>
              <a:rPr lang="cs-CZ" sz="2400" dirty="0" smtClean="0"/>
              <a:t>, </a:t>
            </a:r>
            <a:r>
              <a:rPr lang="cs-CZ" sz="2400" i="1" dirty="0" smtClean="0"/>
              <a:t>Ready</a:t>
            </a:r>
            <a:r>
              <a:rPr lang="cs-CZ" sz="2400" dirty="0" smtClean="0"/>
              <a:t>, etc.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48" y="2819400"/>
            <a:ext cx="8422603" cy="2514600"/>
          </a:xfrm>
          <a:prstGeom prst="rect">
            <a:avLst/>
          </a:prstGeom>
        </p:spPr>
      </p:pic>
    </p:spTree>
  </p:cSld>
  <p:clrMapOvr>
    <a:masterClrMapping/>
  </p:clrMapOvr>
  <p:transition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8500" y="1014879"/>
            <a:ext cx="8227000" cy="1271121"/>
          </a:xfrm>
        </p:spPr>
        <p:txBody>
          <a:bodyPr/>
          <a:lstStyle/>
          <a:p>
            <a:pPr marL="0" indent="0">
              <a:buClr>
                <a:srgbClr val="E46C0A"/>
              </a:buClr>
            </a:pPr>
            <a:r>
              <a:rPr lang="cs-CZ" dirty="0" smtClean="0"/>
              <a:t>New GLP option allowing to store measured data into current project directory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GLP</a:t>
            </a:r>
            <a:endParaRPr lang="cs-CZ" sz="16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Instrument</a:t>
            </a:r>
          </a:p>
          <a:p>
            <a:pPr marL="0" indent="0"/>
            <a:r>
              <a:rPr lang="cs-CZ" sz="1600" dirty="0" smtClean="0"/>
              <a:t>Status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Unauthorized</a:t>
            </a:r>
          </a:p>
          <a:p>
            <a:pPr marL="0" indent="0"/>
            <a:r>
              <a:rPr lang="cs-CZ" sz="1600" dirty="0" smtClean="0"/>
              <a:t>Controls</a:t>
            </a:r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705" y="2514600"/>
            <a:ext cx="4142589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3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60800" y="838200"/>
            <a:ext cx="8229600" cy="11430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cs-CZ" dirty="0" smtClean="0"/>
              <a:t>New </a:t>
            </a:r>
            <a:r>
              <a:rPr lang="cs-CZ" i="1" dirty="0" smtClean="0"/>
              <a:t>Select From Graph</a:t>
            </a:r>
            <a:r>
              <a:rPr lang="cs-CZ" dirty="0" smtClean="0"/>
              <a:t> button allows for a more convenient input of </a:t>
            </a:r>
            <a:r>
              <a:rPr lang="cs-CZ" i="1" dirty="0" smtClean="0"/>
              <a:t>Retention Time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MS</a:t>
            </a:r>
            <a:endParaRPr lang="cs-CZ" sz="16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Instrument</a:t>
            </a:r>
          </a:p>
          <a:p>
            <a:pPr marL="0" indent="0"/>
            <a:r>
              <a:rPr lang="cs-CZ" sz="1600" dirty="0" smtClean="0"/>
              <a:t>Status</a:t>
            </a:r>
            <a:endParaRPr lang="en-US" sz="16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GLP</a:t>
            </a:r>
            <a:endParaRPr lang="cs-CZ" sz="1600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Unauthorized</a:t>
            </a:r>
          </a:p>
          <a:p>
            <a:pPr marL="0" indent="0"/>
            <a:r>
              <a:rPr lang="cs-CZ" sz="1600" dirty="0" smtClean="0"/>
              <a:t>Controls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395" y="2133600"/>
            <a:ext cx="6216409" cy="41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60800" y="838200"/>
            <a:ext cx="8229600" cy="13208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cs-CZ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①</a:t>
            </a:r>
            <a:r>
              <a:rPr lang="cs-CZ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Specify number of max hits which can be returned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cs-CZ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②</a:t>
            </a:r>
            <a:r>
              <a:rPr lang="cs-CZ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Expand the row to view more results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cs-CZ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③</a:t>
            </a:r>
            <a:r>
              <a:rPr lang="cs-CZ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Choose the desired compound</a:t>
            </a:r>
            <a:endParaRPr lang="cs-CZ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MS</a:t>
            </a:r>
            <a:endParaRPr lang="cs-CZ" sz="16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Instrument</a:t>
            </a:r>
          </a:p>
          <a:p>
            <a:pPr marL="0" indent="0"/>
            <a:r>
              <a:rPr lang="cs-CZ" sz="1600" dirty="0" smtClean="0"/>
              <a:t>Status</a:t>
            </a:r>
            <a:endParaRPr lang="en-US" sz="16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GLP</a:t>
            </a:r>
            <a:endParaRPr lang="cs-CZ" sz="1600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Unauthorized</a:t>
            </a:r>
          </a:p>
          <a:p>
            <a:pPr marL="0" indent="0"/>
            <a:r>
              <a:rPr lang="cs-CZ" sz="1600" dirty="0" smtClean="0"/>
              <a:t>Controls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113" y="2413200"/>
            <a:ext cx="5850974" cy="41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745767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04800" y="838200"/>
            <a:ext cx="8559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</a:t>
            </a:r>
            <a:r>
              <a:rPr lang="en-US" sz="2400" dirty="0" err="1" smtClean="0"/>
              <a:t>nauthorized</a:t>
            </a:r>
            <a:r>
              <a:rPr lang="cs-CZ" sz="2400" dirty="0" smtClean="0"/>
              <a:t> control modules will:</a:t>
            </a:r>
          </a:p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Be removed from configured Instrument</a:t>
            </a:r>
          </a:p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Not be possible to configure to any Instrument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Unauthorized</a:t>
            </a:r>
          </a:p>
          <a:p>
            <a:pPr marL="0" indent="0"/>
            <a:r>
              <a:rPr lang="cs-CZ" sz="1600" dirty="0" smtClean="0"/>
              <a:t>Controls</a:t>
            </a:r>
            <a:endParaRPr lang="cs-CZ" sz="16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Instrument</a:t>
            </a:r>
          </a:p>
          <a:p>
            <a:pPr marL="0" indent="0"/>
            <a:r>
              <a:rPr lang="cs-CZ" sz="1600" dirty="0" smtClean="0"/>
              <a:t>Status</a:t>
            </a:r>
            <a:endParaRPr lang="en-US" sz="16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GLP</a:t>
            </a:r>
            <a:endParaRPr lang="cs-CZ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979" y="2362200"/>
            <a:ext cx="5873142" cy="417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765799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3080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23622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Flom </a:t>
            </a:r>
            <a:r>
              <a:rPr lang="cs-CZ" dirty="0" smtClean="0"/>
              <a:t>– UI-22 pump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Microsaic </a:t>
            </a:r>
            <a:r>
              <a:rPr lang="cs-CZ" dirty="0" smtClean="0"/>
              <a:t>– 4500 MiD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VICI Valco </a:t>
            </a:r>
            <a:r>
              <a:rPr lang="en-US" dirty="0" smtClean="0"/>
              <a:t>–</a:t>
            </a:r>
            <a:r>
              <a:rPr lang="cs-CZ" dirty="0" smtClean="0"/>
              <a:t> Fast Temperature Programmer </a:t>
            </a:r>
            <a:endParaRPr lang="en-US" sz="2000" dirty="0" smtClean="0"/>
          </a:p>
          <a:p>
            <a:pPr marL="0" lv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endParaRPr lang="cs-CZ" sz="2000" dirty="0" smtClean="0"/>
          </a:p>
          <a:p>
            <a:pPr marL="0" lv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en-US" sz="2000" dirty="0" smtClean="0"/>
              <a:t>… and many other control modules have been updated</a:t>
            </a:r>
            <a:endParaRPr lang="en-US" sz="2800" dirty="0" smtClean="0"/>
          </a:p>
          <a:p>
            <a:pPr marL="0" lvl="0" indent="0"/>
            <a:endParaRPr lang="en-US" dirty="0" smtClean="0"/>
          </a:p>
          <a:p>
            <a:endParaRPr lang="en-US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27" b="18830"/>
          <a:stretch/>
        </p:blipFill>
        <p:spPr bwMode="auto">
          <a:xfrm>
            <a:off x="2971800" y="3886200"/>
            <a:ext cx="2943355" cy="204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4038600"/>
            <a:ext cx="2718474" cy="222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Instrument</a:t>
            </a:r>
          </a:p>
          <a:p>
            <a:pPr marL="0" indent="0"/>
            <a:r>
              <a:rPr lang="cs-CZ" sz="1600" dirty="0" smtClean="0"/>
              <a:t>Status</a:t>
            </a:r>
            <a:endParaRPr lang="en-US" sz="16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GLP</a:t>
            </a:r>
            <a:endParaRPr lang="cs-CZ" sz="1600" dirty="0"/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Unauthorized</a:t>
            </a:r>
          </a:p>
          <a:p>
            <a:pPr marL="0" indent="0"/>
            <a:r>
              <a:rPr lang="cs-CZ" sz="1600" dirty="0" smtClean="0"/>
              <a:t>Controls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4210806"/>
            <a:ext cx="1707844" cy="205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-2015-Clarity">
  <a:themeElements>
    <a:clrScheme name="apex1">
      <a:dk1>
        <a:srgbClr val="366092"/>
      </a:dk1>
      <a:lt1>
        <a:srgbClr val="FFFFFF"/>
      </a:lt1>
      <a:dk2>
        <a:srgbClr val="244061"/>
      </a:dk2>
      <a:lt2>
        <a:srgbClr val="F2F2F2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44061"/>
      </a:hlink>
      <a:folHlink>
        <a:srgbClr val="800080"/>
      </a:folHlink>
    </a:clrScheme>
    <a:fontScheme name="apex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Template-2015-Clarity</Template>
  <TotalTime>12837</TotalTime>
  <Words>207</Words>
  <Application>Microsoft Office PowerPoint</Application>
  <PresentationFormat>On-screen Show (4:3)</PresentationFormat>
  <Paragraphs>69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Arial Unicode MS</vt:lpstr>
      <vt:lpstr>Wingdings</vt:lpstr>
      <vt:lpstr>Calibri</vt:lpstr>
      <vt:lpstr>Verdana</vt:lpstr>
      <vt:lpstr>Myriad Pro Light</vt:lpstr>
      <vt:lpstr>Template-2015-Clarity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Pesta@dataapex.com</dc:creator>
  <cp:lastModifiedBy>Pešta Marek</cp:lastModifiedBy>
  <cp:revision>898</cp:revision>
  <cp:lastPrinted>2016-05-24T13:59:48Z</cp:lastPrinted>
  <dcterms:created xsi:type="dcterms:W3CDTF">2013-02-04T15:25:15Z</dcterms:created>
  <dcterms:modified xsi:type="dcterms:W3CDTF">2019-04-15T14:42:13Z</dcterms:modified>
</cp:coreProperties>
</file>