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12"/>
  </p:notesMasterIdLst>
  <p:sldIdLst>
    <p:sldId id="297" r:id="rId2"/>
    <p:sldId id="303" r:id="rId3"/>
    <p:sldId id="300" r:id="rId4"/>
    <p:sldId id="304" r:id="rId5"/>
    <p:sldId id="311" r:id="rId6"/>
    <p:sldId id="305" r:id="rId7"/>
    <p:sldId id="310" r:id="rId8"/>
    <p:sldId id="306" r:id="rId9"/>
    <p:sldId id="309" r:id="rId10"/>
    <p:sldId id="296" r:id="rId11"/>
  </p:sldIdLst>
  <p:sldSz cx="9144000" cy="6858000" type="screen4x3"/>
  <p:notesSz cx="6858000" cy="9144000"/>
  <p:embeddedFontLst>
    <p:embeddedFont>
      <p:font typeface="Verdana" panose="020B0604030504040204" pitchFamily="34" charset="0"/>
      <p:regular r:id="rId13"/>
      <p:bold r:id="rId14"/>
      <p:italic r:id="rId15"/>
      <p:boldItalic r:id="rId16"/>
    </p:embeddedFont>
    <p:embeddedFont>
      <p:font typeface="Myriad Pro Light" panose="020B0403030403020204" pitchFamily="34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9415E"/>
    <a:srgbClr val="376092"/>
    <a:srgbClr val="FF0000"/>
    <a:srgbClr val="E46C0A"/>
    <a:srgbClr val="FFFFF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90" autoAdjust="0"/>
    <p:restoredTop sz="95377" autoAdjust="0"/>
  </p:normalViewPr>
  <p:slideViewPr>
    <p:cSldViewPr>
      <p:cViewPr varScale="1">
        <p:scale>
          <a:sx n="124" d="100"/>
          <a:sy n="124" d="100"/>
        </p:scale>
        <p:origin x="-10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6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314AE-109A-478E-BDF4-FCC37B48871C}" type="datetimeFigureOut">
              <a:rPr lang="cs-CZ" smtClean="0"/>
              <a:pPr/>
              <a:t>6.6.2017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DF050-3A6E-4DFC-B8B7-97A3A1AA42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2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997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6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8382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536575" y="1828800"/>
            <a:ext cx="8074025" cy="9842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buNone/>
              <a:defRPr lang="cs-CZ" sz="5800" b="1" kern="1200" cap="all" spc="-110" baseline="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5800" b="1" kern="1200" spc="-11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smtClean="0"/>
              <a:t>presentation title</a:t>
            </a:r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562062" y="2743200"/>
            <a:ext cx="8048539" cy="7620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buNone/>
              <a:defRPr lang="cs-CZ" sz="3600" kern="1200" cap="all" baseline="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4000" kern="120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dirty="0" err="1" smtClean="0"/>
              <a:t>Subtitle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6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O:\DTP\DATAAPEX\_LOGOS\Loga\dataapex-logo-text-blue-787x188p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157" y="2286000"/>
            <a:ext cx="5901243" cy="1409700"/>
          </a:xfrm>
          <a:prstGeom prst="rect">
            <a:avLst/>
          </a:prstGeom>
          <a:noFill/>
          <a:effectLst>
            <a:glow rad="1270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527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5734"/>
            <a:ext cx="9145588" cy="2782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 descr="O:\DTP\DATAAPEX\_LOGOS\Loga\_OFFICIAL\DataApex-logo-large.png"/>
          <p:cNvPicPr>
            <a:picLocks noChangeAspect="1" noChangeArrowheads="1"/>
          </p:cNvPicPr>
          <p:nvPr userDrawn="1"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609600" y="6063614"/>
            <a:ext cx="1066800" cy="413386"/>
          </a:xfrm>
          <a:prstGeom prst="rect">
            <a:avLst/>
          </a:prstGeom>
          <a:noFill/>
        </p:spPr>
      </p:pic>
      <p:sp>
        <p:nvSpPr>
          <p:cNvPr id="26" name="Title 25"/>
          <p:cNvSpPr>
            <a:spLocks noGrp="1"/>
          </p:cNvSpPr>
          <p:nvPr>
            <p:ph type="title" hasCustomPrompt="1"/>
          </p:nvPr>
        </p:nvSpPr>
        <p:spPr>
          <a:xfrm>
            <a:off x="685800" y="609600"/>
            <a:ext cx="4038600" cy="1219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4400" b="0" kern="1200" cap="none" spc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3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552" y="2209800"/>
            <a:ext cx="4041648" cy="1219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ctr">
              <a:buNone/>
              <a:defRPr sz="4400" b="0" cap="none" spc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37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62484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63" r:id="rId9"/>
    <p:sldLayoutId id="2147483664" r:id="rId10"/>
    <p:sldLayoutId id="2147483665" r:id="rId11"/>
    <p:sldLayoutId id="2147483661" r:id="rId12"/>
    <p:sldLayoutId id="2147483667" r:id="rId13"/>
    <p:sldLayoutId id="2147483650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P036/70B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 smtClean="0"/>
              <a:t>6.6.2017</a:t>
            </a:r>
            <a:endParaRPr lang="cs-CZ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Clarity</a:t>
            </a:r>
            <a:r>
              <a:rPr lang="cs-CZ" dirty="0" smtClean="0"/>
              <a:t> 7.3</a:t>
            </a:r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 smtClean="0"/>
              <a:t>WhaT‘s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endParaRPr lang="cs-CZ" dirty="0" smtClean="0"/>
          </a:p>
        </p:txBody>
      </p:sp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95400"/>
            <a:ext cx="6324600" cy="4800600"/>
          </a:xfrm>
        </p:spPr>
        <p:txBody>
          <a:bodyPr/>
          <a:lstStyle/>
          <a:p>
            <a:pPr marL="449263" indent="-449263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sz="2800" dirty="0" smtClean="0"/>
              <a:t>Enhanced</a:t>
            </a:r>
            <a:r>
              <a:rPr lang="cs-CZ" sz="2800" dirty="0" smtClean="0"/>
              <a:t> GLP </a:t>
            </a:r>
            <a:r>
              <a:rPr lang="en-US" sz="2800" dirty="0" smtClean="0"/>
              <a:t>options</a:t>
            </a:r>
          </a:p>
          <a:p>
            <a:pPr marL="449263" indent="-449263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sz="2800" dirty="0" smtClean="0"/>
              <a:t>Improved</a:t>
            </a:r>
            <a:r>
              <a:rPr lang="cs-CZ" sz="2800" dirty="0" smtClean="0"/>
              <a:t> </a:t>
            </a:r>
            <a:r>
              <a:rPr lang="en-US" sz="2800" dirty="0" smtClean="0"/>
              <a:t>Experimental</a:t>
            </a:r>
            <a:r>
              <a:rPr lang="cs-CZ" sz="2800" dirty="0" smtClean="0"/>
              <a:t> </a:t>
            </a:r>
            <a:r>
              <a:rPr lang="en-US" sz="2800" dirty="0" smtClean="0"/>
              <a:t>Integration</a:t>
            </a:r>
            <a:r>
              <a:rPr lang="cs-CZ" sz="2800" dirty="0" smtClean="0"/>
              <a:t> </a:t>
            </a:r>
            <a:r>
              <a:rPr lang="en-US" sz="2800" dirty="0" smtClean="0"/>
              <a:t>Algorithm</a:t>
            </a:r>
            <a:r>
              <a:rPr lang="cs-CZ" sz="2800" dirty="0" smtClean="0"/>
              <a:t> </a:t>
            </a:r>
          </a:p>
          <a:p>
            <a:pPr marL="449263" indent="-449263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cs-CZ" sz="2800" dirty="0" smtClean="0"/>
              <a:t>Export </a:t>
            </a:r>
            <a:r>
              <a:rPr lang="en-US" sz="2800" dirty="0" smtClean="0"/>
              <a:t>of</a:t>
            </a:r>
            <a:r>
              <a:rPr lang="cs-CZ" sz="2800" dirty="0" smtClean="0"/>
              <a:t> </a:t>
            </a:r>
            <a:r>
              <a:rPr lang="en-US" sz="2800" dirty="0" smtClean="0"/>
              <a:t>Auxiliary</a:t>
            </a:r>
            <a:r>
              <a:rPr lang="cs-CZ" sz="2800" dirty="0" smtClean="0"/>
              <a:t> </a:t>
            </a:r>
            <a:r>
              <a:rPr lang="en-US" sz="2800" dirty="0" smtClean="0"/>
              <a:t>signals</a:t>
            </a:r>
          </a:p>
          <a:p>
            <a:pPr marL="449263" indent="-449263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sz="2800" dirty="0" smtClean="0"/>
              <a:t>Discontinued</a:t>
            </a:r>
            <a:r>
              <a:rPr lang="cs-CZ" sz="2800" dirty="0" smtClean="0"/>
              <a:t> </a:t>
            </a:r>
            <a:r>
              <a:rPr lang="cs-CZ" sz="2800" dirty="0"/>
              <a:t>support </a:t>
            </a:r>
            <a:r>
              <a:rPr lang="en-US" sz="2800" dirty="0"/>
              <a:t>for </a:t>
            </a:r>
            <a:r>
              <a:rPr lang="cs-CZ" sz="2800" dirty="0"/>
              <a:t>Windows Vista</a:t>
            </a:r>
            <a:endParaRPr lang="en-US" sz="2800" dirty="0"/>
          </a:p>
          <a:p>
            <a:pPr marL="449263" indent="-449263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Installation under </a:t>
            </a:r>
            <a:r>
              <a:rPr lang="cs-CZ" sz="2800" dirty="0"/>
              <a:t>Windows 8</a:t>
            </a:r>
            <a:r>
              <a:rPr lang="en-US" sz="2800" dirty="0"/>
              <a:t> requires 8.1 update</a:t>
            </a:r>
            <a:endParaRPr lang="cs-CZ" sz="2800" dirty="0"/>
          </a:p>
          <a:p>
            <a:pPr marL="449263" indent="-449263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cs-CZ" sz="2800" dirty="0" smtClean="0"/>
              <a:t>New </a:t>
            </a:r>
            <a:r>
              <a:rPr lang="en-US" sz="2800" dirty="0" smtClean="0"/>
              <a:t>control</a:t>
            </a:r>
            <a:r>
              <a:rPr lang="cs-CZ" sz="2800" dirty="0" smtClean="0"/>
              <a:t> modules</a:t>
            </a:r>
            <a:endParaRPr lang="en-US" sz="2800" dirty="0" smtClean="0"/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endParaRPr lang="cs-CZ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dirty="0" smtClean="0"/>
              <a:t>What is new </a:t>
            </a:r>
            <a:r>
              <a:rPr lang="cs-CZ" dirty="0" smtClean="0"/>
              <a:t>in </a:t>
            </a:r>
            <a:r>
              <a:rPr lang="en-US" dirty="0" smtClean="0"/>
              <a:t>Clarity</a:t>
            </a:r>
            <a:r>
              <a:rPr lang="cs-CZ" dirty="0" smtClean="0"/>
              <a:t> 7.3</a:t>
            </a:r>
            <a:endParaRPr lang="cs-CZ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170" y="1295400"/>
            <a:ext cx="2730830" cy="3442410"/>
          </a:xfrm>
          <a:prstGeom prst="rect">
            <a:avLst/>
          </a:prstGeom>
        </p:spPr>
      </p:pic>
    </p:spTree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GLP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Windows Vista</a:t>
            </a:r>
          </a:p>
          <a:p>
            <a:pPr marL="0" indent="0"/>
            <a:r>
              <a:rPr lang="cs-CZ" sz="1100" dirty="0" smtClean="0"/>
              <a:t>Windows 8.1</a:t>
            </a:r>
            <a:endParaRPr lang="en-US" sz="11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Improved</a:t>
            </a:r>
            <a:r>
              <a:rPr lang="cs-CZ" sz="1100" dirty="0" smtClean="0"/>
              <a:t> IA</a:t>
            </a:r>
          </a:p>
          <a:p>
            <a:pPr marL="0" indent="0"/>
            <a:r>
              <a:rPr lang="cs-CZ" sz="1100" dirty="0" err="1" smtClean="0"/>
              <a:t>Experimental</a:t>
            </a:r>
            <a:endParaRPr lang="cs-CZ" sz="1100" dirty="0" smtClean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Auxiliary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Signals</a:t>
            </a:r>
            <a:endParaRPr lang="en-US" sz="1100" dirty="0"/>
          </a:p>
        </p:txBody>
      </p:sp>
      <p:sp>
        <p:nvSpPr>
          <p:cNvPr id="17" name="TextBox 16"/>
          <p:cNvSpPr txBox="1"/>
          <p:nvPr/>
        </p:nvSpPr>
        <p:spPr>
          <a:xfrm>
            <a:off x="269300" y="2895600"/>
            <a:ext cx="44026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6"/>
              </a:buClr>
            </a:pPr>
            <a:r>
              <a:rPr lang="en-US" sz="2400" dirty="0" smtClean="0">
                <a:solidFill>
                  <a:srgbClr val="FF0000"/>
                </a:solidFill>
              </a:rPr>
              <a:t>①</a:t>
            </a:r>
            <a:r>
              <a:rPr lang="cs-CZ" sz="2400" dirty="0" smtClean="0">
                <a:latin typeface="Calibri"/>
              </a:rPr>
              <a:t> </a:t>
            </a:r>
            <a:r>
              <a:rPr lang="en-US" sz="2400" dirty="0" smtClean="0">
                <a:latin typeface="Calibri"/>
              </a:rPr>
              <a:t>Prevent measuring with u</a:t>
            </a:r>
            <a:r>
              <a:rPr lang="en-US" sz="2000" dirty="0" smtClean="0"/>
              <a:t>nsaved method</a:t>
            </a:r>
          </a:p>
          <a:p>
            <a:pPr>
              <a:buClr>
                <a:schemeClr val="accent6"/>
              </a:buClr>
            </a:pPr>
            <a:endParaRPr lang="cs-CZ" sz="2000" dirty="0" smtClean="0"/>
          </a:p>
          <a:p>
            <a:pPr>
              <a:buClr>
                <a:schemeClr val="accent6"/>
              </a:buClr>
            </a:pPr>
            <a:r>
              <a:rPr lang="en-US" sz="2400" dirty="0" smtClean="0">
                <a:solidFill>
                  <a:srgbClr val="FF0000"/>
                </a:solidFill>
              </a:rPr>
              <a:t>②</a:t>
            </a:r>
            <a:r>
              <a:rPr lang="cs-CZ" sz="2400" dirty="0">
                <a:latin typeface="Calibri"/>
              </a:rPr>
              <a:t> </a:t>
            </a:r>
            <a:r>
              <a:rPr lang="en-US" sz="2000" dirty="0" smtClean="0"/>
              <a:t>Overwriting of existing files can be prohibited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1600" y="1150203"/>
            <a:ext cx="861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We take Good Laboratory Practice (GLP) seriously and respond</a:t>
            </a:r>
            <a:r>
              <a:rPr lang="cs-CZ" sz="2400" dirty="0" smtClean="0"/>
              <a:t> to GLP </a:t>
            </a:r>
            <a:r>
              <a:rPr lang="en-US" sz="2400" dirty="0" smtClean="0"/>
              <a:t>issues</a:t>
            </a:r>
            <a:r>
              <a:rPr lang="cs-CZ" sz="2400" dirty="0" smtClean="0"/>
              <a:t> </a:t>
            </a:r>
            <a:r>
              <a:rPr lang="en-US" sz="2400" dirty="0" smtClean="0"/>
              <a:t>with</a:t>
            </a:r>
            <a:r>
              <a:rPr lang="cs-CZ" sz="2400" dirty="0" smtClean="0"/>
              <a:t> </a:t>
            </a:r>
            <a:r>
              <a:rPr lang="en-US" sz="2400" dirty="0" smtClean="0"/>
              <a:t>the</a:t>
            </a:r>
            <a:r>
              <a:rPr lang="cs-CZ" sz="2400" dirty="0" smtClean="0"/>
              <a:t> </a:t>
            </a:r>
            <a:r>
              <a:rPr lang="en-US" sz="2400" dirty="0" smtClean="0"/>
              <a:t>utmost</a:t>
            </a:r>
            <a:r>
              <a:rPr lang="cs-CZ" sz="2400" dirty="0" smtClean="0"/>
              <a:t> </a:t>
            </a:r>
            <a:r>
              <a:rPr lang="en-US" sz="2400" dirty="0" smtClean="0"/>
              <a:t>importance</a:t>
            </a:r>
            <a:r>
              <a:rPr lang="cs-CZ" sz="2400" dirty="0"/>
              <a:t>.</a:t>
            </a:r>
            <a:endParaRPr lang="en-US" sz="2400" dirty="0"/>
          </a:p>
        </p:txBody>
      </p:sp>
      <p:pic>
        <p:nvPicPr>
          <p:cNvPr id="1026" name="Picture 2" descr="C:\Source\Solutions\clarity-73vs70-[m211]\Content\_obr\w-glp-op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904" y="3005792"/>
            <a:ext cx="4364591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46360" y="2433935"/>
            <a:ext cx="689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6"/>
              </a:buClr>
            </a:pPr>
            <a:r>
              <a:rPr lang="en-US" sz="2400" dirty="0" smtClean="0"/>
              <a:t>Enhanced GLP options</a:t>
            </a:r>
            <a:r>
              <a:rPr lang="cs-CZ" sz="2400" dirty="0" smtClean="0"/>
              <a:t>:</a:t>
            </a:r>
            <a:endParaRPr lang="en-US" sz="2400" dirty="0" smtClean="0"/>
          </a:p>
        </p:txBody>
      </p:sp>
    </p:spTree>
  </p:cSld>
  <p:clrMapOvr>
    <a:masterClrMapping/>
  </p:clrMapOvr>
  <p:transition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  <p:bldP spid="15" grpId="0" build="p"/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9800" y="990600"/>
            <a:ext cx="8227000" cy="990600"/>
          </a:xfrm>
        </p:spPr>
        <p:txBody>
          <a:bodyPr/>
          <a:lstStyle/>
          <a:p>
            <a:pPr marL="0" indent="0"/>
            <a:r>
              <a:rPr lang="en-US" dirty="0" smtClean="0"/>
              <a:t>Further improvements in the IA Experimental - better detection of peaks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Improved</a:t>
            </a:r>
            <a:r>
              <a:rPr lang="cs-CZ" sz="1100" dirty="0"/>
              <a:t> IA</a:t>
            </a:r>
          </a:p>
          <a:p>
            <a:pPr marL="0" indent="0"/>
            <a:r>
              <a:rPr lang="cs-CZ" sz="1100" dirty="0" err="1" smtClean="0"/>
              <a:t>Experimental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Windows Vista</a:t>
            </a:r>
          </a:p>
          <a:p>
            <a:pPr marL="0" indent="0"/>
            <a:r>
              <a:rPr lang="cs-CZ" sz="1100" dirty="0"/>
              <a:t>Windows </a:t>
            </a:r>
            <a:r>
              <a:rPr lang="cs-CZ" sz="1100" dirty="0" smtClean="0"/>
              <a:t>8.1</a:t>
            </a:r>
            <a:endParaRPr lang="en-US" sz="11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Auxiliary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Signals</a:t>
            </a:r>
            <a:endParaRPr lang="en-US" sz="1100" dirty="0"/>
          </a:p>
        </p:txBody>
      </p:sp>
      <p:pic>
        <p:nvPicPr>
          <p:cNvPr id="2" name="Picture 2" descr="C:\Users\marekp.DATAAPEX\Desktop\Issues\72980\w-chrom-IA-defaul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00" y="1872000"/>
            <a:ext cx="6643686" cy="495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533400" y="2667000"/>
            <a:ext cx="2667000" cy="990600"/>
          </a:xfrm>
          <a:prstGeom prst="wedgeRoundRectCallout">
            <a:avLst>
              <a:gd name="adj1" fmla="val 58938"/>
              <a:gd name="adj2" fmla="val 9665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Incorrect</a:t>
            </a:r>
            <a:r>
              <a:rPr lang="cs-CZ" dirty="0" smtClean="0"/>
              <a:t> </a:t>
            </a:r>
            <a:r>
              <a:rPr lang="cs-CZ" dirty="0" err="1" smtClean="0"/>
              <a:t>integration</a:t>
            </a:r>
            <a:r>
              <a:rPr lang="cs-CZ" dirty="0"/>
              <a:t>:</a:t>
            </a:r>
            <a:r>
              <a:rPr lang="cs-CZ" dirty="0" smtClean="0"/>
              <a:t> </a:t>
            </a:r>
            <a:r>
              <a:rPr lang="cs-CZ" dirty="0" err="1" smtClean="0"/>
              <a:t>peaks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not </a:t>
            </a:r>
            <a:r>
              <a:rPr lang="cs-CZ" dirty="0" err="1" smtClean="0"/>
              <a:t>separated</a:t>
            </a:r>
            <a:endParaRPr lang="en-US" dirty="0"/>
          </a:p>
        </p:txBody>
      </p:sp>
      <p:pic>
        <p:nvPicPr>
          <p:cNvPr id="20" name="Picture 19" descr="Cursor-fing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8193" y="6278175"/>
            <a:ext cx="262900" cy="3300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34 7.40741E-7 C -0.07378 -0.00741 -0.14531 -0.01343 -0.19305 -0.03773 C -0.24062 -0.06088 -0.27552 -0.12546 -0.28507 -0.14236 " pathEditMode="relative" rAng="0" ptsTypes="a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36" y="-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9800" y="990600"/>
            <a:ext cx="8227000" cy="990600"/>
          </a:xfrm>
        </p:spPr>
        <p:txBody>
          <a:bodyPr/>
          <a:lstStyle/>
          <a:p>
            <a:pPr marL="0" indent="0"/>
            <a:r>
              <a:rPr lang="en-US" dirty="0" smtClean="0"/>
              <a:t>Further improvements in the IA Experimental - better detection of peaks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Improved</a:t>
            </a:r>
            <a:r>
              <a:rPr lang="cs-CZ" sz="1100" dirty="0"/>
              <a:t> IA</a:t>
            </a:r>
          </a:p>
          <a:p>
            <a:pPr marL="0" indent="0"/>
            <a:r>
              <a:rPr lang="cs-CZ" sz="1100" dirty="0" err="1" smtClean="0"/>
              <a:t>Experimental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Windows Vista</a:t>
            </a:r>
          </a:p>
          <a:p>
            <a:pPr marL="0" indent="0"/>
            <a:r>
              <a:rPr lang="cs-CZ" sz="1100" dirty="0"/>
              <a:t>Windows </a:t>
            </a:r>
            <a:r>
              <a:rPr lang="cs-CZ" sz="1100" dirty="0" smtClean="0"/>
              <a:t>8.1</a:t>
            </a:r>
            <a:endParaRPr lang="en-US" sz="11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Auxiliary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Signals</a:t>
            </a:r>
            <a:endParaRPr lang="en-US" sz="1100" dirty="0"/>
          </a:p>
        </p:txBody>
      </p:sp>
      <p:pic>
        <p:nvPicPr>
          <p:cNvPr id="4" name="Picture 3" descr="C:\Users\marekp.DATAAPEX\Desktop\Issues\72980\w-chrom-IA-experiment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00" y="1872000"/>
            <a:ext cx="6643686" cy="495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/>
          <p:cNvSpPr/>
          <p:nvPr/>
        </p:nvSpPr>
        <p:spPr>
          <a:xfrm>
            <a:off x="533400" y="2514600"/>
            <a:ext cx="2590800" cy="1143000"/>
          </a:xfrm>
          <a:prstGeom prst="wedgeRoundRectCallout">
            <a:avLst>
              <a:gd name="adj1" fmla="val 93132"/>
              <a:gd name="adj2" fmla="val 8850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IA Experimental resolved it as two separate peaks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12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00" y="990600"/>
            <a:ext cx="8077200" cy="5181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Auxiliary signals can now be exported into *.txt format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You</a:t>
            </a:r>
            <a:r>
              <a:rPr lang="cs-CZ" dirty="0" smtClean="0"/>
              <a:t> </a:t>
            </a:r>
            <a:r>
              <a:rPr lang="en-US" dirty="0" smtClean="0"/>
              <a:t>can further process the exported data such as evaluate the course of pressure or flow</a:t>
            </a:r>
            <a:endParaRPr lang="cs-CZ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 smtClean="0"/>
              <a:t>Auxiliary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Signals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Windows Vista</a:t>
            </a:r>
          </a:p>
          <a:p>
            <a:pPr marL="0" indent="0"/>
            <a:r>
              <a:rPr lang="cs-CZ" sz="1100" dirty="0"/>
              <a:t>Windows </a:t>
            </a:r>
            <a:r>
              <a:rPr lang="cs-CZ" sz="1100" dirty="0" smtClean="0"/>
              <a:t>8.1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Improved</a:t>
            </a:r>
            <a:r>
              <a:rPr lang="cs-CZ" sz="1100" dirty="0"/>
              <a:t> IA</a:t>
            </a:r>
          </a:p>
          <a:p>
            <a:pPr marL="0" indent="0"/>
            <a:r>
              <a:rPr lang="cs-CZ" sz="1100" dirty="0" err="1"/>
              <a:t>Experimental</a:t>
            </a:r>
            <a:endParaRPr lang="cs-CZ" sz="1100" dirty="0"/>
          </a:p>
        </p:txBody>
      </p:sp>
      <p:pic>
        <p:nvPicPr>
          <p:cNvPr id="2050" name="Picture 2" descr="C:\Users\marekp.DATAAPEX\Desktop\Issues\74162\w-Export Chromatogra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048000"/>
            <a:ext cx="5486400" cy="311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94850" y="1143000"/>
            <a:ext cx="85595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cs-CZ" sz="2400" dirty="0" smtClean="0"/>
              <a:t>Support</a:t>
            </a:r>
            <a:r>
              <a:rPr lang="en-US" sz="2400" dirty="0" smtClean="0"/>
              <a:t> for Windows Vista</a:t>
            </a:r>
            <a:r>
              <a:rPr lang="cs-CZ" sz="2400" dirty="0" smtClean="0"/>
              <a:t> and Windows 8 </a:t>
            </a:r>
            <a:r>
              <a:rPr lang="en-US" sz="2400" dirty="0" smtClean="0"/>
              <a:t>ended</a:t>
            </a:r>
            <a:r>
              <a:rPr lang="cs-CZ" sz="2400" dirty="0" smtClean="0"/>
              <a:t>:</a:t>
            </a:r>
          </a:p>
          <a:p>
            <a:pPr marL="800100" lvl="1" indent="-342900">
              <a:spcAft>
                <a:spcPts val="12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cs-CZ" sz="2400" dirty="0" smtClean="0"/>
              <a:t>Use </a:t>
            </a:r>
            <a:r>
              <a:rPr lang="en-US" sz="2400" dirty="0" smtClean="0"/>
              <a:t>supported</a:t>
            </a:r>
            <a:r>
              <a:rPr lang="cs-CZ" sz="2400" dirty="0" smtClean="0"/>
              <a:t> Windows: 7, 8.1 </a:t>
            </a:r>
            <a:r>
              <a:rPr lang="en-US" sz="2400" dirty="0" smtClean="0"/>
              <a:t>or</a:t>
            </a:r>
            <a:r>
              <a:rPr lang="cs-CZ" sz="2400" dirty="0" smtClean="0"/>
              <a:t> 10</a:t>
            </a:r>
            <a:endParaRPr lang="cs-CZ" sz="2400" dirty="0"/>
          </a:p>
          <a:p>
            <a:pPr marL="800100" lvl="1" indent="-342900">
              <a:spcAft>
                <a:spcPts val="12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cs-CZ" sz="2400" dirty="0" smtClean="0"/>
              <a:t>Update </a:t>
            </a:r>
            <a:r>
              <a:rPr lang="en-US" sz="2400" dirty="0" smtClean="0"/>
              <a:t>from</a:t>
            </a:r>
            <a:r>
              <a:rPr lang="cs-CZ" sz="2400" dirty="0" smtClean="0"/>
              <a:t> </a:t>
            </a:r>
            <a:r>
              <a:rPr lang="en-US" sz="2400" dirty="0" smtClean="0"/>
              <a:t>Window</a:t>
            </a:r>
            <a:r>
              <a:rPr lang="cs-CZ" sz="2400" dirty="0" smtClean="0"/>
              <a:t>s</a:t>
            </a:r>
            <a:r>
              <a:rPr lang="en-US" sz="2400" dirty="0" smtClean="0"/>
              <a:t> 8</a:t>
            </a:r>
            <a:r>
              <a:rPr lang="cs-CZ" sz="2400" dirty="0" smtClean="0"/>
              <a:t> to 8.1 </a:t>
            </a:r>
            <a:r>
              <a:rPr lang="en-US" sz="2400" dirty="0" smtClean="0"/>
              <a:t>is</a:t>
            </a:r>
            <a:r>
              <a:rPr lang="cs-CZ" sz="2400" dirty="0" smtClean="0"/>
              <a:t> </a:t>
            </a:r>
            <a:r>
              <a:rPr lang="en-US" sz="2400" dirty="0" smtClean="0"/>
              <a:t>offered</a:t>
            </a:r>
            <a:r>
              <a:rPr lang="cs-CZ" sz="2400" dirty="0" smtClean="0"/>
              <a:t> </a:t>
            </a:r>
            <a:r>
              <a:rPr lang="en-US" sz="2400" dirty="0" smtClean="0"/>
              <a:t>free of charge directly from Microsoft</a:t>
            </a:r>
            <a:endParaRPr lang="cs-CZ" sz="2400" dirty="0"/>
          </a:p>
          <a:p>
            <a:pPr>
              <a:spcAft>
                <a:spcPts val="1200"/>
              </a:spcAft>
              <a:buClr>
                <a:schemeClr val="accent6"/>
              </a:buClr>
            </a:pPr>
            <a:endParaRPr lang="cs-CZ" sz="2400" dirty="0" smtClean="0"/>
          </a:p>
          <a:p>
            <a:pPr>
              <a:spcAft>
                <a:spcPts val="600"/>
              </a:spcAft>
              <a:buClr>
                <a:schemeClr val="accent6"/>
              </a:buClr>
            </a:pPr>
            <a:r>
              <a:rPr lang="en-US" sz="2400" dirty="0" smtClean="0"/>
              <a:t>Compatibility</a:t>
            </a:r>
            <a:r>
              <a:rPr lang="cs-CZ" sz="2400" dirty="0" smtClean="0"/>
              <a:t> </a:t>
            </a:r>
            <a:r>
              <a:rPr lang="en-US" sz="2400" dirty="0" smtClean="0"/>
              <a:t>overview</a:t>
            </a:r>
            <a:r>
              <a:rPr lang="cs-CZ" sz="2400" dirty="0" smtClean="0"/>
              <a:t> </a:t>
            </a:r>
            <a:r>
              <a:rPr lang="en-US" sz="2400" dirty="0" smtClean="0"/>
              <a:t>of</a:t>
            </a:r>
            <a:r>
              <a:rPr lang="cs-CZ" sz="2400" dirty="0" smtClean="0"/>
              <a:t> </a:t>
            </a:r>
            <a:r>
              <a:rPr lang="en-US" sz="2400" dirty="0" smtClean="0"/>
              <a:t>Clarity</a:t>
            </a:r>
            <a:r>
              <a:rPr lang="cs-CZ" sz="2400" dirty="0" smtClean="0"/>
              <a:t> 7.3:</a:t>
            </a:r>
            <a:endParaRPr lang="en-US" sz="2400" dirty="0" smtClean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Windows Vista</a:t>
            </a:r>
          </a:p>
          <a:p>
            <a:pPr marL="0" indent="0"/>
            <a:r>
              <a:rPr lang="cs-CZ" sz="1100" dirty="0"/>
              <a:t>Windows 8.1</a:t>
            </a:r>
            <a:endParaRPr lang="en-US" sz="11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Improved</a:t>
            </a:r>
            <a:r>
              <a:rPr lang="cs-CZ" sz="1100" dirty="0" smtClean="0"/>
              <a:t> IA</a:t>
            </a:r>
          </a:p>
          <a:p>
            <a:pPr marL="0" indent="0"/>
            <a:r>
              <a:rPr lang="cs-CZ" sz="1100" dirty="0" err="1" smtClean="0"/>
              <a:t>Experimental</a:t>
            </a:r>
            <a:endParaRPr lang="cs-CZ" sz="1100" dirty="0" smtClean="0"/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Auxiliary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Signals</a:t>
            </a:r>
            <a:endParaRPr lang="en-US" sz="11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630130"/>
              </p:ext>
            </p:extLst>
          </p:nvPr>
        </p:nvGraphicFramePr>
        <p:xfrm>
          <a:off x="1524000" y="419100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Windows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XP</a:t>
                      </a:r>
                      <a:r>
                        <a:rPr lang="en-US" dirty="0" smtClean="0"/>
                        <a:t> </a:t>
                      </a:r>
                      <a:r>
                        <a:rPr lang="cs-CZ" baseline="30000" dirty="0" smtClean="0"/>
                        <a:t>SP3</a:t>
                      </a:r>
                      <a:endParaRPr 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Vista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r>
                        <a:rPr lang="en-US" dirty="0" smtClean="0"/>
                        <a:t> </a:t>
                      </a:r>
                      <a:r>
                        <a:rPr lang="cs-CZ" baseline="30000" dirty="0" smtClean="0"/>
                        <a:t>SP1</a:t>
                      </a:r>
                      <a:endParaRPr 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marekp.DATAAPEX\Desktop\Design\Miscellaneous\chec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941253"/>
            <a:ext cx="306126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marekp.DATAAPEX\Desktop\Design\Miscellaneous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931727"/>
            <a:ext cx="321585" cy="3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marekp.DATAAPEX\Desktop\Design\Miscellaneous\chec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243" y="4941251"/>
            <a:ext cx="306126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marekp.DATAAPEX\Desktop\Design\Miscellaneous\chec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941253"/>
            <a:ext cx="306126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marekp.DATAAPEX\Desktop\Design\Miscellaneous\chec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941252"/>
            <a:ext cx="306126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marekp.DATAAPEX\Desktop\Design\Miscellaneous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152" y="4941253"/>
            <a:ext cx="321585" cy="3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765799"/>
      </p:ext>
    </p:extLst>
  </p:cSld>
  <p:clrMapOvr>
    <a:masterClrMapping/>
  </p:clrMapOvr>
  <p:transition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3080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6576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Auxiliary</a:t>
            </a:r>
            <a:endParaRPr lang="cs-CZ" sz="1100" dirty="0"/>
          </a:p>
          <a:p>
            <a:pPr marL="0" indent="0"/>
            <a:r>
              <a:rPr lang="cs-CZ" sz="1100" dirty="0" err="1"/>
              <a:t>Signals</a:t>
            </a:r>
            <a:endParaRPr lang="cs-CZ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54792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Windows Vista</a:t>
            </a:r>
          </a:p>
          <a:p>
            <a:pPr marL="0" indent="0"/>
            <a:r>
              <a:rPr lang="cs-CZ" sz="1100" dirty="0"/>
              <a:t>Windows </a:t>
            </a:r>
            <a:r>
              <a:rPr lang="cs-CZ" sz="1100" dirty="0" smtClean="0"/>
              <a:t>8.1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Improved</a:t>
            </a:r>
            <a:r>
              <a:rPr lang="cs-CZ" sz="1100" dirty="0"/>
              <a:t> IA</a:t>
            </a:r>
          </a:p>
          <a:p>
            <a:pPr marL="0" indent="0"/>
            <a:r>
              <a:rPr lang="cs-CZ" sz="1100" dirty="0" err="1"/>
              <a:t>Experimental</a:t>
            </a:r>
            <a:endParaRPr lang="cs-CZ" sz="1100" dirty="0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27432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dirty="0" err="1" smtClean="0"/>
              <a:t>Sedere</a:t>
            </a:r>
            <a:r>
              <a:rPr lang="en-US" dirty="0" smtClean="0"/>
              <a:t> – </a:t>
            </a:r>
            <a:r>
              <a:rPr lang="en-US" dirty="0" err="1" smtClean="0"/>
              <a:t>Sedex</a:t>
            </a:r>
            <a:r>
              <a:rPr lang="en-US" dirty="0" smtClean="0"/>
              <a:t> 100LT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Recipe – EC6000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dirty="0" err="1" smtClean="0"/>
              <a:t>Elysia</a:t>
            </a:r>
            <a:r>
              <a:rPr lang="en-US" dirty="0" smtClean="0"/>
              <a:t> </a:t>
            </a:r>
            <a:r>
              <a:rPr lang="en-US" dirty="0" err="1" smtClean="0"/>
              <a:t>Raytest</a:t>
            </a:r>
            <a:r>
              <a:rPr lang="en-US" dirty="0" smtClean="0"/>
              <a:t> – Gabi Nova and Ramona Star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Agilent – 7820 and various ICF control modules</a:t>
            </a:r>
          </a:p>
          <a:p>
            <a:pPr marL="0" lv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endParaRPr lang="en-US" sz="2000" dirty="0" smtClean="0"/>
          </a:p>
          <a:p>
            <a:pPr marL="0" lv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en-US" sz="2000" dirty="0" smtClean="0"/>
              <a:t>… and many other control modules have been updated</a:t>
            </a:r>
            <a:endParaRPr lang="en-US" sz="2800" dirty="0" smtClean="0"/>
          </a:p>
          <a:p>
            <a:pPr marL="0" lvl="0" indent="0"/>
            <a:endParaRPr lang="en-US" dirty="0" smtClean="0"/>
          </a:p>
          <a:p>
            <a:endParaRPr lang="en-US" dirty="0"/>
          </a:p>
        </p:txBody>
      </p:sp>
      <p:pic>
        <p:nvPicPr>
          <p:cNvPr id="3077" name="Picture 5" descr="C:\Temp\controls-det-recipe-ec6000-cor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176" y="3886200"/>
            <a:ext cx="2097128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Temp\controls-lc-agilent1100m-cor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090" y="4263825"/>
            <a:ext cx="2087901" cy="221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marekp.DATAAPEX\Desktop\Design\100-4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14" y="4572000"/>
            <a:ext cx="1887486" cy="178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6600" y="2348864"/>
            <a:ext cx="525780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More information about Clarity and Data</a:t>
            </a:r>
            <a:r>
              <a:rPr lang="cs-CZ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en-US" sz="1600" dirty="0" err="1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pex</a:t>
            </a: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at: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19100" y="914400"/>
            <a:ext cx="8305800" cy="73342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sz="24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Download your Clarity 7.3 directly from your station or from our website</a:t>
            </a:r>
            <a:endParaRPr lang="en-US" sz="2400" dirty="0">
              <a:ln w="0" cmpd="sng">
                <a:noFill/>
                <a:prstDash val="solid"/>
              </a:ln>
              <a:solidFill>
                <a:srgbClr val="FFFFFF"/>
              </a:solidFill>
              <a:effectLst>
                <a:outerShdw blurRad="50800" dist="25400" dir="54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815842" y="4191000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support@dataapex.com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15842" y="2934552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www.dataapex.com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8200" y="3605311"/>
            <a:ext cx="3962400" cy="4119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 technical support contact us at: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438400"/>
            <a:ext cx="193435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7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-2015-Clarity">
  <a:themeElements>
    <a:clrScheme name="apex1">
      <a:dk1>
        <a:srgbClr val="366092"/>
      </a:dk1>
      <a:lt1>
        <a:srgbClr val="FFFFFF"/>
      </a:lt1>
      <a:dk2>
        <a:srgbClr val="244061"/>
      </a:dk2>
      <a:lt2>
        <a:srgbClr val="F2F2F2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44061"/>
      </a:hlink>
      <a:folHlink>
        <a:srgbClr val="800080"/>
      </a:folHlink>
    </a:clrScheme>
    <a:fontScheme name="apex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Template-2015-Clarity</Template>
  <TotalTime>10656</TotalTime>
  <Words>328</Words>
  <Application>Microsoft Office PowerPoint</Application>
  <PresentationFormat>On-screen Show (4:3)</PresentationFormat>
  <Paragraphs>94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Verdana</vt:lpstr>
      <vt:lpstr>Myriad Pro Light</vt:lpstr>
      <vt:lpstr>Calibri</vt:lpstr>
      <vt:lpstr>Wingdings</vt:lpstr>
      <vt:lpstr>Template-2015-Clarity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Ismael Marquez</dc:creator>
  <cp:lastModifiedBy>Pešta Marek</cp:lastModifiedBy>
  <cp:revision>768</cp:revision>
  <cp:lastPrinted>2016-05-24T13:59:48Z</cp:lastPrinted>
  <dcterms:created xsi:type="dcterms:W3CDTF">2013-02-04T15:25:15Z</dcterms:created>
  <dcterms:modified xsi:type="dcterms:W3CDTF">2017-06-06T12:50:39Z</dcterms:modified>
</cp:coreProperties>
</file>