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12"/>
  </p:notesMasterIdLst>
  <p:sldIdLst>
    <p:sldId id="261" r:id="rId2"/>
    <p:sldId id="262" r:id="rId3"/>
    <p:sldId id="278" r:id="rId4"/>
    <p:sldId id="277" r:id="rId5"/>
    <p:sldId id="279" r:id="rId6"/>
    <p:sldId id="281" r:id="rId7"/>
    <p:sldId id="280" r:id="rId8"/>
    <p:sldId id="282" r:id="rId9"/>
    <p:sldId id="283" r:id="rId10"/>
    <p:sldId id="260" r:id="rId11"/>
  </p:sldIdLst>
  <p:sldSz cx="12192000" cy="6858000"/>
  <p:notesSz cx="6858000" cy="9144000"/>
  <p:embeddedFontLst>
    <p:embeddedFont>
      <p:font typeface="Myriad Pro Light" panose="020B0403030403020204" pitchFamily="34" charset="0"/>
      <p:regular r:id="rId13"/>
      <p:bold r:id="rId14"/>
      <p:italic r:id="rId15"/>
      <p:boldItalic r:id="rId16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CDB785FF-3D36-4010-A8E0-438440C98BC0}">
          <p14:sldIdLst>
            <p14:sldId id="261"/>
            <p14:sldId id="262"/>
            <p14:sldId id="278"/>
            <p14:sldId id="277"/>
            <p14:sldId id="279"/>
            <p14:sldId id="281"/>
            <p14:sldId id="280"/>
            <p14:sldId id="282"/>
            <p14:sldId id="283"/>
            <p14:sldId id="26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40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7386" autoAdjust="0"/>
  </p:normalViewPr>
  <p:slideViewPr>
    <p:cSldViewPr snapToGrid="0">
      <p:cViewPr varScale="1">
        <p:scale>
          <a:sx n="113" d="100"/>
          <a:sy n="113" d="100"/>
        </p:scale>
        <p:origin x="519" y="57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C904B-3868-4955-9680-83F6A8CD3A5F}" type="datetimeFigureOut">
              <a:rPr lang="cs-CZ" smtClean="0"/>
              <a:t>29.01.2024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DA315-1DC6-442A-A77D-F7795D6583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8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36259" y="3446129"/>
            <a:ext cx="8152466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 dirty="0"/>
              <a:t>DISTRIBUTOR TRAINING</a:t>
            </a:r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36259" y="4023210"/>
            <a:ext cx="815246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 dirty="0"/>
              <a:t>CLARITY EXTENSIONS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030FAB-F04A-2EF7-FFC4-10A5DD20C68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7F6B7-A1B5-65E2-B6DE-02477AF2F57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4203962173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EDD1AF-91F6-5727-2805-34CBF7C9F51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4D5E1-4FCA-BB0B-16C8-8F88FFDB9F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30972061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B0FAF66-C196-6836-2BE0-3FD779ACCEB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4CADC-CCD7-9429-44D4-EBCC59B5040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00497692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98026A-278E-54F5-62AF-1EEEC849E7D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6C8BF0-3DE0-B094-7F3D-8802D9A364D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058906242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5DC273-288B-7B12-BF68-C381C924056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756539-FDC5-29BF-B63A-4B5E67A0E62D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2994732041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36AB0E0-A971-74B4-0EEB-123DD0B40D4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A4B9F3C-EBA9-0930-AEA9-A1B03C0BE12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056125810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1951D6-AE45-22C4-9E62-8190B8BE258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DBA85-DE83-9A35-8F1E-C57BFF2D409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75706550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3691B2-710D-9A09-B927-6AA1D59FF59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8EB2A-B804-FA8C-6ABB-B031E5220C7F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990502677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E53175-C4F0-E208-E065-5BF8D488D18B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F232B-C088-CFEC-00A4-7400A9E96F7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886914526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BREA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61949" y="4928808"/>
            <a:ext cx="812677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0F1362C-AF73-D71D-647C-27FBF5023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7B9D33-C9CB-C757-0E74-482ED5C7D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129866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54187" y="4044004"/>
            <a:ext cx="8134537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/>
              <a:t>Thank you for your time</a:t>
            </a:r>
            <a:endParaRPr lang="cs-CZ" dirty="0"/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54187" y="4946396"/>
            <a:ext cx="8134537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3" name="Nadpis 1">
            <a:extLst>
              <a:ext uri="{FF2B5EF4-FFF2-40B4-BE49-F238E27FC236}">
                <a16:creationId xmlns:a16="http://schemas.microsoft.com/office/drawing/2014/main" id="{CF1FA25C-772E-758F-8CCC-D7286ECF9BAF}"/>
              </a:ext>
            </a:extLst>
          </p:cNvPr>
          <p:cNvSpPr txBox="1">
            <a:spLocks/>
          </p:cNvSpPr>
          <p:nvPr userDrawn="1"/>
        </p:nvSpPr>
        <p:spPr>
          <a:xfrm>
            <a:off x="3254187" y="3617918"/>
            <a:ext cx="487109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/>
              <a:t>…</a:t>
            </a:r>
            <a:endParaRPr lang="cs-CZ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5300D4-50B3-D36A-4E6E-76B6488D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B90F5-F1C1-441F-28B3-3A624DC11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318972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BB1B82-A57B-6586-EC7A-27E0CB078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9932276" y="6627600"/>
            <a:ext cx="1446374" cy="2317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BBC551-912D-9001-8D7F-593C6CE189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3"/>
          </p:nvPr>
        </p:nvSpPr>
        <p:spPr>
          <a:xfrm>
            <a:off x="318047" y="6628916"/>
            <a:ext cx="1458000" cy="230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414042"/>
                </a:solidFill>
              </a:defRPr>
            </a:lvl1pPr>
          </a:lstStyle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54741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66" r:id="rId3"/>
    <p:sldLayoutId id="2147483671" r:id="rId4"/>
    <p:sldLayoutId id="2147483672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</p:sldLayoutIdLst>
  <p:transition>
    <p:fade thruBlk="1"/>
  </p:transition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801" userDrawn="1">
          <p15:clr>
            <a:srgbClr val="F26B43"/>
          </p15:clr>
        </p15:guide>
        <p15:guide id="3" pos="7174" userDrawn="1">
          <p15:clr>
            <a:srgbClr val="F26B43"/>
          </p15:clr>
        </p15:guide>
        <p15:guide id="4" orient="horz" pos="845" userDrawn="1">
          <p15:clr>
            <a:srgbClr val="F26B43"/>
          </p15:clr>
        </p15:guide>
        <p15:guide id="5" pos="2116" userDrawn="1">
          <p15:clr>
            <a:srgbClr val="F26B43"/>
          </p15:clr>
        </p15:guide>
        <p15:guide id="6" pos="9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dataapex.com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135352DB-D39E-4E90-847B-93187B424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6259" y="3446129"/>
            <a:ext cx="8152466" cy="577081"/>
          </a:xfrm>
        </p:spPr>
        <p:txBody>
          <a:bodyPr/>
          <a:lstStyle/>
          <a:p>
            <a:r>
              <a:rPr lang="cs-CZ" dirty="0"/>
              <a:t>CONTROL MODULE DEVELOPMENT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BFDAF14-24B4-4804-B45E-E912AE2990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36260" y="4023210"/>
            <a:ext cx="8152465" cy="424732"/>
          </a:xfrm>
        </p:spPr>
        <p:txBody>
          <a:bodyPr/>
          <a:lstStyle/>
          <a:p>
            <a:r>
              <a:rPr lang="cs-CZ" dirty="0"/>
              <a:t>B2B SOLUTION</a:t>
            </a:r>
          </a:p>
        </p:txBody>
      </p:sp>
    </p:spTree>
    <p:extLst>
      <p:ext uri="{BB962C8B-B14F-4D97-AF65-F5344CB8AC3E}">
        <p14:creationId xmlns:p14="http://schemas.microsoft.com/office/powerpoint/2010/main" val="205850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56816" y="1275704"/>
            <a:ext cx="9921834" cy="2046371"/>
          </a:xfrm>
        </p:spPr>
        <p:txBody>
          <a:bodyPr/>
          <a:lstStyle/>
          <a:p>
            <a:r>
              <a:rPr lang="cs-CZ" sz="2400" dirty="0"/>
              <a:t>It i</a:t>
            </a:r>
            <a:r>
              <a:rPr lang="en-US" sz="2400" dirty="0"/>
              <a:t>s a bridge between Clarity </a:t>
            </a:r>
            <a:r>
              <a:rPr lang="cs-CZ" sz="2400" dirty="0"/>
              <a:t>Chromatography Software</a:t>
            </a:r>
            <a:r>
              <a:rPr lang="en-US" sz="2400" dirty="0"/>
              <a:t> and specific </a:t>
            </a:r>
            <a:r>
              <a:rPr lang="cs-CZ" sz="2400" dirty="0"/>
              <a:t>instrument</a:t>
            </a:r>
          </a:p>
          <a:p>
            <a:r>
              <a:rPr lang="cs-CZ" sz="2400" dirty="0"/>
              <a:t>Possible development </a:t>
            </a:r>
            <a:r>
              <a:rPr lang="en-US" sz="2400" dirty="0"/>
              <a:t>environments</a:t>
            </a:r>
          </a:p>
          <a:p>
            <a:pPr lvl="1"/>
            <a:r>
              <a:rPr lang="cs-CZ" sz="2000" dirty="0"/>
              <a:t>Software Development </a:t>
            </a:r>
            <a:r>
              <a:rPr lang="cs-CZ" sz="2000" dirty="0" err="1"/>
              <a:t>Kit</a:t>
            </a:r>
            <a:r>
              <a:rPr lang="cs-CZ" sz="2000" dirty="0"/>
              <a:t> (SDK)</a:t>
            </a:r>
          </a:p>
          <a:p>
            <a:pPr lvl="1"/>
            <a:r>
              <a:rPr lang="cs-CZ" sz="2000" dirty="0"/>
              <a:t>UNI Ruby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Control</a:t>
            </a:r>
            <a:r>
              <a:rPr lang="cs-CZ" dirty="0"/>
              <a:t> module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P004b/90B 29/01/2024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16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56816" y="1275704"/>
            <a:ext cx="9921834" cy="1787326"/>
          </a:xfrm>
        </p:spPr>
        <p:txBody>
          <a:bodyPr/>
          <a:lstStyle/>
          <a:p>
            <a:r>
              <a:rPr lang="en-US" sz="2400" dirty="0">
                <a:solidFill>
                  <a:srgbClr val="414042"/>
                </a:solidFill>
              </a:rPr>
              <a:t>Set of tools for rapid development of control modules</a:t>
            </a:r>
            <a:endParaRPr lang="cs-CZ" sz="2400" dirty="0">
              <a:solidFill>
                <a:srgbClr val="414042"/>
              </a:solidFill>
            </a:endParaRPr>
          </a:p>
          <a:p>
            <a:r>
              <a:rPr lang="en-US" sz="2400" dirty="0">
                <a:solidFill>
                  <a:srgbClr val="414042"/>
                </a:solidFill>
              </a:rPr>
              <a:t>Provides </a:t>
            </a:r>
            <a:r>
              <a:rPr lang="cs-CZ" sz="2400" dirty="0" err="1">
                <a:solidFill>
                  <a:srgbClr val="414042"/>
                </a:solidFill>
              </a:rPr>
              <a:t>the</a:t>
            </a:r>
            <a:r>
              <a:rPr lang="cs-CZ" sz="2400" dirty="0">
                <a:solidFill>
                  <a:srgbClr val="414042"/>
                </a:solidFill>
              </a:rPr>
              <a:t> </a:t>
            </a:r>
            <a:r>
              <a:rPr lang="en-US" sz="2400" dirty="0">
                <a:solidFill>
                  <a:srgbClr val="414042"/>
                </a:solidFill>
              </a:rPr>
              <a:t>stable</a:t>
            </a:r>
            <a:r>
              <a:rPr lang="cs-CZ" sz="2400" dirty="0">
                <a:solidFill>
                  <a:srgbClr val="414042"/>
                </a:solidFill>
              </a:rPr>
              <a:t>,</a:t>
            </a:r>
            <a:r>
              <a:rPr lang="en-US" sz="2400" dirty="0">
                <a:solidFill>
                  <a:srgbClr val="414042"/>
                </a:solidFill>
              </a:rPr>
              <a:t> well-documented interface between Clarity software and the control/extension module</a:t>
            </a:r>
          </a:p>
          <a:p>
            <a:r>
              <a:rPr lang="en-US" sz="2400" dirty="0">
                <a:solidFill>
                  <a:srgbClr val="414042"/>
                </a:solidFill>
              </a:rPr>
              <a:t>SDK is implemented in C++ and uses Microsoft MFC and ATL libraries (COM)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Clarity</a:t>
            </a:r>
            <a:r>
              <a:rPr lang="cs-CZ" dirty="0"/>
              <a:t> SDK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P004b/90B 29/01/2024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6549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56816" y="1275704"/>
            <a:ext cx="9921834" cy="2887627"/>
          </a:xfrm>
        </p:spPr>
        <p:txBody>
          <a:bodyPr/>
          <a:lstStyle/>
          <a:p>
            <a:r>
              <a:rPr lang="en-US" sz="2400" dirty="0"/>
              <a:t>Software Development Kit (SDK)</a:t>
            </a:r>
          </a:p>
          <a:p>
            <a:pPr lvl="1"/>
            <a:r>
              <a:rPr lang="en-US" sz="2000" dirty="0"/>
              <a:t>For complex control </a:t>
            </a:r>
            <a:r>
              <a:rPr lang="cs-CZ" sz="2000" dirty="0" err="1"/>
              <a:t>modules</a:t>
            </a:r>
            <a:r>
              <a:rPr lang="en-US" sz="2000" dirty="0"/>
              <a:t> such as PDA </a:t>
            </a:r>
            <a:r>
              <a:rPr lang="cs-CZ" sz="2000" dirty="0" err="1"/>
              <a:t>detectors</a:t>
            </a:r>
            <a:r>
              <a:rPr lang="en-US" sz="2000" dirty="0"/>
              <a:t>, MS detector</a:t>
            </a:r>
            <a:r>
              <a:rPr lang="cs-CZ" sz="2000" dirty="0"/>
              <a:t>s</a:t>
            </a:r>
            <a:endParaRPr lang="en-US" sz="2000" dirty="0"/>
          </a:p>
          <a:p>
            <a:pPr lvl="1"/>
            <a:r>
              <a:rPr lang="en-US" sz="2000" dirty="0"/>
              <a:t>Control module with rich user interface</a:t>
            </a:r>
          </a:p>
          <a:p>
            <a:r>
              <a:rPr lang="en-US" sz="2400" dirty="0"/>
              <a:t>UNI Ruby</a:t>
            </a:r>
          </a:p>
          <a:p>
            <a:pPr lvl="1"/>
            <a:r>
              <a:rPr lang="en-US" sz="2000" dirty="0"/>
              <a:t>For simple control modules such as thermostats, pumps</a:t>
            </a:r>
          </a:p>
          <a:p>
            <a:r>
              <a:rPr lang="en-US" sz="2400" dirty="0"/>
              <a:t>Final decision about </a:t>
            </a:r>
            <a:r>
              <a:rPr lang="cs-CZ" sz="2400" dirty="0" err="1"/>
              <a:t>the</a:t>
            </a:r>
            <a:r>
              <a:rPr lang="cs-CZ" sz="2400" dirty="0"/>
              <a:t> </a:t>
            </a:r>
            <a:r>
              <a:rPr lang="en-US" sz="2400" dirty="0"/>
              <a:t>development environment depends on the communication protocol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Development </a:t>
            </a:r>
            <a:r>
              <a:rPr lang="cs-CZ" dirty="0" err="1"/>
              <a:t>project</a:t>
            </a:r>
            <a:r>
              <a:rPr lang="cs-CZ" dirty="0"/>
              <a:t> </a:t>
            </a:r>
            <a:r>
              <a:rPr lang="cs-CZ" dirty="0" err="1"/>
              <a:t>evaluation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P004b/90B 29/01/2024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6405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56816" y="1275704"/>
            <a:ext cx="9921834" cy="1897612"/>
          </a:xfrm>
        </p:spPr>
        <p:txBody>
          <a:bodyPr/>
          <a:lstStyle/>
          <a:p>
            <a:r>
              <a:rPr lang="en-US" sz="2400" dirty="0"/>
              <a:t>Control module development is carried </a:t>
            </a:r>
            <a:r>
              <a:rPr lang="cs-CZ" sz="2400" dirty="0"/>
              <a:t>out </a:t>
            </a:r>
            <a:r>
              <a:rPr lang="en-US" sz="2400" dirty="0"/>
              <a:t>by</a:t>
            </a:r>
            <a:endParaRPr lang="en-US" sz="2400" dirty="0">
              <a:solidFill>
                <a:schemeClr val="tx2"/>
              </a:solidFill>
            </a:endParaRPr>
          </a:p>
          <a:p>
            <a:pPr lvl="1"/>
            <a:r>
              <a:rPr lang="en-US" sz="2000" dirty="0"/>
              <a:t>Business </a:t>
            </a:r>
            <a:r>
              <a:rPr lang="cs-CZ" sz="2000" dirty="0"/>
              <a:t>Partner</a:t>
            </a:r>
          </a:p>
          <a:p>
            <a:pPr lvl="1"/>
            <a:r>
              <a:rPr lang="en-US" sz="2000" dirty="0"/>
              <a:t>Third party (commercial companies specializing in driver development - contact upon request)</a:t>
            </a:r>
            <a:endParaRPr lang="cs-CZ" sz="2000" dirty="0"/>
          </a:p>
          <a:p>
            <a:pPr lvl="1"/>
            <a:r>
              <a:rPr lang="en-US" sz="2000" dirty="0"/>
              <a:t>DataApex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Control</a:t>
            </a:r>
            <a:r>
              <a:rPr lang="cs-CZ" dirty="0"/>
              <a:t> module development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P004b/90B 29/01/2024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0476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31966" y="1589469"/>
            <a:ext cx="9921834" cy="2590109"/>
          </a:xfrm>
        </p:spPr>
        <p:txBody>
          <a:bodyPr/>
          <a:lstStyle/>
          <a:p>
            <a:r>
              <a:rPr lang="en-US" sz="2400" dirty="0"/>
              <a:t>Development Cooperation Agreement required</a:t>
            </a:r>
          </a:p>
          <a:p>
            <a:r>
              <a:rPr lang="en-US" sz="2400" dirty="0"/>
              <a:t>SDK itself is free of charge</a:t>
            </a:r>
            <a:r>
              <a:rPr lang="cs-CZ" sz="2400" dirty="0"/>
              <a:t>. All</a:t>
            </a:r>
            <a:r>
              <a:rPr lang="en-US" sz="2400" dirty="0"/>
              <a:t> services related to </a:t>
            </a:r>
            <a:r>
              <a:rPr lang="cs-CZ" sz="2400" dirty="0" err="1"/>
              <a:t>the</a:t>
            </a:r>
            <a:r>
              <a:rPr lang="en-US" sz="2400" dirty="0"/>
              <a:t> SDK are charged (price as per valid pricelist)</a:t>
            </a:r>
          </a:p>
          <a:p>
            <a:r>
              <a:rPr lang="en-US" sz="2400" dirty="0"/>
              <a:t>SDK support includes an introductory webinar, online email/phone support, Clarity Software loaner</a:t>
            </a:r>
            <a:r>
              <a:rPr lang="cs-CZ" sz="2400" dirty="0"/>
              <a:t>,</a:t>
            </a:r>
            <a:r>
              <a:rPr lang="en-US" sz="2400" dirty="0"/>
              <a:t> and testing of a developed driver(s)</a:t>
            </a:r>
          </a:p>
          <a:p>
            <a:r>
              <a:rPr lang="en-US" sz="2400" dirty="0"/>
              <a:t>We offer optional SDK training in Prague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Clarity</a:t>
            </a:r>
            <a:r>
              <a:rPr lang="cs-CZ" dirty="0"/>
              <a:t> SDK development by a business partner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P004b/90B 29/01/2024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4" name="Zástupný text 7">
            <a:extLst>
              <a:ext uri="{FF2B5EF4-FFF2-40B4-BE49-F238E27FC236}">
                <a16:creationId xmlns:a16="http://schemas.microsoft.com/office/drawing/2014/main" id="{B1EEE9D8-B10F-08F8-8510-B7F81B635D16}"/>
              </a:ext>
            </a:extLst>
          </p:cNvPr>
          <p:cNvSpPr txBox="1">
            <a:spLocks/>
          </p:cNvSpPr>
          <p:nvPr/>
        </p:nvSpPr>
        <p:spPr>
          <a:xfrm>
            <a:off x="1448782" y="5823629"/>
            <a:ext cx="9921875" cy="31393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140000"/>
              <a:buFontTx/>
              <a:buBlip>
                <a:blip r:embed="rId2"/>
              </a:buBlip>
              <a:defRPr sz="1500" kern="1200">
                <a:solidFill>
                  <a:srgbClr val="41404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600" dirty="0"/>
              <a:t>Details in DataApex SDK </a:t>
            </a:r>
            <a:r>
              <a:rPr lang="cs-CZ" sz="1600" dirty="0" err="1"/>
              <a:t>Policy</a:t>
            </a:r>
            <a:r>
              <a:rPr lang="cs-CZ" sz="1600" dirty="0"/>
              <a:t> </a:t>
            </a:r>
            <a:r>
              <a:rPr lang="cs-CZ" sz="1600" dirty="0" err="1"/>
              <a:t>datasheet</a:t>
            </a:r>
            <a:r>
              <a:rPr lang="cs-CZ" sz="1600" dirty="0"/>
              <a:t> (D040)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617034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56816" y="1275704"/>
            <a:ext cx="9921834" cy="1417994"/>
          </a:xfrm>
        </p:spPr>
        <p:txBody>
          <a:bodyPr/>
          <a:lstStyle/>
          <a:p>
            <a:r>
              <a:rPr lang="en-US" sz="2400" dirty="0"/>
              <a:t>Communication protocols necessary</a:t>
            </a:r>
          </a:p>
          <a:p>
            <a:r>
              <a:rPr lang="en-US" sz="2400" dirty="0"/>
              <a:t>Price &amp; time depend on complexity</a:t>
            </a:r>
          </a:p>
          <a:p>
            <a:r>
              <a:rPr lang="en-US" sz="2400" dirty="0"/>
              <a:t>DataApex </a:t>
            </a:r>
            <a:r>
              <a:rPr lang="cs-CZ" sz="2400" dirty="0" err="1"/>
              <a:t>also</a:t>
            </a:r>
            <a:r>
              <a:rPr lang="cs-CZ" sz="2400" dirty="0"/>
              <a:t> </a:t>
            </a:r>
            <a:r>
              <a:rPr lang="en-US" sz="2400" dirty="0"/>
              <a:t>considers annual sales volume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Development </a:t>
            </a:r>
            <a:r>
              <a:rPr lang="cs-CZ" dirty="0" err="1"/>
              <a:t>quote</a:t>
            </a:r>
            <a:r>
              <a:rPr lang="cs-CZ" dirty="0"/>
              <a:t> by DataApex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P004b/90B 29/01/2024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1731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56816" y="1275704"/>
            <a:ext cx="9921834" cy="1417994"/>
          </a:xfrm>
        </p:spPr>
        <p:txBody>
          <a:bodyPr/>
          <a:lstStyle/>
          <a:p>
            <a:r>
              <a:rPr lang="cs-CZ" sz="2400" dirty="0"/>
              <a:t>No </a:t>
            </a:r>
            <a:r>
              <a:rPr lang="cs-CZ" sz="2400" dirty="0" err="1"/>
              <a:t>agreement</a:t>
            </a:r>
            <a:r>
              <a:rPr lang="cs-CZ" sz="2400" dirty="0"/>
              <a:t> </a:t>
            </a:r>
            <a:r>
              <a:rPr lang="cs-CZ" sz="2400" dirty="0" err="1"/>
              <a:t>needed</a:t>
            </a:r>
            <a:endParaRPr lang="cs-CZ" sz="2400" dirty="0"/>
          </a:p>
          <a:p>
            <a:r>
              <a:rPr lang="cs-CZ" sz="2400" dirty="0" err="1"/>
              <a:t>Freely</a:t>
            </a:r>
            <a:r>
              <a:rPr lang="cs-CZ" sz="2400" dirty="0"/>
              <a:t> </a:t>
            </a:r>
            <a:r>
              <a:rPr lang="cs-CZ" sz="2400" dirty="0" err="1"/>
              <a:t>available</a:t>
            </a:r>
            <a:r>
              <a:rPr lang="cs-CZ" sz="2400" dirty="0"/>
              <a:t> </a:t>
            </a:r>
            <a:r>
              <a:rPr lang="cs-CZ" sz="2400" dirty="0" err="1"/>
              <a:t>for</a:t>
            </a:r>
            <a:r>
              <a:rPr lang="cs-CZ" sz="2400" dirty="0"/>
              <a:t> </a:t>
            </a:r>
            <a:r>
              <a:rPr lang="cs-CZ" sz="2400" dirty="0" err="1"/>
              <a:t>download</a:t>
            </a:r>
            <a:r>
              <a:rPr lang="cs-CZ" sz="2400" dirty="0"/>
              <a:t> </a:t>
            </a:r>
            <a:r>
              <a:rPr lang="cs-CZ" sz="2400" dirty="0" err="1"/>
              <a:t>at</a:t>
            </a:r>
            <a:r>
              <a:rPr lang="cs-CZ" sz="2400" dirty="0"/>
              <a:t> </a:t>
            </a:r>
            <a:r>
              <a:rPr lang="cs-CZ" sz="2400" dirty="0">
                <a:hlinkClick r:id="rId2"/>
              </a:rPr>
              <a:t>www.dataapex.com</a:t>
            </a:r>
            <a:endParaRPr lang="cs-CZ" sz="2400" dirty="0"/>
          </a:p>
          <a:p>
            <a:r>
              <a:rPr lang="cs-CZ" sz="2400" dirty="0" err="1"/>
              <a:t>Optional</a:t>
            </a:r>
            <a:r>
              <a:rPr lang="cs-CZ" sz="2400" dirty="0"/>
              <a:t> UNI Ruby support </a:t>
            </a:r>
            <a:r>
              <a:rPr lang="cs-CZ" sz="2400" dirty="0" err="1"/>
              <a:t>services</a:t>
            </a:r>
            <a:endParaRPr lang="cs-CZ" sz="2400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UNI Ruby development by a business partner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P004b/90B 29/01/2024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4" name="Zástupný text 7">
            <a:extLst>
              <a:ext uri="{FF2B5EF4-FFF2-40B4-BE49-F238E27FC236}">
                <a16:creationId xmlns:a16="http://schemas.microsoft.com/office/drawing/2014/main" id="{49EAB881-7EDC-229A-4802-F6943A605E33}"/>
              </a:ext>
            </a:extLst>
          </p:cNvPr>
          <p:cNvSpPr txBox="1">
            <a:spLocks/>
          </p:cNvSpPr>
          <p:nvPr/>
        </p:nvSpPr>
        <p:spPr>
          <a:xfrm>
            <a:off x="1448782" y="5823629"/>
            <a:ext cx="9921875" cy="31393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140000"/>
              <a:buFontTx/>
              <a:buBlip>
                <a:blip r:embed="rId3"/>
              </a:buBlip>
              <a:defRPr sz="1500" kern="1200">
                <a:solidFill>
                  <a:srgbClr val="41404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/>
              <a:t>Details in UNI Ruby datasheets (D063)</a:t>
            </a:r>
          </a:p>
        </p:txBody>
      </p:sp>
    </p:spTree>
    <p:extLst>
      <p:ext uri="{BB962C8B-B14F-4D97-AF65-F5344CB8AC3E}">
        <p14:creationId xmlns:p14="http://schemas.microsoft.com/office/powerpoint/2010/main" val="3589023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56816" y="1275704"/>
            <a:ext cx="9921834" cy="1723205"/>
          </a:xfrm>
        </p:spPr>
        <p:txBody>
          <a:bodyPr/>
          <a:lstStyle/>
          <a:p>
            <a:r>
              <a:rPr lang="en-US" sz="2400" dirty="0"/>
              <a:t>Clarity already includes hundreds of control modules for different instrumentation developed by DataApex, business partners and by third parties</a:t>
            </a:r>
          </a:p>
          <a:p>
            <a:r>
              <a:rPr lang="en-US" sz="2400" dirty="0"/>
              <a:t>The portfolio of controlled instruments increases with every release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Released</a:t>
            </a:r>
            <a:r>
              <a:rPr lang="cs-CZ" dirty="0"/>
              <a:t> </a:t>
            </a:r>
            <a:r>
              <a:rPr lang="cs-CZ" dirty="0" err="1"/>
              <a:t>projects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P004b/90B 29/01/2024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4" name="Zástupný text 7">
            <a:extLst>
              <a:ext uri="{FF2B5EF4-FFF2-40B4-BE49-F238E27FC236}">
                <a16:creationId xmlns:a16="http://schemas.microsoft.com/office/drawing/2014/main" id="{49EAB881-7EDC-229A-4802-F6943A605E33}"/>
              </a:ext>
            </a:extLst>
          </p:cNvPr>
          <p:cNvSpPr txBox="1">
            <a:spLocks/>
          </p:cNvSpPr>
          <p:nvPr/>
        </p:nvSpPr>
        <p:spPr>
          <a:xfrm>
            <a:off x="1448782" y="5823629"/>
            <a:ext cx="9921875" cy="31393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140000"/>
              <a:buFontTx/>
              <a:buBlip>
                <a:blip r:embed="rId2"/>
              </a:buBlip>
              <a:defRPr sz="1500" kern="1200">
                <a:solidFill>
                  <a:srgbClr val="41404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/>
              <a:t>Clarity list of controlled instruments datasheet (D004)</a:t>
            </a:r>
          </a:p>
        </p:txBody>
      </p:sp>
    </p:spTree>
    <p:extLst>
      <p:ext uri="{BB962C8B-B14F-4D97-AF65-F5344CB8AC3E}">
        <p14:creationId xmlns:p14="http://schemas.microsoft.com/office/powerpoint/2010/main" val="1656451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AC263-6200-A97D-4E48-49255CD1F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Thank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attention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6F91EC-2458-F9BA-1724-27E6E3BBA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P004b/90B 29/01/2024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66DF9-0793-3CD1-3B05-2C76F8776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14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Office">
  <a:themeElements>
    <a:clrScheme name="Apex 2023">
      <a:dk1>
        <a:srgbClr val="414042"/>
      </a:dk1>
      <a:lt1>
        <a:srgbClr val="FFFFFF"/>
      </a:lt1>
      <a:dk2>
        <a:srgbClr val="1E559D"/>
      </a:dk2>
      <a:lt2>
        <a:srgbClr val="FFFFFF"/>
      </a:lt2>
      <a:accent1>
        <a:srgbClr val="1E559D"/>
      </a:accent1>
      <a:accent2>
        <a:srgbClr val="008AD0"/>
      </a:accent2>
      <a:accent3>
        <a:srgbClr val="EBA2C0"/>
      </a:accent3>
      <a:accent4>
        <a:srgbClr val="88D1CE"/>
      </a:accent4>
      <a:accent5>
        <a:srgbClr val="D6DFE7"/>
      </a:accent5>
      <a:accent6>
        <a:srgbClr val="C00000"/>
      </a:accent6>
      <a:hlink>
        <a:srgbClr val="008AD0"/>
      </a:hlink>
      <a:folHlink>
        <a:srgbClr val="008AD0"/>
      </a:folHlink>
    </a:clrScheme>
    <a:fontScheme name="Custom 1">
      <a:majorFont>
        <a:latin typeface="Myriad Pro"/>
        <a:ea typeface=""/>
        <a:cs typeface=""/>
      </a:majorFont>
      <a:minorFont>
        <a:latin typeface="Myriad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wrap="square">
        <a:spAutoFit/>
      </a:bodyPr>
      <a:lstStyle>
        <a:defPPr algn="l">
          <a:defRPr cap="all" baseline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1" id="{2B965CE8-EE43-47FD-9AD0-B9C66A962DB1}" vid="{E979235C-3F99-4293-943A-FBF111A42473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PRODUCT-09-2019</Template>
  <TotalTime>6836</TotalTime>
  <Words>374</Words>
  <Application>Microsoft Office PowerPoint</Application>
  <PresentationFormat>Widescreen</PresentationFormat>
  <Paragraphs>61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Calibri</vt:lpstr>
      <vt:lpstr>Myriad Pro Light</vt:lpstr>
      <vt:lpstr>Arial</vt:lpstr>
      <vt:lpstr>Wingdings</vt:lpstr>
      <vt:lpstr>Motiv Office</vt:lpstr>
      <vt:lpstr>CONTROL MODULE DEVELOPMENT</vt:lpstr>
      <vt:lpstr>Control module</vt:lpstr>
      <vt:lpstr>Clarity SDK</vt:lpstr>
      <vt:lpstr>Development project evaluation</vt:lpstr>
      <vt:lpstr>Control module development</vt:lpstr>
      <vt:lpstr>Clarity SDK development by a business partner</vt:lpstr>
      <vt:lpstr>Development quote by DataApex</vt:lpstr>
      <vt:lpstr>UNI Ruby development by a business partner</vt:lpstr>
      <vt:lpstr>Released projects</vt:lpstr>
      <vt:lpstr>Thank you for your attention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P004a Clarity OEM</dc:title>
  <dc:creator>Vladimír Páťal</dc:creator>
  <cp:lastModifiedBy>Telička Zdeněk</cp:lastModifiedBy>
  <cp:revision>131</cp:revision>
  <dcterms:created xsi:type="dcterms:W3CDTF">2023-03-31T10:12:27Z</dcterms:created>
  <dcterms:modified xsi:type="dcterms:W3CDTF">2024-01-29T12:45:51Z</dcterms:modified>
</cp:coreProperties>
</file>