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648" r:id="rId1"/>
  </p:sldMasterIdLst>
  <p:notesMasterIdLst>
    <p:notesMasterId r:id="rId10"/>
  </p:notesMasterIdLst>
  <p:sldIdLst>
    <p:sldId id="261" r:id="rId2"/>
    <p:sldId id="262" r:id="rId3"/>
    <p:sldId id="278" r:id="rId4"/>
    <p:sldId id="277" r:id="rId5"/>
    <p:sldId id="279" r:id="rId6"/>
    <p:sldId id="280" r:id="rId7"/>
    <p:sldId id="281" r:id="rId8"/>
    <p:sldId id="260" r:id="rId9"/>
  </p:sldIdLst>
  <p:sldSz cx="12192000" cy="6858000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Myriad Pro" panose="020B0503030403020204" pitchFamily="34" charset="0"/>
      <p:regular r:id="rId15"/>
      <p:bold r:id="rId16"/>
      <p:italic r:id="rId17"/>
      <p:boldItalic r:id="rId18"/>
    </p:embeddedFont>
    <p:embeddedFont>
      <p:font typeface="Myriad Pro Light" panose="020B0403030403020204" pitchFamily="34" charset="0"/>
      <p:regular r:id="rId19"/>
      <p:bold r:id="rId20"/>
      <p:italic r:id="rId21"/>
      <p:boldItalic r:id="rId22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140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7386" autoAdjust="0"/>
  </p:normalViewPr>
  <p:slideViewPr>
    <p:cSldViewPr snapToGrid="0">
      <p:cViewPr varScale="1">
        <p:scale>
          <a:sx n="121" d="100"/>
          <a:sy n="121" d="100"/>
        </p:scale>
        <p:origin x="108" y="15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11.fntdata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presProps" Target="presProps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font" Target="fonts/font1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8C904B-3868-4955-9680-83F6A8CD3A5F}" type="datetimeFigureOut">
              <a:rPr lang="cs-CZ" smtClean="0"/>
              <a:t>15.11.2023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2DA315-1DC6-442A-A77D-F7795D6583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58518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STAR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049C05DD-2522-4522-8D19-44E63AB77B5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3236259" y="3446129"/>
            <a:ext cx="8152466" cy="57708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defRPr sz="3500" b="1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cs-CZ" dirty="0"/>
              <a:t>DISTRIBUTOR TRAINING</a:t>
            </a:r>
          </a:p>
        </p:txBody>
      </p:sp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0" hasCustomPrompt="1"/>
          </p:nvPr>
        </p:nvSpPr>
        <p:spPr>
          <a:xfrm>
            <a:off x="3236259" y="4023210"/>
            <a:ext cx="8152465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 dirty="0"/>
              <a:t>CLARITY EXTENSIONS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3030FAB-F04A-2EF7-FFC4-10A5DD20C685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F7F6B7-A1B5-65E2-B6DE-02477AF2F575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4203962173"/>
      </p:ext>
    </p:extLst>
  </p:cSld>
  <p:clrMapOvr>
    <a:masterClrMapping/>
  </p:clrMapOvr>
  <p:transition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NTEN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782" y="1630428"/>
            <a:ext cx="9921834" cy="2095102"/>
          </a:xfrm>
          <a:prstGeom prst="rect">
            <a:avLst/>
          </a:prstGeom>
        </p:spPr>
        <p:txBody>
          <a:bodyPr tIns="90000" bIns="90000">
            <a:spAutoFit/>
          </a:bodyPr>
          <a:lstStyle>
            <a:lvl1pPr marL="360000" indent="-36000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20000"/>
              <a:buFontTx/>
              <a:buBlip>
                <a:blip r:embed="rId3"/>
              </a:buBlip>
              <a:defRPr sz="20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7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</a:t>
            </a:r>
            <a:endParaRPr lang="cs-CZ" dirty="0"/>
          </a:p>
          <a:p>
            <a:pPr lvl="1"/>
            <a:r>
              <a:rPr lang="cs-CZ"/>
              <a:t>položka 1.1,</a:t>
            </a:r>
            <a:br>
              <a:rPr lang="cs-CZ" dirty="0"/>
            </a:br>
            <a:r>
              <a:rPr lang="cs-CZ" dirty="0"/>
              <a:t>pokračování na dalším řádku</a:t>
            </a:r>
          </a:p>
          <a:p>
            <a:pPr lvl="1"/>
            <a:r>
              <a:rPr lang="cs-CZ"/>
              <a:t>položka 1.2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48782" y="5837479"/>
            <a:ext cx="9921875" cy="300082"/>
          </a:xfrm>
          <a:prstGeom prst="rect">
            <a:avLst/>
          </a:prstGeom>
        </p:spPr>
        <p:txBody>
          <a:bodyPr anchor="b">
            <a:spAutoFit/>
          </a:bodyPr>
          <a:lstStyle>
            <a:lvl1pPr marL="324000" indent="-324000">
              <a:buSzPct val="140000"/>
              <a:buFontTx/>
              <a:buBlip>
                <a:blip r:embed="rId4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9EDD1AF-91F6-5727-2805-34CBF7C9F51B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04D5E1-4FCA-BB0B-16C8-8F88FFDB9FE0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1309720617"/>
      </p:ext>
    </p:extLst>
  </p:cSld>
  <p:clrMapOvr>
    <a:masterClrMapping/>
  </p:clrMapOvr>
  <p:transition>
    <p:fade thruBlk="1"/>
  </p:transition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NTEN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782" y="1630428"/>
            <a:ext cx="9921834" cy="2095102"/>
          </a:xfrm>
          <a:prstGeom prst="rect">
            <a:avLst/>
          </a:prstGeom>
        </p:spPr>
        <p:txBody>
          <a:bodyPr tIns="90000" bIns="90000">
            <a:spAutoFit/>
          </a:bodyPr>
          <a:lstStyle>
            <a:lvl1pPr marL="360000" indent="-36000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20000"/>
              <a:buFontTx/>
              <a:buBlip>
                <a:blip r:embed="rId3"/>
              </a:buBlip>
              <a:defRPr sz="20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7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</a:t>
            </a:r>
            <a:endParaRPr lang="cs-CZ" dirty="0"/>
          </a:p>
          <a:p>
            <a:pPr lvl="1"/>
            <a:r>
              <a:rPr lang="cs-CZ"/>
              <a:t>položka 1.1,</a:t>
            </a:r>
            <a:br>
              <a:rPr lang="cs-CZ" dirty="0"/>
            </a:br>
            <a:r>
              <a:rPr lang="cs-CZ" dirty="0"/>
              <a:t>pokračování na dalším řádku</a:t>
            </a:r>
          </a:p>
          <a:p>
            <a:pPr lvl="1"/>
            <a:r>
              <a:rPr lang="cs-CZ"/>
              <a:t>položka 1.2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48782" y="5837479"/>
            <a:ext cx="9921875" cy="300082"/>
          </a:xfrm>
          <a:prstGeom prst="rect">
            <a:avLst/>
          </a:prstGeom>
        </p:spPr>
        <p:txBody>
          <a:bodyPr anchor="b">
            <a:spAutoFit/>
          </a:bodyPr>
          <a:lstStyle>
            <a:lvl1pPr marL="324000" indent="-324000">
              <a:buSzPct val="140000"/>
              <a:buFontTx/>
              <a:buBlip>
                <a:blip r:embed="rId4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B0FAF66-C196-6836-2BE0-3FD779ACCEBF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C4CADC-CCD7-9429-44D4-EBCC59B50404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1004976927"/>
      </p:ext>
    </p:extLst>
  </p:cSld>
  <p:clrMapOvr>
    <a:masterClrMapping/>
  </p:clrMapOvr>
  <p:transition>
    <p:fade thruBlk="1"/>
  </p:transition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10185191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2915051"/>
            <a:ext cx="10099028" cy="328738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698026A-278E-54F5-62AF-1EEEC849E7DE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6C8BF0-3DE0-B094-7F3D-8802D9A364D6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3058906242"/>
      </p:ext>
    </p:extLst>
  </p:cSld>
  <p:clrMapOvr>
    <a:masterClrMapping/>
  </p:clrMapOvr>
  <p:transition>
    <p:fade thruBlk="1"/>
  </p:transition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10185191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2915051"/>
            <a:ext cx="10099028" cy="328738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D5DC273-288B-7B12-BF68-C381C9240568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F756539-FDC5-29BF-B63A-4B5E67A0E62D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2994732041"/>
      </p:ext>
    </p:extLst>
  </p:cSld>
  <p:clrMapOvr>
    <a:masterClrMapping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 RIGH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4889394" y="1472953"/>
            <a:ext cx="6481221" cy="491390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36AB0E0-A971-74B4-0EEB-123DD0B40D4A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BA4B9F3C-EBA9-0930-AEA9-A1B03C0BE126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3056125810"/>
      </p:ext>
    </p:extLst>
  </p:cSld>
  <p:clrMapOvr>
    <a:masterClrMapping/>
  </p:clrMapOvr>
  <p:transition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 RIGH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4889394" y="1472953"/>
            <a:ext cx="6481221" cy="491390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81951D6-AE45-22C4-9E62-8190B8BE2583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2DBA85-DE83-9A35-8F1E-C57BFF2D409B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175706550"/>
      </p:ext>
    </p:extLst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IMAGE LEF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18420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1472953"/>
            <a:ext cx="6378240" cy="472948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13691B2-710D-9A09-B927-6AA1D59FF594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68EB2A-B804-FA8C-6ABB-B031E5220C7F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3990502677"/>
      </p:ext>
    </p:extLst>
  </p:cSld>
  <p:clrMapOvr>
    <a:masterClrMapping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IMAGE LEF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18420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1472953"/>
            <a:ext cx="6378240" cy="472948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2E53175-C4F0-E208-E065-5BF8D488D18B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5F232B-C088-CFEC-00A4-7400A9E96F7B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3886914526"/>
      </p:ext>
    </p:extLst>
  </p:cSld>
  <p:clrMapOvr>
    <a:masterClrMapping/>
  </p:clrMapOvr>
  <p:transition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 BREAK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61949" y="4928808"/>
            <a:ext cx="8126775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/>
              <a:t>INFO</a:t>
            </a:r>
            <a:endParaRPr lang="cs-CZ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F0F1362C-AF73-D71D-647C-27FBF50230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57B9D33-C9CB-C757-0E74-482ED5C7D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4129866"/>
      </p:ext>
    </p:extLst>
  </p:cSld>
  <p:clrMapOvr>
    <a:masterClrMapping/>
  </p:clrMapOvr>
  <p:transition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049C05DD-2522-4522-8D19-44E63AB77B5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3254187" y="4044004"/>
            <a:ext cx="8134537" cy="57708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defRPr sz="3500" b="1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cs-CZ"/>
              <a:t>Thank you for your time</a:t>
            </a:r>
            <a:endParaRPr lang="cs-CZ" dirty="0"/>
          </a:p>
        </p:txBody>
      </p:sp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0" hasCustomPrompt="1"/>
          </p:nvPr>
        </p:nvSpPr>
        <p:spPr>
          <a:xfrm>
            <a:off x="3254187" y="4946396"/>
            <a:ext cx="8134537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/>
              <a:t>info</a:t>
            </a:r>
            <a:endParaRPr lang="cs-CZ" dirty="0"/>
          </a:p>
        </p:txBody>
      </p:sp>
      <p:sp>
        <p:nvSpPr>
          <p:cNvPr id="3" name="Nadpis 1">
            <a:extLst>
              <a:ext uri="{FF2B5EF4-FFF2-40B4-BE49-F238E27FC236}">
                <a16:creationId xmlns:a16="http://schemas.microsoft.com/office/drawing/2014/main" id="{CF1FA25C-772E-758F-8CCC-D7286ECF9BAF}"/>
              </a:ext>
            </a:extLst>
          </p:cNvPr>
          <p:cNvSpPr txBox="1">
            <a:spLocks/>
          </p:cNvSpPr>
          <p:nvPr userDrawn="1"/>
        </p:nvSpPr>
        <p:spPr>
          <a:xfrm>
            <a:off x="3254187" y="3617918"/>
            <a:ext cx="487109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500" b="1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/>
              <a:t>…</a:t>
            </a:r>
            <a:endParaRPr lang="cs-CZ" sz="24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5300D4-50B3-D36A-4E6E-76B6488D48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3B90F5-F1C1-441F-28B3-3A624DC11A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1318972"/>
      </p:ext>
    </p:extLst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BB1B82-A57B-6586-EC7A-27E0CB078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4"/>
          </p:nvPr>
        </p:nvSpPr>
        <p:spPr>
          <a:xfrm>
            <a:off x="9932276" y="6627600"/>
            <a:ext cx="1446374" cy="2317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BBC551-912D-9001-8D7F-593C6CE1899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3"/>
          </p:nvPr>
        </p:nvSpPr>
        <p:spPr>
          <a:xfrm>
            <a:off x="318047" y="6628916"/>
            <a:ext cx="1458000" cy="230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rgbClr val="414042"/>
                </a:solidFill>
              </a:defRPr>
            </a:lvl1pPr>
          </a:lstStyle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547413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49" r:id="rId2"/>
    <p:sldLayoutId id="2147483666" r:id="rId3"/>
    <p:sldLayoutId id="2147483671" r:id="rId4"/>
    <p:sldLayoutId id="2147483672" r:id="rId5"/>
    <p:sldLayoutId id="2147483667" r:id="rId6"/>
    <p:sldLayoutId id="2147483668" r:id="rId7"/>
    <p:sldLayoutId id="2147483669" r:id="rId8"/>
    <p:sldLayoutId id="2147483670" r:id="rId9"/>
    <p:sldLayoutId id="2147483673" r:id="rId10"/>
    <p:sldLayoutId id="2147483674" r:id="rId11"/>
  </p:sldLayoutIdLst>
  <p:transition>
    <p:fade thruBlk="1"/>
  </p:transition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72" userDrawn="1">
          <p15:clr>
            <a:srgbClr val="F26B43"/>
          </p15:clr>
        </p15:guide>
        <p15:guide id="2" pos="801" userDrawn="1">
          <p15:clr>
            <a:srgbClr val="F26B43"/>
          </p15:clr>
        </p15:guide>
        <p15:guide id="3" pos="7174" userDrawn="1">
          <p15:clr>
            <a:srgbClr val="F26B43"/>
          </p15:clr>
        </p15:guide>
        <p15:guide id="4" orient="horz" pos="845" userDrawn="1">
          <p15:clr>
            <a:srgbClr val="F26B43"/>
          </p15:clr>
        </p15:guide>
        <p15:guide id="5" pos="2116" userDrawn="1">
          <p15:clr>
            <a:srgbClr val="F26B43"/>
          </p15:clr>
        </p15:guide>
        <p15:guide id="6" pos="9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>
            <a:extLst>
              <a:ext uri="{FF2B5EF4-FFF2-40B4-BE49-F238E27FC236}">
                <a16:creationId xmlns:a16="http://schemas.microsoft.com/office/drawing/2014/main" id="{135352DB-D39E-4E90-847B-93187B4244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6259" y="3446129"/>
            <a:ext cx="8152466" cy="577081"/>
          </a:xfrm>
        </p:spPr>
        <p:txBody>
          <a:bodyPr/>
          <a:lstStyle/>
          <a:p>
            <a:r>
              <a:rPr lang="cs-CZ" dirty="0"/>
              <a:t>CLARITY OEM SOFTWARE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2BFDAF14-24B4-4804-B45E-E912AE29906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236260" y="4023210"/>
            <a:ext cx="8152465" cy="424732"/>
          </a:xfrm>
        </p:spPr>
        <p:txBody>
          <a:bodyPr/>
          <a:lstStyle/>
          <a:p>
            <a:r>
              <a:rPr lang="cs-CZ" dirty="0"/>
              <a:t>B2B SOLUTION</a:t>
            </a:r>
          </a:p>
        </p:txBody>
      </p:sp>
    </p:spTree>
    <p:extLst>
      <p:ext uri="{BB962C8B-B14F-4D97-AF65-F5344CB8AC3E}">
        <p14:creationId xmlns:p14="http://schemas.microsoft.com/office/powerpoint/2010/main" val="2058509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56816" y="1275704"/>
            <a:ext cx="9921834" cy="1851446"/>
          </a:xfrm>
        </p:spPr>
        <p:txBody>
          <a:bodyPr/>
          <a:lstStyle/>
          <a:p>
            <a:r>
              <a:rPr lang="cs-CZ" sz="2400" dirty="0">
                <a:solidFill>
                  <a:srgbClr val="414042"/>
                </a:solidFill>
              </a:rPr>
              <a:t>Tailor-made </a:t>
            </a:r>
            <a:r>
              <a:rPr lang="cs-CZ" sz="2400" dirty="0" err="1">
                <a:solidFill>
                  <a:srgbClr val="414042"/>
                </a:solidFill>
              </a:rPr>
              <a:t>solution</a:t>
            </a:r>
            <a:r>
              <a:rPr lang="cs-CZ" sz="2400" dirty="0">
                <a:solidFill>
                  <a:srgbClr val="414042"/>
                </a:solidFill>
              </a:rPr>
              <a:t> </a:t>
            </a:r>
            <a:r>
              <a:rPr lang="cs-CZ" sz="2400" dirty="0" err="1">
                <a:solidFill>
                  <a:srgbClr val="414042"/>
                </a:solidFill>
              </a:rPr>
              <a:t>from</a:t>
            </a:r>
            <a:r>
              <a:rPr lang="cs-CZ" sz="2400" dirty="0">
                <a:solidFill>
                  <a:srgbClr val="414042"/>
                </a:solidFill>
              </a:rPr>
              <a:t> </a:t>
            </a:r>
            <a:r>
              <a:rPr lang="cs-CZ" sz="2400" dirty="0" err="1">
                <a:solidFill>
                  <a:srgbClr val="414042"/>
                </a:solidFill>
              </a:rPr>
              <a:t>chromatography</a:t>
            </a:r>
            <a:r>
              <a:rPr lang="cs-CZ" sz="2400" dirty="0">
                <a:solidFill>
                  <a:srgbClr val="414042"/>
                </a:solidFill>
              </a:rPr>
              <a:t> </a:t>
            </a:r>
            <a:r>
              <a:rPr lang="cs-CZ" sz="2400" dirty="0" err="1">
                <a:solidFill>
                  <a:srgbClr val="414042"/>
                </a:solidFill>
              </a:rPr>
              <a:t>specialists</a:t>
            </a:r>
            <a:endParaRPr lang="cs-CZ" sz="2400" dirty="0">
              <a:solidFill>
                <a:srgbClr val="414042"/>
              </a:solidFill>
            </a:endParaRPr>
          </a:p>
          <a:p>
            <a:r>
              <a:rPr lang="cs-CZ" sz="2400" dirty="0">
                <a:solidFill>
                  <a:srgbClr val="414042"/>
                </a:solidFill>
              </a:rPr>
              <a:t>2 </a:t>
            </a:r>
            <a:r>
              <a:rPr lang="cs-CZ" sz="2400" dirty="0" err="1">
                <a:solidFill>
                  <a:srgbClr val="414042"/>
                </a:solidFill>
              </a:rPr>
              <a:t>decades</a:t>
            </a:r>
            <a:r>
              <a:rPr lang="cs-CZ" sz="2400" dirty="0">
                <a:solidFill>
                  <a:srgbClr val="414042"/>
                </a:solidFill>
              </a:rPr>
              <a:t> </a:t>
            </a:r>
            <a:r>
              <a:rPr lang="cs-CZ" sz="2400" dirty="0" err="1">
                <a:solidFill>
                  <a:srgbClr val="414042"/>
                </a:solidFill>
              </a:rPr>
              <a:t>of</a:t>
            </a:r>
            <a:r>
              <a:rPr lang="cs-CZ" sz="2400" dirty="0">
                <a:solidFill>
                  <a:srgbClr val="414042"/>
                </a:solidFill>
              </a:rPr>
              <a:t> </a:t>
            </a:r>
            <a:r>
              <a:rPr lang="cs-CZ" sz="2400" dirty="0" err="1">
                <a:solidFill>
                  <a:srgbClr val="414042"/>
                </a:solidFill>
              </a:rPr>
              <a:t>experience</a:t>
            </a:r>
            <a:r>
              <a:rPr lang="cs-CZ" sz="2400" dirty="0">
                <a:solidFill>
                  <a:srgbClr val="414042"/>
                </a:solidFill>
              </a:rPr>
              <a:t> in </a:t>
            </a:r>
            <a:r>
              <a:rPr lang="cs-CZ" sz="2400" dirty="0" err="1">
                <a:solidFill>
                  <a:srgbClr val="414042"/>
                </a:solidFill>
              </a:rPr>
              <a:t>Original</a:t>
            </a:r>
            <a:r>
              <a:rPr lang="cs-CZ" sz="2400" dirty="0">
                <a:solidFill>
                  <a:srgbClr val="414042"/>
                </a:solidFill>
              </a:rPr>
              <a:t> </a:t>
            </a:r>
            <a:r>
              <a:rPr lang="cs-CZ" sz="2400" dirty="0" err="1">
                <a:solidFill>
                  <a:srgbClr val="414042"/>
                </a:solidFill>
              </a:rPr>
              <a:t>Equipment</a:t>
            </a:r>
            <a:r>
              <a:rPr lang="cs-CZ" sz="2400" dirty="0">
                <a:solidFill>
                  <a:srgbClr val="414042"/>
                </a:solidFill>
              </a:rPr>
              <a:t> </a:t>
            </a:r>
            <a:r>
              <a:rPr lang="cs-CZ" sz="2400" dirty="0" err="1">
                <a:solidFill>
                  <a:srgbClr val="414042"/>
                </a:solidFill>
              </a:rPr>
              <a:t>Manufacturing</a:t>
            </a:r>
            <a:r>
              <a:rPr lang="cs-CZ" sz="2400" dirty="0">
                <a:solidFill>
                  <a:srgbClr val="414042"/>
                </a:solidFill>
              </a:rPr>
              <a:t> (OEM)</a:t>
            </a:r>
            <a:endParaRPr lang="en-US" sz="2400" dirty="0">
              <a:solidFill>
                <a:srgbClr val="414042"/>
              </a:solidFill>
            </a:endParaRPr>
          </a:p>
          <a:p>
            <a:r>
              <a:rPr lang="en-US" sz="2400" dirty="0">
                <a:solidFill>
                  <a:srgbClr val="414042"/>
                </a:solidFill>
              </a:rPr>
              <a:t>Thousands of users around the world</a:t>
            </a:r>
          </a:p>
          <a:p>
            <a:r>
              <a:rPr lang="cs-CZ" sz="2400" dirty="0">
                <a:solidFill>
                  <a:srgbClr val="414042"/>
                </a:solidFill>
              </a:rPr>
              <a:t>10 </a:t>
            </a:r>
            <a:r>
              <a:rPr lang="en-US" sz="2400" dirty="0">
                <a:solidFill>
                  <a:srgbClr val="414042"/>
                </a:solidFill>
              </a:rPr>
              <a:t>established OEM Partners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DataApex as OEM vendor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P004a/90A 15/11/2023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1655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56816" y="1275704"/>
            <a:ext cx="9921834" cy="1417994"/>
          </a:xfrm>
        </p:spPr>
        <p:txBody>
          <a:bodyPr/>
          <a:lstStyle/>
          <a:p>
            <a:pPr marL="360000" marR="0" lvl="0" indent="-360000" algn="l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Pct val="120000"/>
              <a:buFontTx/>
              <a:buBlip>
                <a:blip r:embed="rId2"/>
              </a:buBlip>
              <a:tabLst/>
              <a:defRPr/>
            </a:pPr>
            <a:r>
              <a:rPr kumimoji="0" lang="en-US" sz="2400" b="0" i="0" u="none" strike="noStrike" kern="1200" cap="none" spc="-2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Myriad Pro Light"/>
                <a:ea typeface="+mn-ea"/>
                <a:cs typeface="+mn-cs"/>
              </a:rPr>
              <a:t>Customize chromatography software to your brand requirements</a:t>
            </a:r>
          </a:p>
          <a:p>
            <a:pPr marL="360000" marR="0" lvl="0" indent="-360000" algn="l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Pct val="120000"/>
              <a:buFontTx/>
              <a:buBlip>
                <a:blip r:embed="rId2"/>
              </a:buBlip>
              <a:tabLst/>
              <a:defRPr/>
            </a:pPr>
            <a:r>
              <a:rPr kumimoji="0" lang="en-US" sz="2400" b="0" i="0" u="none" strike="noStrike" kern="1200" cap="none" spc="-2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Myriad Pro Light"/>
                <a:ea typeface="+mn-ea"/>
                <a:cs typeface="+mn-cs"/>
              </a:rPr>
              <a:t>Development on easy terms</a:t>
            </a:r>
          </a:p>
          <a:p>
            <a:pPr marL="360000" marR="0" lvl="0" indent="-360000" algn="l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Pct val="120000"/>
              <a:buFontTx/>
              <a:buBlip>
                <a:blip r:embed="rId2"/>
              </a:buBlip>
              <a:tabLst/>
              <a:defRPr/>
            </a:pPr>
            <a:r>
              <a:rPr kumimoji="0" lang="en-US" sz="2400" b="0" i="0" u="none" strike="noStrike" kern="1200" cap="none" spc="-2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Myriad Pro Light"/>
                <a:ea typeface="+mn-ea"/>
                <a:cs typeface="+mn-cs"/>
              </a:rPr>
              <a:t>Flexibility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Clarity</a:t>
            </a:r>
            <a:r>
              <a:rPr lang="cs-CZ" dirty="0"/>
              <a:t> OEM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P004a/90A 15/11/2023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6549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56816" y="1275704"/>
            <a:ext cx="9921834" cy="2718350"/>
          </a:xfrm>
        </p:spPr>
        <p:txBody>
          <a:bodyPr/>
          <a:lstStyle/>
          <a:p>
            <a:r>
              <a:rPr lang="en-US" sz="2400" dirty="0">
                <a:solidFill>
                  <a:srgbClr val="414042"/>
                </a:solidFill>
              </a:rPr>
              <a:t>Changed software name and </a:t>
            </a:r>
            <a:r>
              <a:rPr lang="cs-CZ" sz="2400" dirty="0" err="1">
                <a:solidFill>
                  <a:srgbClr val="414042"/>
                </a:solidFill>
              </a:rPr>
              <a:t>brand</a:t>
            </a:r>
            <a:r>
              <a:rPr lang="cs-CZ" sz="2400" dirty="0">
                <a:solidFill>
                  <a:srgbClr val="414042"/>
                </a:solidFill>
              </a:rPr>
              <a:t> </a:t>
            </a:r>
            <a:r>
              <a:rPr lang="cs-CZ" sz="2400" dirty="0" err="1">
                <a:solidFill>
                  <a:srgbClr val="414042"/>
                </a:solidFill>
              </a:rPr>
              <a:t>graphics</a:t>
            </a:r>
            <a:endParaRPr lang="en-US" sz="2400" dirty="0">
              <a:solidFill>
                <a:srgbClr val="414042"/>
              </a:solidFill>
            </a:endParaRPr>
          </a:p>
          <a:p>
            <a:r>
              <a:rPr lang="en-US" sz="2400" dirty="0">
                <a:solidFill>
                  <a:srgbClr val="414042"/>
                </a:solidFill>
              </a:rPr>
              <a:t>Relevant modification of an installation utility</a:t>
            </a:r>
            <a:endParaRPr lang="cs-CZ" sz="2400" dirty="0">
              <a:solidFill>
                <a:srgbClr val="414042"/>
              </a:solidFill>
            </a:endParaRPr>
          </a:p>
          <a:p>
            <a:r>
              <a:rPr lang="cs-CZ" sz="2400" dirty="0" err="1">
                <a:solidFill>
                  <a:srgbClr val="414042"/>
                </a:solidFill>
              </a:rPr>
              <a:t>Pre-configured</a:t>
            </a:r>
            <a:r>
              <a:rPr lang="cs-CZ" sz="2400" dirty="0">
                <a:solidFill>
                  <a:srgbClr val="414042"/>
                </a:solidFill>
              </a:rPr>
              <a:t> software setup (instrument </a:t>
            </a:r>
            <a:r>
              <a:rPr lang="cs-CZ" sz="2400" dirty="0" err="1">
                <a:solidFill>
                  <a:srgbClr val="414042"/>
                </a:solidFill>
              </a:rPr>
              <a:t>configuration</a:t>
            </a:r>
            <a:r>
              <a:rPr lang="cs-CZ" sz="2400" dirty="0">
                <a:solidFill>
                  <a:srgbClr val="414042"/>
                </a:solidFill>
              </a:rPr>
              <a:t>)</a:t>
            </a:r>
          </a:p>
          <a:p>
            <a:r>
              <a:rPr lang="cs-CZ" sz="2400" dirty="0" err="1">
                <a:solidFill>
                  <a:srgbClr val="414042"/>
                </a:solidFill>
              </a:rPr>
              <a:t>Customized</a:t>
            </a:r>
            <a:r>
              <a:rPr lang="cs-CZ" sz="2400" dirty="0">
                <a:solidFill>
                  <a:srgbClr val="414042"/>
                </a:solidFill>
              </a:rPr>
              <a:t> </a:t>
            </a:r>
            <a:r>
              <a:rPr lang="cs-CZ" sz="2400" dirty="0" err="1">
                <a:solidFill>
                  <a:srgbClr val="414042"/>
                </a:solidFill>
              </a:rPr>
              <a:t>demonstration</a:t>
            </a:r>
            <a:r>
              <a:rPr lang="cs-CZ" sz="2400" dirty="0">
                <a:solidFill>
                  <a:srgbClr val="414042"/>
                </a:solidFill>
              </a:rPr>
              <a:t> </a:t>
            </a:r>
            <a:r>
              <a:rPr lang="cs-CZ" sz="2400" dirty="0" err="1">
                <a:solidFill>
                  <a:srgbClr val="414042"/>
                </a:solidFill>
              </a:rPr>
              <a:t>tools</a:t>
            </a:r>
            <a:r>
              <a:rPr lang="cs-CZ" sz="2400" dirty="0">
                <a:solidFill>
                  <a:srgbClr val="414042"/>
                </a:solidFill>
              </a:rPr>
              <a:t> (OEM Demo </a:t>
            </a:r>
            <a:r>
              <a:rPr lang="cs-CZ" sz="2400" dirty="0" err="1">
                <a:solidFill>
                  <a:srgbClr val="414042"/>
                </a:solidFill>
              </a:rPr>
              <a:t>version</a:t>
            </a:r>
            <a:r>
              <a:rPr lang="cs-CZ" sz="2400" dirty="0">
                <a:solidFill>
                  <a:srgbClr val="414042"/>
                </a:solidFill>
              </a:rPr>
              <a:t>)</a:t>
            </a:r>
            <a:endParaRPr lang="en-US" sz="2400" dirty="0">
              <a:solidFill>
                <a:srgbClr val="414042"/>
              </a:solidFill>
            </a:endParaRPr>
          </a:p>
          <a:p>
            <a:r>
              <a:rPr lang="en-US" sz="2400" dirty="0">
                <a:solidFill>
                  <a:srgbClr val="414042"/>
                </a:solidFill>
              </a:rPr>
              <a:t>Source files of original reference and user guides  </a:t>
            </a:r>
          </a:p>
          <a:p>
            <a:r>
              <a:rPr lang="en-US" sz="2400" dirty="0">
                <a:solidFill>
                  <a:srgbClr val="414042"/>
                </a:solidFill>
              </a:rPr>
              <a:t>Source files for electronic on-line help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Standard </a:t>
            </a:r>
            <a:r>
              <a:rPr lang="cs-CZ" dirty="0" err="1"/>
              <a:t>OEMization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P004a/90A 15/11/2023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6405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56816" y="1275704"/>
            <a:ext cx="9921834" cy="1353874"/>
          </a:xfrm>
        </p:spPr>
        <p:txBody>
          <a:bodyPr/>
          <a:lstStyle/>
          <a:p>
            <a:r>
              <a:rPr lang="en-US" sz="2400" dirty="0"/>
              <a:t>Addition/modification of specific functions</a:t>
            </a:r>
          </a:p>
          <a:p>
            <a:r>
              <a:rPr lang="en-US" sz="2400" dirty="0"/>
              <a:t>Customizing the entire software to match specific purposes (polarography, electrophoresis,</a:t>
            </a:r>
            <a:r>
              <a:rPr lang="cs-CZ" sz="2400" dirty="0"/>
              <a:t> </a:t>
            </a:r>
            <a:r>
              <a:rPr lang="cs-CZ" sz="2400" dirty="0" err="1"/>
              <a:t>elemental</a:t>
            </a:r>
            <a:r>
              <a:rPr lang="cs-CZ" sz="2400" dirty="0"/>
              <a:t> </a:t>
            </a:r>
            <a:r>
              <a:rPr lang="cs-CZ" sz="2400" dirty="0" err="1"/>
              <a:t>analysis</a:t>
            </a:r>
            <a:r>
              <a:rPr lang="en-US" sz="2400" dirty="0"/>
              <a:t> etc.) available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Optional</a:t>
            </a:r>
            <a:r>
              <a:rPr lang="cs-CZ" dirty="0"/>
              <a:t> </a:t>
            </a:r>
            <a:r>
              <a:rPr lang="cs-CZ" dirty="0" err="1"/>
              <a:t>requirements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P004a/90A 15/11/2023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0476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56816" y="1275704"/>
            <a:ext cx="9921834" cy="1851446"/>
          </a:xfrm>
        </p:spPr>
        <p:txBody>
          <a:bodyPr/>
          <a:lstStyle/>
          <a:p>
            <a:r>
              <a:rPr lang="cs-CZ" sz="2400" dirty="0">
                <a:solidFill>
                  <a:srgbClr val="414042"/>
                </a:solidFill>
              </a:rPr>
              <a:t>OEM </a:t>
            </a:r>
            <a:r>
              <a:rPr lang="cs-CZ" sz="2400" dirty="0" err="1">
                <a:solidFill>
                  <a:srgbClr val="414042"/>
                </a:solidFill>
              </a:rPr>
              <a:t>solutions</a:t>
            </a:r>
            <a:r>
              <a:rPr lang="cs-CZ" sz="2400" dirty="0">
                <a:solidFill>
                  <a:srgbClr val="414042"/>
                </a:solidFill>
              </a:rPr>
              <a:t> </a:t>
            </a:r>
            <a:r>
              <a:rPr lang="cs-CZ" sz="2400" dirty="0" err="1">
                <a:solidFill>
                  <a:srgbClr val="414042"/>
                </a:solidFill>
              </a:rPr>
              <a:t>only</a:t>
            </a:r>
            <a:r>
              <a:rPr lang="cs-CZ" sz="2400" dirty="0">
                <a:solidFill>
                  <a:srgbClr val="414042"/>
                </a:solidFill>
              </a:rPr>
              <a:t> </a:t>
            </a:r>
            <a:r>
              <a:rPr lang="cs-CZ" sz="2400" dirty="0" err="1">
                <a:solidFill>
                  <a:srgbClr val="414042"/>
                </a:solidFill>
              </a:rPr>
              <a:t>available</a:t>
            </a:r>
            <a:r>
              <a:rPr lang="cs-CZ" sz="2400" dirty="0">
                <a:solidFill>
                  <a:srgbClr val="414042"/>
                </a:solidFill>
              </a:rPr>
              <a:t> </a:t>
            </a:r>
            <a:r>
              <a:rPr lang="cs-CZ" sz="2400" dirty="0" err="1">
                <a:solidFill>
                  <a:srgbClr val="414042"/>
                </a:solidFill>
              </a:rPr>
              <a:t>for</a:t>
            </a:r>
            <a:r>
              <a:rPr lang="cs-CZ" sz="2400" dirty="0">
                <a:solidFill>
                  <a:srgbClr val="414042"/>
                </a:solidFill>
              </a:rPr>
              <a:t> </a:t>
            </a:r>
            <a:r>
              <a:rPr lang="cs-CZ" sz="2400" dirty="0" err="1">
                <a:solidFill>
                  <a:srgbClr val="414042"/>
                </a:solidFill>
              </a:rPr>
              <a:t>minimal</a:t>
            </a:r>
            <a:r>
              <a:rPr lang="cs-CZ" sz="2400" dirty="0">
                <a:solidFill>
                  <a:srgbClr val="414042"/>
                </a:solidFill>
              </a:rPr>
              <a:t> </a:t>
            </a:r>
            <a:r>
              <a:rPr lang="cs-CZ" sz="2400" dirty="0" err="1">
                <a:solidFill>
                  <a:srgbClr val="414042"/>
                </a:solidFill>
              </a:rPr>
              <a:t>annual</a:t>
            </a:r>
            <a:r>
              <a:rPr lang="cs-CZ" sz="2400" dirty="0">
                <a:solidFill>
                  <a:srgbClr val="414042"/>
                </a:solidFill>
              </a:rPr>
              <a:t> </a:t>
            </a:r>
            <a:r>
              <a:rPr lang="cs-CZ" sz="2400" dirty="0" err="1">
                <a:solidFill>
                  <a:srgbClr val="414042"/>
                </a:solidFill>
              </a:rPr>
              <a:t>volume</a:t>
            </a:r>
            <a:r>
              <a:rPr lang="cs-CZ" sz="2400" dirty="0">
                <a:solidFill>
                  <a:srgbClr val="414042"/>
                </a:solidFill>
              </a:rPr>
              <a:t> 50+ </a:t>
            </a:r>
            <a:r>
              <a:rPr lang="cs-CZ" sz="2400" dirty="0" err="1">
                <a:solidFill>
                  <a:srgbClr val="414042"/>
                </a:solidFill>
              </a:rPr>
              <a:t>licenses</a:t>
            </a:r>
            <a:endParaRPr lang="cs-CZ" sz="2400" dirty="0">
              <a:solidFill>
                <a:srgbClr val="414042"/>
              </a:solidFill>
            </a:endParaRPr>
          </a:p>
          <a:p>
            <a:r>
              <a:rPr lang="en-US" sz="2400" dirty="0">
                <a:solidFill>
                  <a:srgbClr val="414042"/>
                </a:solidFill>
              </a:rPr>
              <a:t>Partial pre-payment required</a:t>
            </a:r>
          </a:p>
          <a:p>
            <a:r>
              <a:rPr lang="en-US" sz="2400" dirty="0">
                <a:solidFill>
                  <a:srgbClr val="414042"/>
                </a:solidFill>
              </a:rPr>
              <a:t>Development time of Beta version about </a:t>
            </a:r>
            <a:r>
              <a:rPr lang="cs-CZ" sz="2400" dirty="0">
                <a:solidFill>
                  <a:srgbClr val="414042"/>
                </a:solidFill>
              </a:rPr>
              <a:t>6-8</a:t>
            </a:r>
            <a:r>
              <a:rPr lang="en-US" sz="2400" dirty="0">
                <a:solidFill>
                  <a:srgbClr val="414042"/>
                </a:solidFill>
              </a:rPr>
              <a:t> weeks</a:t>
            </a:r>
            <a:endParaRPr lang="cs-CZ" sz="2400" dirty="0">
              <a:solidFill>
                <a:srgbClr val="414042"/>
              </a:solidFill>
            </a:endParaRPr>
          </a:p>
          <a:p>
            <a:r>
              <a:rPr lang="en-US" sz="2400" dirty="0">
                <a:solidFill>
                  <a:srgbClr val="414042"/>
                </a:solidFill>
              </a:rPr>
              <a:t>Development price depends on complexity and annual volume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OEM </a:t>
            </a:r>
            <a:r>
              <a:rPr lang="cs-CZ" dirty="0" err="1"/>
              <a:t>Terms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P004a/90A 15/11/2023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0093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56816" y="1275704"/>
            <a:ext cx="9921834" cy="1353874"/>
          </a:xfrm>
        </p:spPr>
        <p:txBody>
          <a:bodyPr/>
          <a:lstStyle/>
          <a:p>
            <a:r>
              <a:rPr lang="cs-CZ" sz="2400" dirty="0"/>
              <a:t>Fast online </a:t>
            </a:r>
            <a:r>
              <a:rPr lang="cs-CZ" sz="2400" dirty="0" err="1"/>
              <a:t>delivery</a:t>
            </a:r>
            <a:r>
              <a:rPr lang="cs-CZ" sz="2400" dirty="0"/>
              <a:t> </a:t>
            </a:r>
            <a:r>
              <a:rPr lang="cs-CZ" sz="2400" dirty="0" err="1"/>
              <a:t>combined</a:t>
            </a:r>
            <a:r>
              <a:rPr lang="cs-CZ" sz="2400" dirty="0"/>
              <a:t> </a:t>
            </a:r>
            <a:r>
              <a:rPr lang="cs-CZ" sz="2400" dirty="0" err="1"/>
              <a:t>with</a:t>
            </a:r>
            <a:r>
              <a:rPr lang="cs-CZ" sz="2400" dirty="0"/>
              <a:t> </a:t>
            </a:r>
            <a:r>
              <a:rPr lang="cs-CZ" sz="2400" dirty="0" err="1"/>
              <a:t>physical</a:t>
            </a:r>
            <a:r>
              <a:rPr lang="cs-CZ" sz="2400" dirty="0"/>
              <a:t> </a:t>
            </a:r>
            <a:r>
              <a:rPr lang="cs-CZ" sz="2400" dirty="0" err="1"/>
              <a:t>stocks</a:t>
            </a:r>
            <a:r>
              <a:rPr lang="cs-CZ" sz="2400" dirty="0"/>
              <a:t> </a:t>
            </a:r>
            <a:r>
              <a:rPr lang="cs-CZ" sz="2400" dirty="0" err="1"/>
              <a:t>of</a:t>
            </a:r>
            <a:r>
              <a:rPr lang="cs-CZ" sz="2400" dirty="0"/>
              <a:t> hardware (hardware </a:t>
            </a:r>
            <a:r>
              <a:rPr lang="cs-CZ" sz="2400" dirty="0" err="1"/>
              <a:t>protection</a:t>
            </a:r>
            <a:r>
              <a:rPr lang="cs-CZ" sz="2400" dirty="0"/>
              <a:t> </a:t>
            </a:r>
            <a:r>
              <a:rPr lang="cs-CZ" sz="2400" dirty="0" err="1"/>
              <a:t>keys</a:t>
            </a:r>
            <a:r>
              <a:rPr lang="cs-CZ" sz="2400" dirty="0"/>
              <a:t>, A/D and D/A </a:t>
            </a:r>
            <a:r>
              <a:rPr lang="cs-CZ" sz="2400" dirty="0" err="1"/>
              <a:t>converters</a:t>
            </a:r>
            <a:r>
              <a:rPr lang="cs-CZ" sz="2400" dirty="0"/>
              <a:t>)</a:t>
            </a:r>
          </a:p>
          <a:p>
            <a:r>
              <a:rPr lang="cs-CZ" sz="2400" dirty="0" err="1"/>
              <a:t>Optimization</a:t>
            </a:r>
            <a:r>
              <a:rPr lang="cs-CZ" sz="2400" dirty="0"/>
              <a:t> </a:t>
            </a:r>
            <a:r>
              <a:rPr lang="cs-CZ" sz="2400" dirty="0" err="1"/>
              <a:t>of</a:t>
            </a:r>
            <a:r>
              <a:rPr lang="cs-CZ" sz="2400" dirty="0"/>
              <a:t> </a:t>
            </a:r>
            <a:r>
              <a:rPr lang="cs-CZ" sz="2400" dirty="0" err="1"/>
              <a:t>costs</a:t>
            </a:r>
            <a:endParaRPr lang="cs-CZ" sz="2400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Comfortable</a:t>
            </a:r>
            <a:r>
              <a:rPr lang="cs-CZ" dirty="0"/>
              <a:t> OEM </a:t>
            </a:r>
            <a:r>
              <a:rPr lang="cs-CZ" dirty="0" err="1"/>
              <a:t>delivery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P004a/90A 15/11/2023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778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4AC263-6200-A97D-4E48-49255CD1FA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Thank</a:t>
            </a:r>
            <a:r>
              <a:rPr lang="cs-CZ" dirty="0"/>
              <a:t> </a:t>
            </a: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for</a:t>
            </a:r>
            <a:r>
              <a:rPr lang="cs-CZ" dirty="0"/>
              <a:t> </a:t>
            </a:r>
            <a:r>
              <a:rPr lang="cs-CZ" dirty="0" err="1"/>
              <a:t>your</a:t>
            </a:r>
            <a:r>
              <a:rPr lang="cs-CZ" dirty="0"/>
              <a:t> </a:t>
            </a:r>
            <a:r>
              <a:rPr lang="cs-CZ" dirty="0" err="1"/>
              <a:t>attention</a:t>
            </a:r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6F91EC-2458-F9BA-1724-27E6E3BBAF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P004a/90A 15/11/2023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366DF9-0793-3CD1-3B05-2C76F87766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9144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Motiv Office">
  <a:themeElements>
    <a:clrScheme name="Apex 2023">
      <a:dk1>
        <a:srgbClr val="414042"/>
      </a:dk1>
      <a:lt1>
        <a:srgbClr val="FFFFFF"/>
      </a:lt1>
      <a:dk2>
        <a:srgbClr val="1E559D"/>
      </a:dk2>
      <a:lt2>
        <a:srgbClr val="FFFFFF"/>
      </a:lt2>
      <a:accent1>
        <a:srgbClr val="1E559D"/>
      </a:accent1>
      <a:accent2>
        <a:srgbClr val="008AD0"/>
      </a:accent2>
      <a:accent3>
        <a:srgbClr val="EBA2C0"/>
      </a:accent3>
      <a:accent4>
        <a:srgbClr val="88D1CE"/>
      </a:accent4>
      <a:accent5>
        <a:srgbClr val="D6DFE7"/>
      </a:accent5>
      <a:accent6>
        <a:srgbClr val="C00000"/>
      </a:accent6>
      <a:hlink>
        <a:srgbClr val="008AD0"/>
      </a:hlink>
      <a:folHlink>
        <a:srgbClr val="008AD0"/>
      </a:folHlink>
    </a:clrScheme>
    <a:fontScheme name="Custom 1">
      <a:majorFont>
        <a:latin typeface="Myriad Pro"/>
        <a:ea typeface=""/>
        <a:cs typeface=""/>
      </a:majorFont>
      <a:minorFont>
        <a:latin typeface="Myriad Pr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/>
      <a:bodyPr wrap="square">
        <a:spAutoFit/>
      </a:bodyPr>
      <a:lstStyle>
        <a:defPPr algn="l">
          <a:defRPr cap="all" baseline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Prezentace1" id="{2B965CE8-EE43-47FD-9AD0-B9C66A962DB1}" vid="{E979235C-3F99-4293-943A-FBF111A42473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PRODUCT-09-2019</Template>
  <TotalTime>6309</TotalTime>
  <Words>226</Words>
  <Application>Microsoft Office PowerPoint</Application>
  <PresentationFormat>Širokoúhlá obrazovka</PresentationFormat>
  <Paragraphs>44</Paragraphs>
  <Slides>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4" baseType="lpstr">
      <vt:lpstr>Wingdings</vt:lpstr>
      <vt:lpstr>Myriad Pro</vt:lpstr>
      <vt:lpstr>Myriad Pro Light</vt:lpstr>
      <vt:lpstr>Arial</vt:lpstr>
      <vt:lpstr>Calibri</vt:lpstr>
      <vt:lpstr>Motiv Office</vt:lpstr>
      <vt:lpstr>CLARITY OEM SOFTWARE</vt:lpstr>
      <vt:lpstr>DataApex as OEM vendor</vt:lpstr>
      <vt:lpstr>Clarity OEM</vt:lpstr>
      <vt:lpstr>Standard OEMization</vt:lpstr>
      <vt:lpstr>Optional requirements</vt:lpstr>
      <vt:lpstr>OEM Terms</vt:lpstr>
      <vt:lpstr>Comfortable OEM delivery</vt:lpstr>
      <vt:lpstr>Thank you for your attention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P004a Clarity OEM</dc:title>
  <dc:creator>Vladimír Páťal</dc:creator>
  <cp:lastModifiedBy>Sůvová Marie</cp:lastModifiedBy>
  <cp:revision>123</cp:revision>
  <dcterms:created xsi:type="dcterms:W3CDTF">2023-03-31T10:12:27Z</dcterms:created>
  <dcterms:modified xsi:type="dcterms:W3CDTF">2023-11-15T11:38:10Z</dcterms:modified>
</cp:coreProperties>
</file>