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61" r:id="rId1"/>
    <p:sldMasterId id="2147483767" r:id="rId2"/>
  </p:sldMasterIdLst>
  <p:notesMasterIdLst>
    <p:notesMasterId r:id="rId53"/>
  </p:notesMasterIdLst>
  <p:handoutMasterIdLst>
    <p:handoutMasterId r:id="rId54"/>
  </p:handoutMasterIdLst>
  <p:sldIdLst>
    <p:sldId id="330" r:id="rId3"/>
    <p:sldId id="375" r:id="rId4"/>
    <p:sldId id="376" r:id="rId5"/>
    <p:sldId id="374" r:id="rId6"/>
    <p:sldId id="377" r:id="rId7"/>
    <p:sldId id="385" r:id="rId8"/>
    <p:sldId id="386" r:id="rId9"/>
    <p:sldId id="389" r:id="rId10"/>
    <p:sldId id="390" r:id="rId11"/>
    <p:sldId id="391" r:id="rId12"/>
    <p:sldId id="381" r:id="rId13"/>
    <p:sldId id="384" r:id="rId14"/>
    <p:sldId id="408" r:id="rId15"/>
    <p:sldId id="407" r:id="rId16"/>
    <p:sldId id="382" r:id="rId17"/>
    <p:sldId id="397" r:id="rId18"/>
    <p:sldId id="398" r:id="rId19"/>
    <p:sldId id="409" r:id="rId20"/>
    <p:sldId id="380" r:id="rId21"/>
    <p:sldId id="396" r:id="rId22"/>
    <p:sldId id="378" r:id="rId23"/>
    <p:sldId id="404" r:id="rId24"/>
    <p:sldId id="410" r:id="rId25"/>
    <p:sldId id="411" r:id="rId26"/>
    <p:sldId id="412" r:id="rId27"/>
    <p:sldId id="402" r:id="rId28"/>
    <p:sldId id="403" r:id="rId29"/>
    <p:sldId id="413" r:id="rId30"/>
    <p:sldId id="414" r:id="rId31"/>
    <p:sldId id="401" r:id="rId32"/>
    <p:sldId id="415" r:id="rId33"/>
    <p:sldId id="405" r:id="rId34"/>
    <p:sldId id="416" r:id="rId35"/>
    <p:sldId id="417" r:id="rId36"/>
    <p:sldId id="418" r:id="rId37"/>
    <p:sldId id="419" r:id="rId38"/>
    <p:sldId id="420" r:id="rId39"/>
    <p:sldId id="421" r:id="rId40"/>
    <p:sldId id="422" r:id="rId41"/>
    <p:sldId id="423" r:id="rId42"/>
    <p:sldId id="424" r:id="rId43"/>
    <p:sldId id="425" r:id="rId44"/>
    <p:sldId id="426" r:id="rId45"/>
    <p:sldId id="427" r:id="rId46"/>
    <p:sldId id="428" r:id="rId47"/>
    <p:sldId id="429" r:id="rId48"/>
    <p:sldId id="430" r:id="rId49"/>
    <p:sldId id="431" r:id="rId50"/>
    <p:sldId id="432" r:id="rId51"/>
    <p:sldId id="433" r:id="rId52"/>
  </p:sldIdLst>
  <p:sldSz cx="9144000" cy="6858000" type="screen4x3"/>
  <p:notesSz cx="6669088" cy="9928225"/>
  <p:embeddedFontLst>
    <p:embeddedFont>
      <p:font typeface="Univers Condensed" pitchFamily="34" charset="0"/>
      <p:regular r:id="rId55"/>
    </p:embeddedFont>
    <p:embeddedFont>
      <p:font typeface="Arial Narrow" pitchFamily="34" charset="0"/>
      <p:regular r:id="rId56"/>
      <p:bold r:id="rId57"/>
      <p:italic r:id="rId58"/>
      <p:boldItalic r:id="rId59"/>
    </p:embeddedFont>
    <p:embeddedFont>
      <p:font typeface="Arial CE" pitchFamily="34" charset="0"/>
      <p:regular r:id="rId60"/>
      <p:bold r:id="rId61"/>
      <p:italic r:id="rId62"/>
      <p:boldItalic r:id="rId63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Univers Condensed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Univers Condensed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Univers Condensed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Univers Condensed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Univers Condensed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Univers Condensed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Univers Condensed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Univers Condensed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Univers Condensed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2F70BF"/>
    <a:srgbClr val="6B9EDB"/>
    <a:srgbClr val="FFFFCC"/>
    <a:srgbClr val="5F5F5F"/>
    <a:srgbClr val="777777"/>
    <a:srgbClr val="FF9900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8110" autoAdjust="0"/>
    <p:restoredTop sz="64581" autoAdjust="0"/>
  </p:normalViewPr>
  <p:slideViewPr>
    <p:cSldViewPr>
      <p:cViewPr varScale="1">
        <p:scale>
          <a:sx n="69" d="100"/>
          <a:sy n="69" d="100"/>
        </p:scale>
        <p:origin x="-924" y="-102"/>
      </p:cViewPr>
      <p:guideLst>
        <p:guide orient="horz" pos="709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font" Target="fonts/font1.fntdata"/><Relationship Id="rId63" Type="http://schemas.openxmlformats.org/officeDocument/2006/relationships/font" Target="fonts/font9.fntdata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8" Type="http://schemas.openxmlformats.org/officeDocument/2006/relationships/font" Target="fonts/font4.fntdata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font" Target="fonts/font3.fntdata"/><Relationship Id="rId61" Type="http://schemas.openxmlformats.org/officeDocument/2006/relationships/font" Target="fonts/font7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font" Target="fonts/font6.fntdata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font" Target="fonts/font2.fntdata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font" Target="fonts/font5.fntdata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handoutMaster" Target="handoutMasters/handoutMaster1.xml"/><Relationship Id="rId62" Type="http://schemas.openxmlformats.org/officeDocument/2006/relationships/font" Target="fonts/font8.fntdata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66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65" tIns="47333" rIns="94665" bIns="47333" numCol="1" anchor="t" anchorCtr="0" compatLnSpc="1">
            <a:prstTxWarp prst="textNoShape">
              <a:avLst/>
            </a:prstTxWarp>
          </a:bodyPr>
          <a:lstStyle>
            <a:lvl1pPr defTabSz="952500">
              <a:defRPr sz="1300">
                <a:latin typeface="Arial CE" charset="-1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866" y="0"/>
            <a:ext cx="289066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65" tIns="47333" rIns="94665" bIns="47333" numCol="1" anchor="t" anchorCtr="0" compatLnSpc="1">
            <a:prstTxWarp prst="textNoShape">
              <a:avLst/>
            </a:prstTxWarp>
          </a:bodyPr>
          <a:lstStyle>
            <a:lvl1pPr algn="r" defTabSz="952500">
              <a:defRPr sz="1300">
                <a:latin typeface="Arial CE" charset="-1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89066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65" tIns="47333" rIns="94665" bIns="47333" numCol="1" anchor="b" anchorCtr="0" compatLnSpc="1">
            <a:prstTxWarp prst="textNoShape">
              <a:avLst/>
            </a:prstTxWarp>
          </a:bodyPr>
          <a:lstStyle>
            <a:lvl1pPr defTabSz="952500">
              <a:defRPr sz="1300">
                <a:latin typeface="Arial CE" charset="-1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866" y="9429750"/>
            <a:ext cx="289066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65" tIns="47333" rIns="94665" bIns="47333" numCol="1" anchor="b" anchorCtr="0" compatLnSpc="1">
            <a:prstTxWarp prst="textNoShape">
              <a:avLst/>
            </a:prstTxWarp>
          </a:bodyPr>
          <a:lstStyle>
            <a:lvl1pPr algn="r" defTabSz="952500">
              <a:defRPr sz="1300">
                <a:latin typeface="Arial" pitchFamily="34" charset="0"/>
              </a:defRPr>
            </a:lvl1pPr>
          </a:lstStyle>
          <a:p>
            <a:pPr>
              <a:defRPr/>
            </a:pPr>
            <a:fld id="{E7ADC830-0B79-4FA3-B8F6-9305997C69DA}" type="slidenum">
              <a:rPr lang="en-US"/>
              <a:pPr>
                <a:defRPr/>
              </a:pPr>
              <a:t>‹#›</a:t>
            </a:fld>
            <a:endParaRPr lang="en-US">
              <a:latin typeface="Arial CE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4229354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66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65" tIns="47333" rIns="94665" bIns="47333" numCol="1" anchor="t" anchorCtr="0" compatLnSpc="1">
            <a:prstTxWarp prst="textNoShape">
              <a:avLst/>
            </a:prstTxWarp>
          </a:bodyPr>
          <a:lstStyle>
            <a:lvl1pPr defTabSz="952500">
              <a:defRPr sz="1300">
                <a:latin typeface="Arial CE" charset="-1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6866" y="0"/>
            <a:ext cx="289066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65" tIns="47333" rIns="94665" bIns="47333" numCol="1" anchor="t" anchorCtr="0" compatLnSpc="1">
            <a:prstTxWarp prst="textNoShape">
              <a:avLst/>
            </a:prstTxWarp>
          </a:bodyPr>
          <a:lstStyle>
            <a:lvl1pPr algn="r" defTabSz="952500">
              <a:defRPr sz="1300">
                <a:latin typeface="Arial CE" charset="-1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99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7250" y="747713"/>
            <a:ext cx="4956175" cy="3717925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6598" y="4714876"/>
            <a:ext cx="5335893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65" tIns="47333" rIns="94665" bIns="4733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89066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65" tIns="47333" rIns="94665" bIns="47333" numCol="1" anchor="b" anchorCtr="0" compatLnSpc="1">
            <a:prstTxWarp prst="textNoShape">
              <a:avLst/>
            </a:prstTxWarp>
          </a:bodyPr>
          <a:lstStyle>
            <a:lvl1pPr defTabSz="952500">
              <a:defRPr sz="1300">
                <a:latin typeface="Arial CE" charset="-1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6866" y="9429750"/>
            <a:ext cx="289066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65" tIns="47333" rIns="94665" bIns="47333" numCol="1" anchor="b" anchorCtr="0" compatLnSpc="1">
            <a:prstTxWarp prst="textNoShape">
              <a:avLst/>
            </a:prstTxWarp>
          </a:bodyPr>
          <a:lstStyle>
            <a:lvl1pPr algn="r" defTabSz="952500">
              <a:defRPr sz="1300">
                <a:latin typeface="Arial" pitchFamily="34" charset="0"/>
              </a:defRPr>
            </a:lvl1pPr>
          </a:lstStyle>
          <a:p>
            <a:pPr>
              <a:defRPr/>
            </a:pPr>
            <a:fld id="{A6DFE8A7-35E9-4314-8988-27DE2E8E9E15}" type="slidenum">
              <a:rPr lang="en-US"/>
              <a:pPr>
                <a:defRPr/>
              </a:pPr>
              <a:t>‹#›</a:t>
            </a:fld>
            <a:endParaRPr lang="en-US">
              <a:latin typeface="Arial CE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15008374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Vážení přítomní,</a:t>
            </a:r>
          </a:p>
          <a:p>
            <a:endParaRPr lang="cs-CZ" dirty="0" smtClean="0"/>
          </a:p>
          <a:p>
            <a:r>
              <a:rPr lang="cs-CZ" dirty="0" smtClean="0"/>
              <a:t>Ve své prezentaci</a:t>
            </a:r>
            <a:r>
              <a:rPr lang="cs-CZ" baseline="0" dirty="0" smtClean="0"/>
              <a:t> bych rád nejprve shrnul, co vlastně je chromatografický software, ukázal Vám možnosti současné </a:t>
            </a:r>
            <a:r>
              <a:rPr lang="cs-CZ" baseline="0" dirty="0" err="1" smtClean="0"/>
              <a:t>Clarity</a:t>
            </a:r>
            <a:r>
              <a:rPr lang="cs-CZ" baseline="0" dirty="0" smtClean="0"/>
              <a:t> a ohlédl se za jejím vývojem.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6DFE8A7-35E9-4314-8988-27DE2E8E9E15}" type="slidenum">
              <a:rPr lang="en-US" smtClean="0"/>
              <a:pPr>
                <a:defRPr/>
              </a:pPr>
              <a:t>1</a:t>
            </a:fld>
            <a:endParaRPr lang="en-US">
              <a:latin typeface="Arial CE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14874051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Chromatografie</a:t>
            </a:r>
            <a:r>
              <a:rPr lang="cs-CZ" baseline="0" dirty="0" smtClean="0"/>
              <a:t> je prastará separační technika – těžko říci, zda byli první mezopotámští barvíři, ruský vědec </a:t>
            </a:r>
            <a:r>
              <a:rPr lang="cs-CZ" baseline="0" dirty="0" err="1" smtClean="0"/>
              <a:t>Cvet</a:t>
            </a:r>
            <a:r>
              <a:rPr lang="cs-CZ" baseline="0" dirty="0" smtClean="0"/>
              <a:t> nebo </a:t>
            </a:r>
            <a:r>
              <a:rPr lang="cs-CZ" baseline="0" dirty="0" err="1" smtClean="0"/>
              <a:t>Shoenbein</a:t>
            </a:r>
            <a:r>
              <a:rPr lang="cs-CZ" baseline="0" dirty="0" smtClean="0"/>
              <a:t> s </a:t>
            </a:r>
            <a:r>
              <a:rPr lang="cs-CZ" baseline="0" dirty="0" err="1" smtClean="0"/>
              <a:t>Goppelsroderem</a:t>
            </a:r>
            <a:r>
              <a:rPr lang="cs-CZ" baseline="0" dirty="0" smtClean="0"/>
              <a:t>. Ale až s rozvojem instrumentální  plynové a kapalinové chromatografie se objevuje typický chromatografický záznam (nebo ne až tak typický)  a s  ním potřeba jeho vyhodnocování. </a:t>
            </a:r>
          </a:p>
          <a:p>
            <a:endParaRPr lang="cs-CZ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6DFE8A7-35E9-4314-8988-27DE2E8E9E15}" type="slidenum">
              <a:rPr lang="en-US" smtClean="0"/>
              <a:pPr>
                <a:defRPr/>
              </a:pPr>
              <a:t>2</a:t>
            </a:fld>
            <a:endParaRPr lang="en-US">
              <a:latin typeface="Arial CE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6470432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Jako první byl používán liniový zapisovač,</a:t>
            </a:r>
            <a:r>
              <a:rPr lang="cs-CZ" baseline="0" dirty="0" smtClean="0"/>
              <a:t> tedy záznam na papíře. Mělo to své mouchy, obvykle pisátko přestalo psát v ten nejnevhodnější okamžik. Pro interpretaci výsledků pak přišlo ke slovu pravítko. Pokud někdo potřeboval vyhodnocovat plochy, nastoupil planimetr nebo nůžky a váhy.</a:t>
            </a:r>
          </a:p>
          <a:p>
            <a:endParaRPr lang="cs-CZ" baseline="0" dirty="0" smtClean="0"/>
          </a:p>
          <a:p>
            <a:r>
              <a:rPr lang="cs-CZ" baseline="0" dirty="0" smtClean="0"/>
              <a:t>Dalším krokem byly integrátory – zařízení, která dokázala určit retenční časy,  výšky a plochy </a:t>
            </a:r>
            <a:r>
              <a:rPr lang="cs-CZ" baseline="0" dirty="0" err="1" smtClean="0"/>
              <a:t>píků</a:t>
            </a:r>
            <a:r>
              <a:rPr lang="cs-CZ" baseline="0" dirty="0" smtClean="0"/>
              <a:t>. Zpočátku byly hodně neohrabaně, pro nastavení potřebných parametrů bylo potřeba analýzy několikrát opakovat. Postupně se vylepšovaly, poslední modely už dokázaly i ukládat data a řídit </a:t>
            </a:r>
            <a:r>
              <a:rPr lang="cs-CZ" baseline="0" dirty="0" err="1" smtClean="0"/>
              <a:t>chromatography</a:t>
            </a:r>
            <a:r>
              <a:rPr lang="cs-CZ" baseline="0" dirty="0" smtClean="0"/>
              <a:t>, ale jejich ovládání bylo stále složité.</a:t>
            </a:r>
          </a:p>
          <a:p>
            <a:endParaRPr lang="cs-CZ" baseline="0" dirty="0" smtClean="0"/>
          </a:p>
          <a:p>
            <a:r>
              <a:rPr lang="cs-CZ" baseline="0" dirty="0" smtClean="0"/>
              <a:t>S nástupem osobních počítačů se objevily i první chromatografické </a:t>
            </a:r>
            <a:r>
              <a:rPr lang="cs-CZ" baseline="0" dirty="0" err="1" smtClean="0"/>
              <a:t>datastanice</a:t>
            </a:r>
            <a:r>
              <a:rPr lang="cs-CZ" baseline="0" dirty="0" smtClean="0"/>
              <a:t>. Jednou naměřená data se dala opakovaně vyhodnocovat, jejich kvantum bylo omezeno pouze kapacitou paměťových medii, na počítači se daly dělat i další věci než sbírat a vyhodnocovat chromatografická data (například hrát hry).</a:t>
            </a:r>
          </a:p>
          <a:p>
            <a:endParaRPr lang="cs-CZ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6DFE8A7-35E9-4314-8988-27DE2E8E9E15}" type="slidenum">
              <a:rPr lang="en-US" smtClean="0"/>
              <a:pPr>
                <a:defRPr/>
              </a:pPr>
              <a:t>3</a:t>
            </a:fld>
            <a:endParaRPr lang="en-US">
              <a:latin typeface="Arial CE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24869853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Co taková chromatografická </a:t>
            </a:r>
            <a:r>
              <a:rPr lang="cs-CZ" dirty="0" err="1" smtClean="0"/>
              <a:t>datastanice</a:t>
            </a:r>
            <a:r>
              <a:rPr lang="cs-CZ" dirty="0" smtClean="0"/>
              <a:t> obvykle umí?</a:t>
            </a:r>
          </a:p>
          <a:p>
            <a:endParaRPr lang="cs-CZ" dirty="0" smtClean="0"/>
          </a:p>
          <a:p>
            <a:r>
              <a:rPr lang="cs-CZ" dirty="0" smtClean="0"/>
              <a:t>Sbírat a ukládat signál z chromatografu</a:t>
            </a:r>
          </a:p>
          <a:p>
            <a:r>
              <a:rPr lang="cs-CZ" dirty="0" err="1" smtClean="0"/>
              <a:t>Intergovat</a:t>
            </a:r>
            <a:r>
              <a:rPr lang="cs-CZ" baseline="0" dirty="0" smtClean="0"/>
              <a:t> jej, tedy určit retenční časy, výšky a plochy </a:t>
            </a:r>
            <a:r>
              <a:rPr lang="cs-CZ" baseline="0" dirty="0" err="1" smtClean="0"/>
              <a:t>píků</a:t>
            </a:r>
            <a:r>
              <a:rPr lang="cs-CZ" baseline="0" dirty="0" smtClean="0"/>
              <a:t>.</a:t>
            </a:r>
          </a:p>
          <a:p>
            <a:endParaRPr lang="cs-CZ" baseline="0" dirty="0" smtClean="0"/>
          </a:p>
          <a:p>
            <a:r>
              <a:rPr lang="cs-CZ" baseline="0" dirty="0" smtClean="0"/>
              <a:t>Tohle někomu už stačí, dál už používá kalkulačku nebo Excel</a:t>
            </a:r>
          </a:p>
          <a:p>
            <a:endParaRPr lang="cs-CZ" baseline="0" dirty="0" smtClean="0"/>
          </a:p>
          <a:p>
            <a:r>
              <a:rPr lang="cs-CZ" baseline="0" dirty="0" smtClean="0"/>
              <a:t>Ale </a:t>
            </a:r>
            <a:r>
              <a:rPr lang="cs-CZ" baseline="0" dirty="0" err="1" smtClean="0"/>
              <a:t>datastanice</a:t>
            </a:r>
            <a:r>
              <a:rPr lang="cs-CZ" baseline="0" dirty="0" smtClean="0"/>
              <a:t> umí také přiřadit jednotlivým </a:t>
            </a:r>
            <a:r>
              <a:rPr lang="cs-CZ" baseline="0" dirty="0" err="1" smtClean="0"/>
              <a:t>píků</a:t>
            </a:r>
            <a:r>
              <a:rPr lang="cs-CZ" baseline="0" dirty="0" smtClean="0"/>
              <a:t> názvy látek  a jejich množství – stačí si pomocí standardu udělat kalibrační soubor.</a:t>
            </a:r>
          </a:p>
          <a:p>
            <a:endParaRPr lang="cs-CZ" baseline="0" dirty="0" smtClean="0"/>
          </a:p>
          <a:p>
            <a:r>
              <a:rPr lang="cs-CZ" baseline="0" dirty="0" smtClean="0"/>
              <a:t>Pak také umí výsledky vytisknout nebo vyexportovat do jiných programů</a:t>
            </a:r>
          </a:p>
          <a:p>
            <a:endParaRPr lang="cs-CZ" baseline="0" dirty="0" smtClean="0"/>
          </a:p>
          <a:p>
            <a:r>
              <a:rPr lang="cs-CZ" baseline="0" dirty="0" smtClean="0"/>
              <a:t>Podle požadavků GLP také zaznamenává a ukládá informace o tom, co kdo, kdy, kde a proč, umožňuje nasbíraná data zálohovat a archivovat.</a:t>
            </a:r>
          </a:p>
          <a:p>
            <a:endParaRPr lang="cs-CZ" baseline="0" dirty="0" smtClean="0"/>
          </a:p>
          <a:p>
            <a:r>
              <a:rPr lang="cs-CZ" baseline="0" dirty="0" smtClean="0"/>
              <a:t>Další funkcí je vedle sběru dat také ovládání přístrojů – parametry měření se nastavují z jednoho místa, je možné si ukládat neomezené množství metod a jejich parametry jsou pak součástí naměřených dat.</a:t>
            </a:r>
          </a:p>
          <a:p>
            <a:endParaRPr lang="cs-CZ" baseline="0" dirty="0" smtClean="0"/>
          </a:p>
          <a:p>
            <a:r>
              <a:rPr lang="cs-CZ" baseline="0" dirty="0" smtClean="0"/>
              <a:t>Další nadstavbou jsou pak pokročilé možnosti vyhodnocování – od statistiky přes grafickou presentaci výsledků až po speciální typy výpočtů.</a:t>
            </a:r>
          </a:p>
          <a:p>
            <a:endParaRPr lang="cs-CZ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6DFE8A7-35E9-4314-8988-27DE2E8E9E15}" type="slidenum">
              <a:rPr lang="en-US" smtClean="0"/>
              <a:pPr>
                <a:defRPr/>
              </a:pPr>
              <a:t>4</a:t>
            </a:fld>
            <a:endParaRPr lang="en-US">
              <a:latin typeface="Arial CE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8040099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Kam směřuje</a:t>
            </a:r>
            <a:r>
              <a:rPr lang="cs-CZ" baseline="0" dirty="0" smtClean="0"/>
              <a:t> vývoj chromatografických softwarů v posledních letech:</a:t>
            </a:r>
          </a:p>
          <a:p>
            <a:endParaRPr lang="cs-CZ" baseline="0" dirty="0" smtClean="0"/>
          </a:p>
          <a:p>
            <a:r>
              <a:rPr lang="cs-CZ" dirty="0" smtClean="0"/>
              <a:t>Rozvoj</a:t>
            </a:r>
            <a:r>
              <a:rPr lang="cs-CZ" baseline="0" dirty="0" smtClean="0"/>
              <a:t> nadstavbových funkcí (grafické editory, uživatelské výpočty, statistická vyhodnocení)</a:t>
            </a:r>
          </a:p>
          <a:p>
            <a:endParaRPr lang="cs-CZ" baseline="0" dirty="0" smtClean="0"/>
          </a:p>
          <a:p>
            <a:r>
              <a:rPr lang="cs-CZ" baseline="0" dirty="0" smtClean="0"/>
              <a:t>Podpora </a:t>
            </a:r>
            <a:r>
              <a:rPr lang="cs-CZ" baseline="0" dirty="0" err="1" smtClean="0"/>
              <a:t>multiuživatelských</a:t>
            </a:r>
            <a:r>
              <a:rPr lang="cs-CZ" baseline="0" dirty="0" smtClean="0"/>
              <a:t> instalací – </a:t>
            </a:r>
            <a:r>
              <a:rPr lang="cs-CZ" baseline="0" dirty="0" err="1" smtClean="0"/>
              <a:t>client</a:t>
            </a:r>
            <a:r>
              <a:rPr lang="cs-CZ" baseline="0" dirty="0" smtClean="0"/>
              <a:t>-server, databázové ukládání výsledků, integrace s informačními systémy.</a:t>
            </a:r>
          </a:p>
          <a:p>
            <a:endParaRPr lang="cs-CZ" baseline="0" dirty="0" smtClean="0"/>
          </a:p>
          <a:p>
            <a:r>
              <a:rPr lang="cs-CZ" baseline="0" dirty="0" smtClean="0"/>
              <a:t>Podpora GLP – validace, dokumentace, archivování</a:t>
            </a:r>
          </a:p>
          <a:p>
            <a:endParaRPr lang="cs-CZ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6DFE8A7-35E9-4314-8988-27DE2E8E9E15}" type="slidenum">
              <a:rPr lang="en-US" smtClean="0"/>
              <a:pPr>
                <a:defRPr/>
              </a:pPr>
              <a:t>5</a:t>
            </a:fld>
            <a:endParaRPr lang="en-US">
              <a:latin typeface="Arial CE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20334526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Jak vlastně probíhal vývoj chromatografického softwaru </a:t>
            </a:r>
            <a:r>
              <a:rPr lang="cs-CZ" baseline="0" dirty="0" smtClean="0"/>
              <a:t>od </a:t>
            </a:r>
            <a:r>
              <a:rPr lang="cs-CZ" baseline="0" dirty="0" err="1" smtClean="0"/>
              <a:t>DataApexu</a:t>
            </a:r>
            <a:r>
              <a:rPr lang="cs-CZ" baseline="0" dirty="0" smtClean="0"/>
              <a:t> za těch dvacet let?</a:t>
            </a:r>
          </a:p>
          <a:p>
            <a:endParaRPr lang="cs-CZ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6DFE8A7-35E9-4314-8988-27DE2E8E9E15}" type="slidenum">
              <a:rPr lang="en-US" smtClean="0"/>
              <a:pPr>
                <a:defRPr/>
              </a:pPr>
              <a:t>6</a:t>
            </a:fld>
            <a:endParaRPr lang="en-US">
              <a:latin typeface="Arial CE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25811465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První </a:t>
            </a:r>
            <a:r>
              <a:rPr lang="cs-CZ" dirty="0" err="1" smtClean="0"/>
              <a:t>datastanice</a:t>
            </a:r>
            <a:r>
              <a:rPr lang="cs-CZ" baseline="0" dirty="0" smtClean="0"/>
              <a:t> Apex už měla většinu základních funkcí, které </a:t>
            </a:r>
            <a:r>
              <a:rPr lang="cs-CZ" baseline="0" dirty="0" err="1" smtClean="0"/>
              <a:t>chromatografista</a:t>
            </a:r>
            <a:r>
              <a:rPr lang="cs-CZ" baseline="0" dirty="0" smtClean="0"/>
              <a:t> potřebuje, n</a:t>
            </a:r>
            <a:r>
              <a:rPr lang="cs-CZ" dirty="0" smtClean="0"/>
              <a:t>ásledující verze Apex Extra se lišila především</a:t>
            </a:r>
            <a:r>
              <a:rPr lang="cs-CZ" baseline="0" dirty="0" smtClean="0"/>
              <a:t> jiným převodníkem s vyšším rozlišením.</a:t>
            </a:r>
          </a:p>
          <a:p>
            <a:endParaRPr lang="cs-CZ" baseline="0" dirty="0" smtClean="0"/>
          </a:p>
          <a:p>
            <a:endParaRPr lang="cs-CZ" baseline="0" dirty="0" smtClean="0"/>
          </a:p>
          <a:p>
            <a:r>
              <a:rPr lang="cs-CZ" baseline="0" dirty="0" smtClean="0"/>
              <a:t>Uměla sbírat signály, integrovat, identifikovat a počítat množství, tisknout a exportovat výsledky, zobrazovat </a:t>
            </a:r>
            <a:r>
              <a:rPr lang="cs-CZ" baseline="0" dirty="0" err="1" smtClean="0"/>
              <a:t>overlay</a:t>
            </a:r>
            <a:r>
              <a:rPr lang="cs-CZ" baseline="0" dirty="0" smtClean="0"/>
              <a:t>.  A dokonce měla i kalkulačku.</a:t>
            </a:r>
          </a:p>
          <a:p>
            <a:endParaRPr lang="cs-CZ" baseline="0" dirty="0" smtClean="0"/>
          </a:p>
          <a:p>
            <a:endParaRPr lang="cs-CZ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6DFE8A7-35E9-4314-8988-27DE2E8E9E15}" type="slidenum">
              <a:rPr lang="en-US" smtClean="0"/>
              <a:pPr>
                <a:defRPr/>
              </a:pPr>
              <a:t>7</a:t>
            </a:fld>
            <a:endParaRPr lang="en-US">
              <a:latin typeface="Arial CE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15380616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Stanice CSW byla první verzí pro</a:t>
            </a:r>
            <a:r>
              <a:rPr lang="cs-CZ" baseline="0" dirty="0" smtClean="0"/>
              <a:t> tehdy ještě 16 bitové Windows. Přinesla zobrazení více oken najednou a možnost současného běhu více aplikací (takže některé hry se daly hrát i při měření).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cs-CZ" baseline="0" dirty="0" smtClean="0"/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cs-CZ" baseline="0" dirty="0" smtClean="0"/>
              <a:t>Tyto stanice už měly správu uživatelů s možností přístupu s heslem, externí modul pro statistická vyhodnocování výsledků a kromě sběru analogového signálu již podporovala řízení přístrojů včetně digitálního sběru dat.</a:t>
            </a:r>
          </a:p>
          <a:p>
            <a:endParaRPr lang="cs-CZ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6DFE8A7-35E9-4314-8988-27DE2E8E9E15}" type="slidenum">
              <a:rPr lang="en-US" smtClean="0"/>
              <a:pPr>
                <a:defRPr/>
              </a:pPr>
              <a:t>8</a:t>
            </a:fld>
            <a:endParaRPr lang="en-US">
              <a:latin typeface="Arial CE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33979600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Následující stanice CSW32 představovala</a:t>
            </a:r>
            <a:r>
              <a:rPr lang="cs-CZ" baseline="0" dirty="0" smtClean="0"/>
              <a:t> převedení softwaru do nové podoby,  tak, aby mohl využívat možnosti tehdy nastupujících 32 bitových počítačů</a:t>
            </a:r>
          </a:p>
          <a:p>
            <a:endParaRPr lang="cs-CZ" baseline="0" dirty="0" smtClean="0"/>
          </a:p>
          <a:p>
            <a:r>
              <a:rPr lang="cs-CZ" baseline="0" dirty="0" smtClean="0"/>
              <a:t>Hlavním přínosem bylo ukládání chromatogramu včetně metody a surových dat do jednoho souboru,  možnost používání dlouhých názvů souborů a výrazně zjednodušená editace tabulek.  </a:t>
            </a:r>
          </a:p>
          <a:p>
            <a:endParaRPr lang="cs-CZ" baseline="0" dirty="0" smtClean="0"/>
          </a:p>
          <a:p>
            <a:r>
              <a:rPr lang="cs-CZ" baseline="0" dirty="0" smtClean="0"/>
              <a:t>Modul SST (statistické vyhodnocení výsledků)   již byl integrovaný jako součást programu, nový byl i audit </a:t>
            </a:r>
            <a:r>
              <a:rPr lang="cs-CZ" baseline="0" dirty="0" err="1" smtClean="0"/>
              <a:t>trail</a:t>
            </a:r>
            <a:r>
              <a:rPr lang="cs-CZ" baseline="0" dirty="0" smtClean="0"/>
              <a:t> se záznamem prováděných operací a funkce pro online podporu (možnost update ze stanice, zasílání reportů při chybě, odkaz na webové stránky).  </a:t>
            </a:r>
          </a:p>
          <a:p>
            <a:endParaRPr lang="cs-CZ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6DFE8A7-35E9-4314-8988-27DE2E8E9E15}" type="slidenum">
              <a:rPr lang="en-US" smtClean="0"/>
              <a:pPr>
                <a:defRPr/>
              </a:pPr>
              <a:t>9</a:t>
            </a:fld>
            <a:endParaRPr lang="en-US">
              <a:latin typeface="Arial CE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27708100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Tento software byl zanedlouho nahrazen současným produktem</a:t>
            </a:r>
            <a:r>
              <a:rPr lang="cs-CZ" baseline="0" dirty="0" smtClean="0"/>
              <a:t> – Clarity</a:t>
            </a:r>
          </a:p>
          <a:p>
            <a:endParaRPr lang="cs-CZ" baseline="0" dirty="0" smtClean="0"/>
          </a:p>
          <a:p>
            <a:r>
              <a:rPr lang="cs-CZ" baseline="0" dirty="0" smtClean="0"/>
              <a:t>Hlavní změna proti CSW32  byla v podpoře multidetektorových chromatografů. Do té doby každý signál představoval jeden instrument (okno v softwaru), a u chromatografů poskytujících více signálů (například UV a RI detektor) pak bylo nutné mít dva takovéto instrumenty. Každý signál byl uložen v samostatném chromatogramu.</a:t>
            </a:r>
          </a:p>
          <a:p>
            <a:endParaRPr lang="cs-CZ" baseline="0" dirty="0" smtClean="0"/>
          </a:p>
          <a:p>
            <a:r>
              <a:rPr lang="cs-CZ" baseline="0" dirty="0" smtClean="0"/>
              <a:t>V první verzi </a:t>
            </a:r>
            <a:r>
              <a:rPr lang="cs-CZ" baseline="0" dirty="0" err="1" smtClean="0"/>
              <a:t>Clarity</a:t>
            </a:r>
            <a:r>
              <a:rPr lang="cs-CZ" baseline="0" dirty="0" smtClean="0"/>
              <a:t> již bylo možné konfigurovat na jeden instrument až 4 signály a ty se ukládaly do jednoho společného chromatogramu. Přibyla také Sumární tabulka, podporující zobrazení výsledků pro více signálu současně.</a:t>
            </a:r>
          </a:p>
          <a:p>
            <a:endParaRPr lang="cs-CZ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6DFE8A7-35E9-4314-8988-27DE2E8E9E15}" type="slidenum">
              <a:rPr lang="en-US" smtClean="0"/>
              <a:pPr>
                <a:defRPr/>
              </a:pPr>
              <a:t>10</a:t>
            </a:fld>
            <a:endParaRPr lang="en-US">
              <a:latin typeface="Arial CE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4687639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8088886-F7F7-40F8-8EEE-002D80549B3C}" type="slidenum">
              <a:rPr lang="en-US"/>
              <a:pPr/>
              <a:t>11</a:t>
            </a:fld>
            <a:endParaRPr lang="en-US">
              <a:latin typeface="Arial CE" pitchFamily="34" charset="0"/>
            </a:endParaRPr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cs-CZ" dirty="0" smtClean="0"/>
              <a:t>Od té doby téměř každý rok přibývá nová verze </a:t>
            </a:r>
            <a:r>
              <a:rPr lang="cs-CZ" dirty="0" err="1" smtClean="0"/>
              <a:t>Clarity</a:t>
            </a:r>
            <a:r>
              <a:rPr lang="cs-CZ" dirty="0" smtClean="0"/>
              <a:t> přinášející nové vlastnosti a vylepšení. </a:t>
            </a:r>
          </a:p>
          <a:p>
            <a:pPr eaLnBrk="1" hangingPunct="1"/>
            <a:endParaRPr lang="cs-CZ" dirty="0" smtClean="0"/>
          </a:p>
          <a:p>
            <a:pPr eaLnBrk="1" hangingPunct="1"/>
            <a:r>
              <a:rPr lang="cs-CZ" dirty="0" smtClean="0"/>
              <a:t>V</a:t>
            </a:r>
            <a:r>
              <a:rPr lang="cs-CZ" baseline="0" dirty="0" smtClean="0"/>
              <a:t> roce 2004 jsme tak uvedli GPC extenzi pro vyhodnocování distribuce molekulových hmotností.  Je často používána ve spojení s OFFLINE verzí </a:t>
            </a:r>
            <a:r>
              <a:rPr lang="cs-CZ" baseline="0" dirty="0" err="1" smtClean="0"/>
              <a:t>Clarity</a:t>
            </a:r>
            <a:r>
              <a:rPr lang="cs-CZ" baseline="0" dirty="0" smtClean="0"/>
              <a:t> pro vyhodnocování data naměřených v jiných programech. </a:t>
            </a:r>
            <a:endParaRPr lang="cs-CZ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6124BF2-45AA-42FA-B37C-741B6BE6FA34}" type="slidenum">
              <a:rPr lang="en-US"/>
              <a:pPr/>
              <a:t>12</a:t>
            </a:fld>
            <a:endParaRPr lang="en-US">
              <a:latin typeface="Arial CE" pitchFamily="34" charset="0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cs-CZ" dirty="0" smtClean="0"/>
              <a:t>Další rok následovala extenze PDA  potřebná pro sběr a vyhodnocování dat ze</a:t>
            </a:r>
            <a:r>
              <a:rPr lang="cs-CZ" baseline="0" dirty="0" smtClean="0"/>
              <a:t> spektrálních detektorů. Umožňuje běžné funkce – vykreslování dat jako 3D nebo </a:t>
            </a:r>
            <a:r>
              <a:rPr lang="cs-CZ" baseline="0" dirty="0" err="1" smtClean="0"/>
              <a:t>isoplot</a:t>
            </a:r>
            <a:r>
              <a:rPr lang="cs-CZ" baseline="0" dirty="0" smtClean="0"/>
              <a:t>, vyhledávání spekter a výpočet spektrální čistoty piku.</a:t>
            </a:r>
            <a:endParaRPr lang="cs-CZ" dirty="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 txBox="1">
            <a:spLocks noGrp="1" noChangeArrowheads="1"/>
          </p:cNvSpPr>
          <p:nvPr/>
        </p:nvSpPr>
        <p:spPr bwMode="auto">
          <a:xfrm>
            <a:off x="3776866" y="9429750"/>
            <a:ext cx="289066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665" tIns="47333" rIns="94665" bIns="47333" anchor="b"/>
          <a:lstStyle/>
          <a:p>
            <a:pPr algn="r" defTabSz="952500"/>
            <a:fld id="{B6351886-887C-4C01-B551-DC0DF1DE337C}" type="slidenum">
              <a:rPr lang="en-US" sz="1300">
                <a:latin typeface="Arial" charset="0"/>
              </a:rPr>
              <a:pPr algn="r" defTabSz="952500"/>
              <a:t>13</a:t>
            </a:fld>
            <a:endParaRPr lang="en-US" sz="1300">
              <a:latin typeface="Arial CE" pitchFamily="34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cs-CZ" dirty="0" smtClean="0">
                <a:latin typeface="Arial" charset="0"/>
              </a:rPr>
              <a:t>Pak</a:t>
            </a:r>
            <a:r>
              <a:rPr lang="cs-CZ" baseline="0" dirty="0" smtClean="0">
                <a:latin typeface="Arial" charset="0"/>
              </a:rPr>
              <a:t> přibyla podpora </a:t>
            </a:r>
            <a:r>
              <a:rPr lang="cs-CZ" dirty="0" smtClean="0">
                <a:latin typeface="Arial" charset="0"/>
              </a:rPr>
              <a:t>pro preparativní chromatografii – řízení pro sběrače frakcí a rozšíření funkcí v </a:t>
            </a:r>
            <a:r>
              <a:rPr lang="cs-CZ" dirty="0" err="1" smtClean="0">
                <a:latin typeface="Arial" charset="0"/>
              </a:rPr>
              <a:t>Event</a:t>
            </a:r>
            <a:r>
              <a:rPr lang="cs-CZ" dirty="0" smtClean="0">
                <a:latin typeface="Arial" charset="0"/>
              </a:rPr>
              <a:t> table. </a:t>
            </a:r>
          </a:p>
          <a:p>
            <a:pPr eaLnBrk="1" hangingPunct="1"/>
            <a:endParaRPr lang="cs-CZ" dirty="0" smtClean="0">
              <a:latin typeface="Arial" charset="0"/>
            </a:endParaRPr>
          </a:p>
          <a:p>
            <a:pPr eaLnBrk="1" hangingPunct="1"/>
            <a:r>
              <a:rPr lang="cs-CZ" dirty="0" smtClean="0">
                <a:latin typeface="Arial" charset="0"/>
              </a:rPr>
              <a:t>Nové funkce v </a:t>
            </a:r>
            <a:r>
              <a:rPr lang="cs-CZ" dirty="0" err="1" smtClean="0">
                <a:latin typeface="Arial" charset="0"/>
              </a:rPr>
              <a:t>Event</a:t>
            </a:r>
            <a:r>
              <a:rPr lang="cs-CZ" dirty="0" smtClean="0">
                <a:latin typeface="Arial" charset="0"/>
              </a:rPr>
              <a:t> table</a:t>
            </a:r>
            <a:r>
              <a:rPr lang="cs-CZ" baseline="0" dirty="0" smtClean="0">
                <a:latin typeface="Arial" charset="0"/>
              </a:rPr>
              <a:t> pro řízení pomocných pump a ventilů nyní umožňují řízení docela komplikovaných sestav.</a:t>
            </a:r>
          </a:p>
          <a:p>
            <a:pPr eaLnBrk="1" hangingPunct="1"/>
            <a:endParaRPr lang="cs-CZ" baseline="0" dirty="0" smtClean="0">
              <a:latin typeface="Arial" charset="0"/>
            </a:endParaRPr>
          </a:p>
          <a:p>
            <a:pPr eaLnBrk="1" hangingPunct="1"/>
            <a:r>
              <a:rPr lang="cs-CZ" baseline="0" dirty="0" smtClean="0">
                <a:latin typeface="Arial" charset="0"/>
              </a:rPr>
              <a:t>Přibyl také záznam parametrů měření (průtoky, teploty, tlaky) a </a:t>
            </a:r>
            <a:r>
              <a:rPr lang="cs-CZ" baseline="0" dirty="0" err="1" smtClean="0">
                <a:latin typeface="Arial" charset="0"/>
              </a:rPr>
              <a:t>eventů</a:t>
            </a:r>
            <a:r>
              <a:rPr lang="cs-CZ" baseline="0" dirty="0" smtClean="0">
                <a:latin typeface="Arial" charset="0"/>
              </a:rPr>
              <a:t> v chromatogramu u vybraných řídících modulů.</a:t>
            </a:r>
          </a:p>
          <a:p>
            <a:pPr eaLnBrk="1" hangingPunct="1"/>
            <a:endParaRPr lang="cs-CZ" baseline="0" dirty="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 txBox="1">
            <a:spLocks noGrp="1" noChangeArrowheads="1"/>
          </p:cNvSpPr>
          <p:nvPr/>
        </p:nvSpPr>
        <p:spPr bwMode="auto">
          <a:xfrm>
            <a:off x="3777461" y="9430813"/>
            <a:ext cx="2890137" cy="495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970" tIns="47486" rIns="94970" bIns="47486" anchor="b"/>
          <a:lstStyle/>
          <a:p>
            <a:pPr algn="r" defTabSz="955830"/>
            <a:fld id="{2736C7D2-DCEB-411F-8167-B9AEE14877EF}" type="slidenum">
              <a:rPr lang="en-US" sz="1300"/>
              <a:pPr algn="r" defTabSz="955830"/>
              <a:t>14</a:t>
            </a:fld>
            <a:endParaRPr lang="en-US" sz="1300" dirty="0">
              <a:latin typeface="Arial CE" pitchFamily="34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cs-CZ" dirty="0" smtClean="0"/>
              <a:t>EA extense je určena pro</a:t>
            </a:r>
            <a:r>
              <a:rPr lang="cs-CZ" baseline="0" dirty="0" smtClean="0"/>
              <a:t> vyhodnocování dat z </a:t>
            </a:r>
            <a:r>
              <a:rPr lang="cs-CZ" baseline="0" dirty="0" err="1" smtClean="0"/>
              <a:t>elementálních</a:t>
            </a:r>
            <a:r>
              <a:rPr lang="cs-CZ" baseline="0" dirty="0" smtClean="0"/>
              <a:t> analyzátorů (typicky uhlík, vodík, kyslík) – je uzpůsobena pro práci s velkými </a:t>
            </a:r>
            <a:r>
              <a:rPr lang="cs-CZ" baseline="0" dirty="0" err="1" smtClean="0"/>
              <a:t>seriemi</a:t>
            </a:r>
            <a:r>
              <a:rPr lang="cs-CZ" baseline="0" dirty="0" smtClean="0"/>
              <a:t> vzorků a podporuje i napojení vah pro přímý vstup do sekvenční tabulky.</a:t>
            </a:r>
          </a:p>
          <a:p>
            <a:pPr eaLnBrk="1" hangingPunct="1"/>
            <a:endParaRPr lang="cs-CZ" baseline="0" dirty="0" smtClean="0"/>
          </a:p>
          <a:p>
            <a:pPr eaLnBrk="1" hangingPunct="1"/>
            <a:r>
              <a:rPr lang="cs-CZ" baseline="0" dirty="0" smtClean="0"/>
              <a:t>CE extenze pro kapilární elektroforézu má zatím změněny pouze použité názvy a umožňuje vyhodnocování na základě plochy dělené časem. </a:t>
            </a:r>
            <a:endParaRPr lang="cs-CZ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 txBox="1">
            <a:spLocks noGrp="1" noChangeArrowheads="1"/>
          </p:cNvSpPr>
          <p:nvPr/>
        </p:nvSpPr>
        <p:spPr bwMode="auto">
          <a:xfrm>
            <a:off x="3777461" y="9430813"/>
            <a:ext cx="2890137" cy="495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970" tIns="47486" rIns="94970" bIns="47486" anchor="b"/>
          <a:lstStyle/>
          <a:p>
            <a:pPr algn="r" defTabSz="955830"/>
            <a:fld id="{2736C7D2-DCEB-411F-8167-B9AEE14877EF}" type="slidenum">
              <a:rPr lang="en-US" sz="1300"/>
              <a:pPr algn="r" defTabSz="955830"/>
              <a:t>15</a:t>
            </a:fld>
            <a:endParaRPr lang="en-US" sz="1300" dirty="0">
              <a:latin typeface="Arial CE" pitchFamily="34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cs-CZ" dirty="0" smtClean="0"/>
              <a:t>Nejnovější NGA extenze</a:t>
            </a:r>
            <a:r>
              <a:rPr lang="cs-CZ" baseline="0" dirty="0" smtClean="0"/>
              <a:t> je první ze tří plánovaných pro použití v petrochemii.  NGA  natural </a:t>
            </a:r>
            <a:r>
              <a:rPr lang="cs-CZ" baseline="0" dirty="0" err="1" smtClean="0"/>
              <a:t>gas</a:t>
            </a:r>
            <a:r>
              <a:rPr lang="cs-CZ" baseline="0" dirty="0" smtClean="0"/>
              <a:t> </a:t>
            </a:r>
            <a:r>
              <a:rPr lang="cs-CZ" baseline="0" dirty="0" err="1" smtClean="0"/>
              <a:t>analysis</a:t>
            </a:r>
            <a:r>
              <a:rPr lang="cs-CZ" baseline="0" dirty="0" smtClean="0"/>
              <a:t> slouží pro výpočty výhřevností a dalších vlastností plynných paliv na základě chromatografické analýzy jejich složení.</a:t>
            </a:r>
          </a:p>
          <a:p>
            <a:pPr eaLnBrk="1" hangingPunct="1"/>
            <a:endParaRPr lang="cs-CZ" baseline="0" dirty="0" smtClean="0"/>
          </a:p>
          <a:p>
            <a:pPr eaLnBrk="1" hangingPunct="1"/>
            <a:r>
              <a:rPr lang="cs-CZ" baseline="0" dirty="0" smtClean="0"/>
              <a:t>Další plánované jsou DHA, </a:t>
            </a:r>
            <a:r>
              <a:rPr lang="cs-CZ" baseline="0" dirty="0" err="1" smtClean="0"/>
              <a:t>detailed</a:t>
            </a:r>
            <a:r>
              <a:rPr lang="cs-CZ" baseline="0" dirty="0" smtClean="0"/>
              <a:t> </a:t>
            </a:r>
            <a:r>
              <a:rPr lang="cs-CZ" baseline="0" dirty="0" err="1" smtClean="0"/>
              <a:t>hydrocarbon</a:t>
            </a:r>
            <a:r>
              <a:rPr lang="cs-CZ" baseline="0" dirty="0" smtClean="0"/>
              <a:t> </a:t>
            </a:r>
            <a:r>
              <a:rPr lang="cs-CZ" baseline="0" dirty="0" err="1" smtClean="0"/>
              <a:t>analyzis</a:t>
            </a:r>
            <a:r>
              <a:rPr lang="cs-CZ" baseline="0" dirty="0" smtClean="0"/>
              <a:t> pro analýzu kapalných paliv a </a:t>
            </a:r>
            <a:r>
              <a:rPr lang="cs-CZ" baseline="0" dirty="0" err="1" smtClean="0"/>
              <a:t>SimDis</a:t>
            </a:r>
            <a:r>
              <a:rPr lang="cs-CZ" baseline="0" dirty="0" smtClean="0"/>
              <a:t> pro simulovanou destilaci ropy.</a:t>
            </a:r>
            <a:endParaRPr lang="cs-CZ" dirty="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E36D8EF-DF14-4C38-9227-960F2ADE9096}" type="slidenum">
              <a:rPr lang="en-US" smtClean="0">
                <a:latin typeface="Arial" charset="0"/>
              </a:rPr>
              <a:pPr/>
              <a:t>16</a:t>
            </a:fld>
            <a:endParaRPr lang="en-US" smtClean="0">
              <a:latin typeface="Arial CE" pitchFamily="34" charset="0"/>
            </a:endParaRPr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cs-CZ" baseline="0" dirty="0" smtClean="0">
                <a:latin typeface="Arial" charset="0"/>
              </a:rPr>
              <a:t>V nedávné době jsme přidali externí utilitu  </a:t>
            </a:r>
            <a:r>
              <a:rPr lang="cs-CZ" baseline="0" dirty="0" err="1" smtClean="0">
                <a:latin typeface="Arial" charset="0"/>
              </a:rPr>
              <a:t>Launch</a:t>
            </a:r>
            <a:r>
              <a:rPr lang="cs-CZ" baseline="0" dirty="0" smtClean="0">
                <a:latin typeface="Arial" charset="0"/>
              </a:rPr>
              <a:t> </a:t>
            </a:r>
            <a:r>
              <a:rPr lang="cs-CZ" baseline="0" dirty="0" err="1" smtClean="0">
                <a:latin typeface="Arial" charset="0"/>
              </a:rPr>
              <a:t>Manager</a:t>
            </a:r>
            <a:r>
              <a:rPr lang="cs-CZ" baseline="0" dirty="0" smtClean="0">
                <a:latin typeface="Arial" charset="0"/>
              </a:rPr>
              <a:t>,  umožňující vytvářet a používat několik konfiguračních souborů a uživatelských nastavení  (desktopů) 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cs-CZ" baseline="0" dirty="0" smtClean="0">
              <a:latin typeface="Arial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cs-CZ" baseline="0" dirty="0" smtClean="0">
                <a:latin typeface="Arial" charset="0"/>
              </a:rPr>
              <a:t>L</a:t>
            </a:r>
            <a:r>
              <a:rPr lang="en-US" baseline="0" dirty="0" err="1" smtClean="0">
                <a:latin typeface="Arial" charset="0"/>
              </a:rPr>
              <a:t>aunch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cs-CZ" baseline="0" dirty="0" smtClean="0">
                <a:latin typeface="Arial" charset="0"/>
              </a:rPr>
              <a:t>M</a:t>
            </a:r>
            <a:r>
              <a:rPr lang="en-US" baseline="0" dirty="0" err="1" smtClean="0">
                <a:latin typeface="Arial" charset="0"/>
              </a:rPr>
              <a:t>anager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cs-CZ" baseline="0" dirty="0" smtClean="0">
                <a:latin typeface="Arial" charset="0"/>
              </a:rPr>
              <a:t>tak </a:t>
            </a:r>
            <a:r>
              <a:rPr lang="en-US" baseline="0" dirty="0" err="1" smtClean="0">
                <a:latin typeface="Arial" charset="0"/>
              </a:rPr>
              <a:t>umožňuje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snadnější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práci</a:t>
            </a:r>
            <a:r>
              <a:rPr lang="en-US" baseline="0" dirty="0" smtClean="0">
                <a:latin typeface="Arial" charset="0"/>
              </a:rPr>
              <a:t> v </a:t>
            </a:r>
            <a:r>
              <a:rPr lang="en-US" baseline="0" dirty="0" err="1" smtClean="0">
                <a:latin typeface="Arial" charset="0"/>
              </a:rPr>
              <a:t>případě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častého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střídání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více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uživatelů</a:t>
            </a:r>
            <a:r>
              <a:rPr lang="en-US" baseline="0" dirty="0" smtClean="0">
                <a:latin typeface="Arial" charset="0"/>
              </a:rPr>
              <a:t> a </a:t>
            </a:r>
            <a:r>
              <a:rPr lang="en-US" baseline="0" dirty="0" err="1" smtClean="0">
                <a:latin typeface="Arial" charset="0"/>
              </a:rPr>
              <a:t>více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složitějších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konfigurací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instrumentů</a:t>
            </a:r>
            <a:r>
              <a:rPr lang="cs-CZ" baseline="0" dirty="0" smtClean="0">
                <a:latin typeface="Arial" charset="0"/>
              </a:rPr>
              <a:t>, případně metod které používají různé uspořádání výsledkových tabulek </a:t>
            </a:r>
            <a:endParaRPr lang="en-US" baseline="0" dirty="0" smtClean="0">
              <a:latin typeface="Arial" charset="0"/>
            </a:endParaRPr>
          </a:p>
          <a:p>
            <a:pPr eaLnBrk="1" hangingPunct="1"/>
            <a:endParaRPr lang="cs-CZ" baseline="0" dirty="0" smtClean="0">
              <a:latin typeface="Arial" charset="0"/>
            </a:endParaRPr>
          </a:p>
          <a:p>
            <a:pPr eaLnBrk="1" hangingPunct="1"/>
            <a:endParaRPr lang="cs-CZ" baseline="0" dirty="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 txBox="1">
            <a:spLocks noGrp="1" noChangeArrowheads="1"/>
          </p:cNvSpPr>
          <p:nvPr/>
        </p:nvSpPr>
        <p:spPr bwMode="auto">
          <a:xfrm>
            <a:off x="3776866" y="9429750"/>
            <a:ext cx="289066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665" tIns="47333" rIns="94665" bIns="47333" anchor="b"/>
          <a:lstStyle/>
          <a:p>
            <a:pPr algn="r" defTabSz="952500"/>
            <a:fld id="{B6351886-887C-4C01-B551-DC0DF1DE337C}" type="slidenum">
              <a:rPr lang="en-US" sz="1300">
                <a:latin typeface="Arial" charset="0"/>
              </a:rPr>
              <a:pPr algn="r" defTabSz="952500"/>
              <a:t>17</a:t>
            </a:fld>
            <a:endParaRPr lang="en-US" sz="1300">
              <a:latin typeface="Arial CE" pitchFamily="34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cs-CZ" dirty="0" smtClean="0">
                <a:latin typeface="Arial" charset="0"/>
              </a:rPr>
              <a:t>Další takovou utilitu jsme připravili pro zjednodušení validace</a:t>
            </a:r>
            <a:r>
              <a:rPr lang="cs-CZ" baseline="0" dirty="0" smtClean="0">
                <a:latin typeface="Arial" charset="0"/>
              </a:rPr>
              <a:t> našich stanic – </a:t>
            </a:r>
            <a:r>
              <a:rPr lang="cs-CZ" baseline="0" dirty="0" err="1" smtClean="0">
                <a:latin typeface="Arial" charset="0"/>
              </a:rPr>
              <a:t>Validation</a:t>
            </a:r>
            <a:r>
              <a:rPr lang="cs-CZ" baseline="0" dirty="0" smtClean="0">
                <a:latin typeface="Arial" charset="0"/>
              </a:rPr>
              <a:t> </a:t>
            </a:r>
            <a:r>
              <a:rPr lang="cs-CZ" baseline="0" dirty="0" err="1" smtClean="0">
                <a:latin typeface="Arial" charset="0"/>
              </a:rPr>
              <a:t>Wizard</a:t>
            </a:r>
            <a:r>
              <a:rPr lang="cs-CZ" baseline="0" dirty="0" smtClean="0">
                <a:latin typeface="Arial" charset="0"/>
              </a:rPr>
              <a:t>.</a:t>
            </a:r>
            <a:r>
              <a:rPr lang="cs-CZ" dirty="0" smtClean="0">
                <a:latin typeface="Arial" charset="0"/>
              </a:rPr>
              <a:t> Pro práci v regulovaném prostředí</a:t>
            </a:r>
            <a:r>
              <a:rPr lang="cs-CZ" baseline="0" dirty="0" smtClean="0">
                <a:latin typeface="Arial" charset="0"/>
              </a:rPr>
              <a:t> jsme v doplnili </a:t>
            </a:r>
            <a:r>
              <a:rPr lang="cs-CZ" baseline="0" dirty="0" err="1" smtClean="0">
                <a:latin typeface="Arial" charset="0"/>
              </a:rPr>
              <a:t>Clarity</a:t>
            </a:r>
            <a:r>
              <a:rPr lang="cs-CZ" baseline="0" dirty="0" smtClean="0">
                <a:latin typeface="Arial" charset="0"/>
              </a:rPr>
              <a:t> řadu potřebných funkcí a především připravili příručku pro instalaci a použití </a:t>
            </a:r>
            <a:r>
              <a:rPr lang="cs-CZ" baseline="0" dirty="0" err="1" smtClean="0">
                <a:latin typeface="Arial" charset="0"/>
              </a:rPr>
              <a:t>Clarity</a:t>
            </a:r>
            <a:r>
              <a:rPr lang="cs-CZ" baseline="0" dirty="0" smtClean="0">
                <a:latin typeface="Arial" charset="0"/>
              </a:rPr>
              <a:t> v těchto podmínkách. </a:t>
            </a:r>
          </a:p>
          <a:p>
            <a:pPr eaLnBrk="1" hangingPunct="1"/>
            <a:endParaRPr lang="cs-CZ" baseline="0" dirty="0" smtClean="0">
              <a:latin typeface="Arial" charset="0"/>
            </a:endParaRPr>
          </a:p>
          <a:p>
            <a:pPr eaLnBrk="1" hangingPunct="1"/>
            <a:endParaRPr lang="cs-CZ" baseline="0" dirty="0" smtClean="0">
              <a:latin typeface="Arial" charset="0"/>
            </a:endParaRPr>
          </a:p>
          <a:p>
            <a:pPr eaLnBrk="1" hangingPunct="1"/>
            <a:endParaRPr lang="cs-CZ" dirty="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 txBox="1">
            <a:spLocks noGrp="1" noChangeArrowheads="1"/>
          </p:cNvSpPr>
          <p:nvPr/>
        </p:nvSpPr>
        <p:spPr bwMode="auto">
          <a:xfrm>
            <a:off x="3776866" y="9429750"/>
            <a:ext cx="289066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665" tIns="47333" rIns="94665" bIns="47333" anchor="b"/>
          <a:lstStyle/>
          <a:p>
            <a:pPr algn="r" defTabSz="952500"/>
            <a:fld id="{B6351886-887C-4C01-B551-DC0DF1DE337C}" type="slidenum">
              <a:rPr lang="en-US" sz="1300">
                <a:latin typeface="Arial" charset="0"/>
              </a:rPr>
              <a:pPr algn="r" defTabSz="952500"/>
              <a:t>18</a:t>
            </a:fld>
            <a:endParaRPr lang="en-US" sz="1300">
              <a:latin typeface="Arial CE" pitchFamily="34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cs-CZ" baseline="0" dirty="0" smtClean="0">
                <a:latin typeface="Arial" charset="0"/>
              </a:rPr>
              <a:t>Samostatnou kapitolou je vývoj řídících modulů, které už zmiňoval Honza přede mnou. Vzrůstající počet řízených chromatografů a jejich modulů nás vedl ke změně instalátoru a konfiguračního okna. </a:t>
            </a:r>
            <a:r>
              <a:rPr lang="en-US" baseline="0" dirty="0" err="1" smtClean="0">
                <a:latin typeface="Arial" charset="0"/>
              </a:rPr>
              <a:t>Nové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konfigurační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okno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umožňuje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pomocí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vyhledávání</a:t>
            </a:r>
            <a:r>
              <a:rPr lang="en-US" baseline="0" dirty="0" smtClean="0">
                <a:latin typeface="Arial" charset="0"/>
              </a:rPr>
              <a:t> a </a:t>
            </a:r>
            <a:r>
              <a:rPr lang="en-US" baseline="0" dirty="0" err="1" smtClean="0">
                <a:latin typeface="Arial" charset="0"/>
              </a:rPr>
              <a:t>filtrů</a:t>
            </a:r>
            <a:r>
              <a:rPr lang="en-US" baseline="0" dirty="0" smtClean="0">
                <a:latin typeface="Arial" charset="0"/>
              </a:rPr>
              <a:t>, </a:t>
            </a:r>
            <a:r>
              <a:rPr lang="en-US" baseline="0" dirty="0" err="1" smtClean="0">
                <a:latin typeface="Arial" charset="0"/>
              </a:rPr>
              <a:t>rychle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nalézt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požadovaný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modul</a:t>
            </a:r>
            <a:endParaRPr lang="cs-CZ" baseline="0" dirty="0" smtClean="0">
              <a:latin typeface="Arial" charset="0"/>
            </a:endParaRPr>
          </a:p>
          <a:p>
            <a:pPr eaLnBrk="1" hangingPunct="1"/>
            <a:endParaRPr lang="cs-CZ" baseline="0" dirty="0" smtClean="0">
              <a:latin typeface="Arial" charset="0"/>
            </a:endParaRPr>
          </a:p>
          <a:p>
            <a:pPr eaLnBrk="1" hangingPunct="1"/>
            <a:r>
              <a:rPr lang="cs-CZ" baseline="0" dirty="0" smtClean="0">
                <a:latin typeface="Arial" charset="0"/>
              </a:rPr>
              <a:t>V současné době již počet položek v seznamu řízení překročil 300</a:t>
            </a:r>
            <a:endParaRPr lang="en-US" baseline="0" dirty="0" smtClean="0">
              <a:latin typeface="Arial" charset="0"/>
            </a:endParaRPr>
          </a:p>
          <a:p>
            <a:pPr eaLnBrk="1" hangingPunct="1"/>
            <a:endParaRPr lang="en-US" baseline="0" dirty="0" smtClean="0">
              <a:latin typeface="Arial" charset="0"/>
            </a:endParaRPr>
          </a:p>
          <a:p>
            <a:pPr eaLnBrk="1" hangingPunct="1"/>
            <a:endParaRPr lang="en-US" baseline="0" dirty="0" smtClean="0">
              <a:latin typeface="Arial" charset="0"/>
            </a:endParaRPr>
          </a:p>
          <a:p>
            <a:pPr eaLnBrk="1" hangingPunct="1"/>
            <a:endParaRPr lang="cs-CZ" baseline="0" dirty="0" smtClean="0">
              <a:latin typeface="Arial" charset="0"/>
            </a:endParaRPr>
          </a:p>
          <a:p>
            <a:pPr eaLnBrk="1" hangingPunct="1"/>
            <a:endParaRPr lang="cs-CZ" baseline="0" dirty="0" smtClean="0">
              <a:latin typeface="Arial" charset="0"/>
            </a:endParaRPr>
          </a:p>
          <a:p>
            <a:pPr eaLnBrk="1" hangingPunct="1"/>
            <a:endParaRPr lang="cs-CZ" dirty="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777461" y="9430813"/>
            <a:ext cx="2890137" cy="495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970" tIns="47486" rIns="94970" bIns="47486" anchor="b"/>
          <a:lstStyle/>
          <a:p>
            <a:pPr algn="r" defTabSz="955830"/>
            <a:fld id="{F782DA52-8BF0-41FB-B862-D0B6D30E9ED5}" type="slidenum">
              <a:rPr lang="en-US" sz="1300"/>
              <a:pPr algn="r" defTabSz="955830"/>
              <a:t>19</a:t>
            </a:fld>
            <a:endParaRPr lang="en-US" sz="1300" dirty="0">
              <a:latin typeface="Arial CE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dirty="0" smtClean="0"/>
          </a:p>
          <a:p>
            <a:pPr eaLnBrk="1" hangingPunct="1"/>
            <a:endParaRPr lang="cs-CZ" dirty="0" smtClean="0"/>
          </a:p>
          <a:p>
            <a:pPr eaLnBrk="1" hangingPunct="1"/>
            <a:r>
              <a:rPr lang="en-US" baseline="0" dirty="0" smtClean="0"/>
              <a:t>V Clarity </a:t>
            </a:r>
            <a:r>
              <a:rPr lang="en-US" baseline="0" dirty="0" err="1" smtClean="0"/>
              <a:t>jsou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řídící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moduly</a:t>
            </a:r>
            <a:r>
              <a:rPr lang="en-US" baseline="0" dirty="0" smtClean="0"/>
              <a:t> v </a:t>
            </a:r>
            <a:r>
              <a:rPr lang="en-US" baseline="0" dirty="0" err="1" smtClean="0"/>
              <a:t>podstatě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rozděleny</a:t>
            </a:r>
            <a:r>
              <a:rPr lang="en-US" baseline="0" dirty="0" smtClean="0"/>
              <a:t> do </a:t>
            </a:r>
            <a:r>
              <a:rPr lang="en-US" baseline="0" dirty="0" err="1" smtClean="0"/>
              <a:t>tří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skupin</a:t>
            </a:r>
            <a:r>
              <a:rPr lang="en-US" baseline="0" dirty="0" smtClean="0"/>
              <a:t>,</a:t>
            </a:r>
            <a:r>
              <a:rPr lang="cs-CZ" baseline="0" dirty="0" smtClean="0"/>
              <a:t> pro kapalinové chromatografy, plynové chromatografy a </a:t>
            </a:r>
            <a:r>
              <a:rPr lang="cs-CZ" baseline="0" dirty="0" err="1" smtClean="0"/>
              <a:t>autosamplery</a:t>
            </a:r>
            <a:r>
              <a:rPr lang="cs-CZ" baseline="0" dirty="0" smtClean="0"/>
              <a:t>. </a:t>
            </a:r>
          </a:p>
          <a:p>
            <a:pPr eaLnBrk="1" hangingPunct="1"/>
            <a:endParaRPr lang="cs-CZ" baseline="0" dirty="0" smtClean="0"/>
          </a:p>
          <a:p>
            <a:pPr eaLnBrk="1" hangingPunct="1"/>
            <a:r>
              <a:rPr lang="cs-CZ" baseline="0" dirty="0" smtClean="0"/>
              <a:t>Z</a:t>
            </a:r>
            <a:r>
              <a:rPr lang="en-US" baseline="0" dirty="0" err="1" smtClean="0"/>
              <a:t>akoupení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licence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příslušnou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skupinu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vám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umožňuje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řídit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všechny</a:t>
            </a:r>
            <a:r>
              <a:rPr lang="en-US" baseline="0" dirty="0" smtClean="0"/>
              <a:t> </a:t>
            </a:r>
            <a:r>
              <a:rPr lang="cs-CZ" baseline="0" dirty="0" smtClean="0"/>
              <a:t>podporované chromatografické moduly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ze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skupiny</a:t>
            </a:r>
            <a:r>
              <a:rPr lang="en-US" baseline="0" dirty="0" smtClean="0"/>
              <a:t>,</a:t>
            </a:r>
            <a:r>
              <a:rPr lang="cs-CZ" baseline="0" dirty="0" smtClean="0"/>
              <a:t> a to i ty další přidané v budoucnu. </a:t>
            </a:r>
          </a:p>
          <a:p>
            <a:pPr eaLnBrk="1" hangingPunct="1"/>
            <a:endParaRPr lang="cs-CZ" baseline="0" dirty="0" smtClean="0"/>
          </a:p>
          <a:p>
            <a:pPr eaLnBrk="1" hangingPunct="1"/>
            <a:r>
              <a:rPr lang="en-US" baseline="0" dirty="0" err="1" smtClean="0"/>
              <a:t>Navíc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vám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stačí</a:t>
            </a:r>
            <a:r>
              <a:rPr lang="en-US" baseline="0" dirty="0" smtClean="0"/>
              <a:t> </a:t>
            </a:r>
            <a:r>
              <a:rPr lang="en-US" baseline="0" dirty="0" err="1" smtClean="0"/>
              <a:t>jedna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licence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všechny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připojené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instrumenty</a:t>
            </a:r>
            <a:endParaRPr lang="cs-CZ" baseline="0" dirty="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 aktuální verzi </a:t>
            </a:r>
            <a:r>
              <a:rPr lang="cs-CZ" dirty="0" err="1" smtClean="0"/>
              <a:t>Clarity</a:t>
            </a:r>
            <a:r>
              <a:rPr lang="cs-CZ" dirty="0" smtClean="0"/>
              <a:t> </a:t>
            </a:r>
            <a:r>
              <a:rPr lang="cs-CZ" baseline="0" dirty="0" smtClean="0"/>
              <a:t>jsme se rozhodli zaměřit na požadavky na vylepšení ovládání stanice a uživatelského rozhraní.  Výsledkem tak bylo více než 100 nových vlastností, pokrývajících téměř všechny části stanice. </a:t>
            </a:r>
          </a:p>
          <a:p>
            <a:endParaRPr lang="cs-CZ" baseline="0" dirty="0" smtClean="0"/>
          </a:p>
          <a:p>
            <a:r>
              <a:rPr lang="cs-CZ" baseline="0" dirty="0" smtClean="0"/>
              <a:t>Jedna z důležitých se týkala vytváření kopií kalibrace v sekvenci, která nyní umožňuje použít i takzvaný </a:t>
            </a:r>
            <a:r>
              <a:rPr lang="cs-CZ" baseline="0" dirty="0" err="1" smtClean="0"/>
              <a:t>Bracketing</a:t>
            </a:r>
            <a:r>
              <a:rPr lang="cs-CZ" baseline="0" dirty="0" smtClean="0"/>
              <a:t>, kdy každý vzorek je vyhodnocován na nejbližší předcházející a následující standard a vyhodnocování metodu standardního přídavku.  </a:t>
            </a:r>
          </a:p>
          <a:p>
            <a:endParaRPr lang="cs-CZ" baseline="0" dirty="0" smtClean="0"/>
          </a:p>
          <a:p>
            <a:r>
              <a:rPr lang="cs-CZ" baseline="0" dirty="0" smtClean="0"/>
              <a:t>Příští verze přinese vylepšený integrační algoritmus, novou extenzí pro analýzy ropných produktů DHA a další řídící moduly</a:t>
            </a:r>
          </a:p>
          <a:p>
            <a:endParaRPr lang="cs-CZ" baseline="0" dirty="0" smtClean="0"/>
          </a:p>
          <a:p>
            <a:endParaRPr lang="cs-CZ" baseline="0" dirty="0" smtClean="0"/>
          </a:p>
          <a:p>
            <a:endParaRPr lang="cs-CZ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6DFE8A7-35E9-4314-8988-27DE2E8E9E15}" type="slidenum">
              <a:rPr lang="en-US" smtClean="0"/>
              <a:pPr>
                <a:defRPr/>
              </a:pPr>
              <a:t>20</a:t>
            </a:fld>
            <a:endParaRPr lang="en-US">
              <a:latin typeface="Arial CE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41716706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91D2161-82A1-4238-BBF6-463C8293F759}" type="slidenum">
              <a:rPr lang="en-US"/>
              <a:pPr/>
              <a:t>21</a:t>
            </a:fld>
            <a:endParaRPr lang="en-US">
              <a:latin typeface="Arial CE" pitchFamily="34" charset="0"/>
            </a:endParaRPr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cs-CZ" dirty="0" smtClean="0"/>
              <a:t>Pokusím se shrnout co tedy </a:t>
            </a:r>
            <a:r>
              <a:rPr lang="cs-CZ" dirty="0" err="1" smtClean="0"/>
              <a:t>Clarity</a:t>
            </a:r>
            <a:r>
              <a:rPr lang="cs-CZ" dirty="0" smtClean="0"/>
              <a:t> nabízí:</a:t>
            </a:r>
          </a:p>
          <a:p>
            <a:pPr eaLnBrk="1" hangingPunct="1"/>
            <a:endParaRPr lang="cs-CZ" dirty="0" smtClean="0"/>
          </a:p>
          <a:p>
            <a:pPr eaLnBrk="1" hangingPunct="1"/>
            <a:r>
              <a:rPr lang="cs-CZ" dirty="0" smtClean="0"/>
              <a:t>Univerzální software</a:t>
            </a:r>
            <a:r>
              <a:rPr lang="cs-CZ" baseline="0" dirty="0" smtClean="0"/>
              <a:t> pro plynovou a kapalinovou chromatografii a další aplikace, jako je kapilární elektroforéza nebo elementární analyzátory</a:t>
            </a:r>
          </a:p>
          <a:p>
            <a:pPr eaLnBrk="1" hangingPunct="1"/>
            <a:endParaRPr lang="cs-CZ" baseline="0" dirty="0" smtClean="0"/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cs-CZ" baseline="0" dirty="0" smtClean="0"/>
              <a:t>Více než 300 řízených modulů různých výrobců</a:t>
            </a:r>
          </a:p>
          <a:p>
            <a:pPr eaLnBrk="1" hangingPunct="1"/>
            <a:endParaRPr lang="cs-CZ" baseline="0" dirty="0" smtClean="0"/>
          </a:p>
          <a:p>
            <a:pPr eaLnBrk="1" hangingPunct="1"/>
            <a:r>
              <a:rPr lang="cs-CZ" baseline="0" dirty="0" smtClean="0"/>
              <a:t>Rozšiřovatelný modulární systém, kdy potřebné části lze kdykoli dokoupit později</a:t>
            </a:r>
          </a:p>
          <a:p>
            <a:pPr eaLnBrk="1" hangingPunct="1"/>
            <a:endParaRPr lang="cs-CZ" baseline="0" dirty="0" smtClean="0"/>
          </a:p>
          <a:p>
            <a:pPr eaLnBrk="1" hangingPunct="1"/>
            <a:r>
              <a:rPr lang="cs-CZ" baseline="0" dirty="0" smtClean="0"/>
              <a:t>Nadstandartní uživatelská podpora</a:t>
            </a:r>
          </a:p>
          <a:p>
            <a:pPr eaLnBrk="1" hangingPunct="1"/>
            <a:endParaRPr lang="cs-CZ" baseline="0" dirty="0" smtClean="0"/>
          </a:p>
          <a:p>
            <a:pPr eaLnBrk="1" hangingPunct="1"/>
            <a:endParaRPr lang="cs-CZ" baseline="0" dirty="0" smtClean="0"/>
          </a:p>
          <a:p>
            <a:pPr eaLnBrk="1" hangingPunct="1"/>
            <a:endParaRPr lang="cs-CZ" baseline="0" dirty="0" smtClean="0"/>
          </a:p>
          <a:p>
            <a:pPr eaLnBrk="1" hangingPunct="1"/>
            <a:endParaRPr lang="cs-CZ" baseline="0" dirty="0" smtClean="0"/>
          </a:p>
          <a:p>
            <a:pPr eaLnBrk="1" hangingPunct="1"/>
            <a:endParaRPr lang="cs-CZ" dirty="0" smtClean="0"/>
          </a:p>
          <a:p>
            <a:pPr eaLnBrk="1" hangingPunct="1"/>
            <a:endParaRPr lang="cs-CZ" dirty="0" smtClean="0"/>
          </a:p>
          <a:p>
            <a:pPr eaLnBrk="1" hangingPunct="1"/>
            <a:endParaRPr lang="cs-CZ" dirty="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9272E44-8F7E-40A2-A369-385FC3D166C7}" type="slidenum">
              <a:rPr lang="en-US"/>
              <a:pPr/>
              <a:t>22</a:t>
            </a:fld>
            <a:endParaRPr lang="en-US">
              <a:latin typeface="Arial CE" pitchFamily="34" charset="0"/>
            </a:endParaRPr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cs-CZ" dirty="0" smtClean="0"/>
              <a:t>Než budeme pokračovat dál, zkuste</a:t>
            </a:r>
            <a:r>
              <a:rPr lang="cs-CZ" baseline="0" dirty="0" smtClean="0"/>
              <a:t> si tipnout  odpověď na následující otázky </a:t>
            </a:r>
            <a:endParaRPr lang="cs-CZ" dirty="0" smtClean="0"/>
          </a:p>
          <a:p>
            <a:pPr eaLnBrk="1" hangingPunct="1"/>
            <a:endParaRPr lang="cs-CZ" dirty="0" smtClean="0"/>
          </a:p>
          <a:p>
            <a:pPr eaLnBrk="1" hangingPunct="1"/>
            <a:endParaRPr lang="cs-CZ" dirty="0" smtClean="0"/>
          </a:p>
          <a:p>
            <a:pPr eaLnBrk="1" hangingPunct="1"/>
            <a:endParaRPr lang="cs-CZ" dirty="0" smtClean="0"/>
          </a:p>
          <a:p>
            <a:pPr eaLnBrk="1" hangingPunct="1"/>
            <a:r>
              <a:rPr lang="cs-CZ" dirty="0" smtClean="0"/>
              <a:t>Počet integrovaných</a:t>
            </a:r>
            <a:r>
              <a:rPr lang="cs-CZ" baseline="0" dirty="0" smtClean="0"/>
              <a:t> </a:t>
            </a:r>
            <a:r>
              <a:rPr lang="cs-CZ" baseline="0" dirty="0" err="1" smtClean="0"/>
              <a:t>píků</a:t>
            </a:r>
            <a:r>
              <a:rPr lang="cs-CZ" baseline="0" dirty="0" smtClean="0"/>
              <a:t> je dán omezením na 10000 integračních značek, tedy začátků, vrcholů a konců </a:t>
            </a:r>
            <a:r>
              <a:rPr lang="cs-CZ" baseline="0" dirty="0" err="1" smtClean="0"/>
              <a:t>píků</a:t>
            </a:r>
            <a:r>
              <a:rPr lang="cs-CZ" baseline="0" dirty="0" smtClean="0"/>
              <a:t> – tedy něco přes 3000. </a:t>
            </a:r>
            <a:endParaRPr lang="en-US" baseline="0" dirty="0" smtClean="0"/>
          </a:p>
          <a:p>
            <a:pPr eaLnBrk="1" hangingPunct="1"/>
            <a:endParaRPr lang="en-US" baseline="0" dirty="0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9272E44-8F7E-40A2-A369-385FC3D166C7}" type="slidenum">
              <a:rPr lang="en-US"/>
              <a:pPr/>
              <a:t>23</a:t>
            </a:fld>
            <a:endParaRPr lang="en-US">
              <a:latin typeface="Arial CE" pitchFamily="34" charset="0"/>
            </a:endParaRPr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cs-CZ" baseline="0" dirty="0" smtClean="0"/>
              <a:t>Defaultní počet pro maximální počet chromatogramů v </a:t>
            </a:r>
            <a:r>
              <a:rPr lang="cs-CZ" baseline="0" dirty="0" err="1" smtClean="0"/>
              <a:t>overlay</a:t>
            </a:r>
            <a:r>
              <a:rPr lang="cs-CZ" baseline="0" dirty="0" smtClean="0"/>
              <a:t> je 20, ale dá se zvýšit až na 10 tisíc</a:t>
            </a:r>
          </a:p>
          <a:p>
            <a:pPr eaLnBrk="1" hangingPunct="1"/>
            <a:endParaRPr lang="cs-CZ" baseline="0" dirty="0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9272E44-8F7E-40A2-A369-385FC3D166C7}" type="slidenum">
              <a:rPr lang="en-US"/>
              <a:pPr/>
              <a:t>24</a:t>
            </a:fld>
            <a:endParaRPr lang="en-US">
              <a:latin typeface="Arial CE" pitchFamily="34" charset="0"/>
            </a:endParaRPr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cs-CZ" baseline="0" dirty="0" smtClean="0"/>
              <a:t>Vyzkoušeno máme těch 10000 minut (což představuje asi jeden týden). Programátoři tvrdí, že je tam omezení na přibližně 70000 minut, ale to už jsme nezkoušeli.</a:t>
            </a: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9272E44-8F7E-40A2-A369-385FC3D166C7}" type="slidenum">
              <a:rPr lang="en-US"/>
              <a:pPr/>
              <a:t>25</a:t>
            </a:fld>
            <a:endParaRPr lang="en-US">
              <a:latin typeface="Arial CE" pitchFamily="34" charset="0"/>
            </a:endParaRPr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baseline="0" dirty="0" smtClean="0"/>
          </a:p>
          <a:p>
            <a:pPr eaLnBrk="1" hangingPunct="1"/>
            <a:r>
              <a:rPr lang="cs-CZ" baseline="0" dirty="0" smtClean="0"/>
              <a:t>Uvažovali jsme o 64, ale zatím požadavky nebyly tak urgentní. Aktuálně je možné mít na jednom instrumentu 12 signálů. </a:t>
            </a:r>
          </a:p>
          <a:p>
            <a:pPr eaLnBrk="1" hangingPunct="1"/>
            <a:endParaRPr lang="cs-CZ" baseline="0" dirty="0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9272E44-8F7E-40A2-A369-385FC3D166C7}" type="slidenum">
              <a:rPr lang="en-US"/>
              <a:pPr/>
              <a:t>26</a:t>
            </a:fld>
            <a:endParaRPr lang="en-US">
              <a:latin typeface="Arial CE" pitchFamily="34" charset="0"/>
            </a:endParaRPr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cs-CZ" dirty="0" smtClean="0"/>
              <a:t>Při vývoji našeho</a:t>
            </a:r>
            <a:r>
              <a:rPr lang="cs-CZ" baseline="0" dirty="0" smtClean="0"/>
              <a:t> softwaru </a:t>
            </a:r>
            <a:r>
              <a:rPr lang="en-US" strike="noStrike" baseline="0" dirty="0" err="1" smtClean="0"/>
              <a:t>pr</a:t>
            </a:r>
            <a:r>
              <a:rPr lang="cs-CZ" strike="noStrike" baseline="0" dirty="0" err="1" smtClean="0"/>
              <a:t>ot</a:t>
            </a:r>
            <a:r>
              <a:rPr lang="en-US" strike="noStrike" baseline="0" dirty="0" err="1" smtClean="0"/>
              <a:t>i</a:t>
            </a:r>
            <a:r>
              <a:rPr lang="en-US" strike="noStrike" baseline="0" dirty="0" smtClean="0"/>
              <a:t> </a:t>
            </a:r>
            <a:r>
              <a:rPr lang="en-US" strike="noStrike" baseline="0" dirty="0" err="1" smtClean="0"/>
              <a:t>sobě</a:t>
            </a:r>
            <a:r>
              <a:rPr lang="en-US" strike="noStrike" baseline="0" dirty="0" smtClean="0"/>
              <a:t> </a:t>
            </a:r>
            <a:r>
              <a:rPr lang="en-US" strike="noStrike" baseline="0" dirty="0" err="1" smtClean="0"/>
              <a:t>stále</a:t>
            </a:r>
            <a:r>
              <a:rPr lang="en-US" strike="noStrike" baseline="0" dirty="0" smtClean="0"/>
              <a:t> </a:t>
            </a:r>
            <a:r>
              <a:rPr lang="en-US" strike="noStrike" baseline="0" dirty="0" err="1" smtClean="0"/>
              <a:t>stojí</a:t>
            </a:r>
            <a:r>
              <a:rPr lang="en-US" strike="noStrike" baseline="0" dirty="0" smtClean="0"/>
              <a:t> </a:t>
            </a:r>
            <a:r>
              <a:rPr lang="en-US" strike="noStrike" baseline="0" dirty="0" err="1" smtClean="0"/>
              <a:t>dva</a:t>
            </a:r>
            <a:r>
              <a:rPr lang="en-US" strike="noStrike" baseline="0" dirty="0" smtClean="0"/>
              <a:t> </a:t>
            </a:r>
            <a:r>
              <a:rPr lang="en-US" strike="noStrike" baseline="0" dirty="0" err="1" smtClean="0"/>
              <a:t>protichůdné</a:t>
            </a:r>
            <a:r>
              <a:rPr lang="en-US" strike="noStrike" baseline="0" dirty="0" smtClean="0"/>
              <a:t> </a:t>
            </a:r>
            <a:r>
              <a:rPr lang="en-US" strike="noStrike" baseline="0" dirty="0" err="1" smtClean="0"/>
              <a:t>požadavky</a:t>
            </a:r>
            <a:r>
              <a:rPr lang="cs-CZ" baseline="0" dirty="0" smtClean="0"/>
              <a:t>: Musí být jednoduchý a pochopitelný a zároveň musí splňovat požadavky všech uživatelů. To evidentně nejde moc dohromady. </a:t>
            </a:r>
          </a:p>
          <a:p>
            <a:pPr eaLnBrk="1" hangingPunct="1"/>
            <a:endParaRPr lang="cs-CZ" baseline="0" dirty="0" smtClean="0"/>
          </a:p>
          <a:p>
            <a:pPr eaLnBrk="1" hangingPunct="1"/>
            <a:r>
              <a:rPr lang="cs-CZ" baseline="0" dirty="0" smtClean="0"/>
              <a:t>Naše filozofie je připravit jednoduché uživatelské rozhraní s připravenými defaultními hodnotami tak, aby vyhovovaly většině uživatelů. A různé možnosti přizpůsobení, méně používané funkce a nastavení schovat tak, abychom jimi ty uživatele, kteří je nepotřebují, neobtěžovali nebo nevyděsili.</a:t>
            </a:r>
          </a:p>
          <a:p>
            <a:pPr eaLnBrk="1" hangingPunct="1"/>
            <a:endParaRPr lang="cs-CZ" baseline="0" dirty="0" smtClean="0"/>
          </a:p>
          <a:p>
            <a:pPr eaLnBrk="1" hangingPunct="1"/>
            <a:r>
              <a:rPr lang="cs-CZ" baseline="0" dirty="0" smtClean="0"/>
              <a:t>To samozřejmě vede ke kompromisům – někdy se neshodneme, co je důležité a co ne, jindy je nám líto nechat novou funkci úplně skrytou a snažíme se ji tedy nějak vypíchnout. </a:t>
            </a:r>
          </a:p>
          <a:p>
            <a:pPr eaLnBrk="1" hangingPunct="1"/>
            <a:endParaRPr lang="cs-CZ" baseline="0" dirty="0" smtClean="0"/>
          </a:p>
          <a:p>
            <a:pPr eaLnBrk="1" hangingPunct="1"/>
            <a:r>
              <a:rPr lang="cs-CZ" baseline="0" dirty="0" smtClean="0"/>
              <a:t>Uživatelské rozhraní také vznikalo postupným vývojem, někdy pak jsou prvky potřebné k nastavení jedné věci nelogicky rozhozené do několika míst. </a:t>
            </a:r>
          </a:p>
          <a:p>
            <a:pPr eaLnBrk="1" hangingPunct="1"/>
            <a:endParaRPr lang="cs-CZ" baseline="0" dirty="0" smtClean="0"/>
          </a:p>
          <a:p>
            <a:pPr eaLnBrk="1" hangingPunct="1"/>
            <a:r>
              <a:rPr lang="cs-CZ" baseline="0" dirty="0" smtClean="0"/>
              <a:t>Pro uživatele z toho vyplývá: </a:t>
            </a:r>
          </a:p>
          <a:p>
            <a:pPr eaLnBrk="1" hangingPunct="1"/>
            <a:endParaRPr lang="cs-CZ" baseline="0" dirty="0" smtClean="0"/>
          </a:p>
          <a:p>
            <a:pPr eaLnBrk="1" hangingPunct="1"/>
            <a:r>
              <a:rPr lang="cs-CZ" baseline="0" dirty="0" smtClean="0"/>
              <a:t>Pokud nevím, co který ovládací prvek dělá, neměnit jeho nastavení.</a:t>
            </a:r>
          </a:p>
          <a:p>
            <a:pPr eaLnBrk="1" hangingPunct="1"/>
            <a:endParaRPr lang="cs-CZ" baseline="0" dirty="0" smtClean="0"/>
          </a:p>
          <a:p>
            <a:pPr eaLnBrk="1" hangingPunct="1"/>
            <a:r>
              <a:rPr lang="cs-CZ" baseline="0" dirty="0" smtClean="0"/>
              <a:t>Pokud nevím, jak něco v </a:t>
            </a:r>
            <a:r>
              <a:rPr lang="cs-CZ" baseline="0" dirty="0" err="1" smtClean="0"/>
              <a:t>Clarity</a:t>
            </a:r>
            <a:r>
              <a:rPr lang="cs-CZ" baseline="0" dirty="0" smtClean="0"/>
              <a:t> udělat, nebát se zeptat</a:t>
            </a:r>
          </a:p>
          <a:p>
            <a:pPr eaLnBrk="1" hangingPunct="1"/>
            <a:r>
              <a:rPr lang="cs-CZ" baseline="0" dirty="0" smtClean="0"/>
              <a:t> </a:t>
            </a:r>
          </a:p>
          <a:p>
            <a:pPr eaLnBrk="1" hangingPunct="1"/>
            <a:endParaRPr lang="cs-CZ" baseline="0" dirty="0" smtClean="0"/>
          </a:p>
          <a:p>
            <a:pPr eaLnBrk="1" hangingPunct="1"/>
            <a:r>
              <a:rPr lang="cs-CZ" baseline="0" dirty="0" smtClean="0"/>
              <a:t> </a:t>
            </a:r>
          </a:p>
          <a:p>
            <a:pPr eaLnBrk="1" hangingPunct="1"/>
            <a:endParaRPr lang="cs-CZ" baseline="0" dirty="0" smtClean="0"/>
          </a:p>
          <a:p>
            <a:pPr eaLnBrk="1" hangingPunct="1"/>
            <a:endParaRPr lang="cs-CZ" baseline="0" dirty="0" smtClean="0"/>
          </a:p>
          <a:p>
            <a:pPr eaLnBrk="1" hangingPunct="1"/>
            <a:endParaRPr lang="cs-CZ" dirty="0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9272E44-8F7E-40A2-A369-385FC3D166C7}" type="slidenum">
              <a:rPr lang="en-US"/>
              <a:pPr/>
              <a:t>27</a:t>
            </a:fld>
            <a:endParaRPr lang="en-US">
              <a:latin typeface="Arial CE" pitchFamily="34" charset="0"/>
            </a:endParaRPr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cs-CZ" dirty="0" smtClean="0"/>
              <a:t>Zpočátku byl software vyvíjen ve spolupráci s pokročilými uživateli, předpokládal proto hluboké znalosti</a:t>
            </a:r>
            <a:r>
              <a:rPr lang="cs-CZ" baseline="0" dirty="0" smtClean="0"/>
              <a:t> chromatografie a používaných výpočtů. Uživatelé ale stále častěji používají chromatografii pouze jako nástroj.</a:t>
            </a:r>
          </a:p>
          <a:p>
            <a:pPr eaLnBrk="1" hangingPunct="1"/>
            <a:endParaRPr lang="cs-CZ" baseline="0" dirty="0" smtClean="0"/>
          </a:p>
          <a:p>
            <a:pPr eaLnBrk="1" hangingPunct="1"/>
            <a:r>
              <a:rPr lang="cs-CZ" baseline="0" dirty="0" smtClean="0"/>
              <a:t> V CSW32 se například automaticky měnil způsob výpočtu, pokud pro nastavený nebyly splněny všechny podmínky. V </a:t>
            </a:r>
            <a:r>
              <a:rPr lang="cs-CZ" baseline="0" dirty="0" err="1" smtClean="0"/>
              <a:t>Clarity</a:t>
            </a:r>
            <a:r>
              <a:rPr lang="cs-CZ" baseline="0" dirty="0" smtClean="0"/>
              <a:t> jsme již toto chování změnili tak, že když nejsou splněny podmínky pro požadovaný způsob výpočtu, nepočítají se výsledky vůbec – doufáme, že si tak uživatel přece jen spíš všimne, že něco není v pořádku. </a:t>
            </a:r>
          </a:p>
          <a:p>
            <a:pPr eaLnBrk="1" hangingPunct="1"/>
            <a:endParaRPr lang="cs-CZ" baseline="0" dirty="0" smtClean="0"/>
          </a:p>
          <a:p>
            <a:pPr eaLnBrk="1" hangingPunct="1"/>
            <a:endParaRPr lang="cs-CZ" dirty="0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 txBox="1">
            <a:spLocks noGrp="1" noChangeArrowheads="1"/>
          </p:cNvSpPr>
          <p:nvPr/>
        </p:nvSpPr>
        <p:spPr bwMode="auto">
          <a:xfrm>
            <a:off x="3776866" y="9429750"/>
            <a:ext cx="289066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665" tIns="47333" rIns="94665" bIns="47333" anchor="b"/>
          <a:lstStyle/>
          <a:p>
            <a:pPr algn="r" defTabSz="952500"/>
            <a:fld id="{72C3F56E-4D91-45C0-9249-1EA6AF4670FF}" type="slidenum">
              <a:rPr lang="en-US" sz="1300">
                <a:latin typeface="Arial" pitchFamily="34" charset="0"/>
              </a:rPr>
              <a:pPr algn="r" defTabSz="952500"/>
              <a:t>28</a:t>
            </a:fld>
            <a:endParaRPr lang="en-US" sz="1300">
              <a:latin typeface="Arial CE" pitchFamily="34" charset="0"/>
            </a:endParaRPr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cs-CZ" dirty="0" smtClean="0"/>
              <a:t>Mnoho funkcí v </a:t>
            </a:r>
            <a:r>
              <a:rPr lang="cs-CZ" dirty="0" err="1" smtClean="0"/>
              <a:t>Clarity</a:t>
            </a:r>
            <a:r>
              <a:rPr lang="cs-CZ" baseline="0" dirty="0" smtClean="0"/>
              <a:t> není zřejmých na první pohled – snažíme se uživatelské rozhraní udržet jednoduché. </a:t>
            </a:r>
          </a:p>
          <a:p>
            <a:pPr eaLnBrk="1" hangingPunct="1"/>
            <a:endParaRPr lang="cs-CZ" baseline="0" dirty="0" smtClean="0"/>
          </a:p>
          <a:p>
            <a:pPr eaLnBrk="1" hangingPunct="1"/>
            <a:r>
              <a:rPr lang="cs-CZ" dirty="0" smtClean="0"/>
              <a:t>Jako příklady vlastností pro pokročilé</a:t>
            </a:r>
            <a:r>
              <a:rPr lang="cs-CZ" baseline="0" dirty="0" smtClean="0"/>
              <a:t> uživatele bych uvedl uživatelské sloupce – s jejich pomocí lze provádět výpočty, které by jinak vyžadovaly použití externích prostředků.</a:t>
            </a: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9272E44-8F7E-40A2-A369-385FC3D166C7}" type="slidenum">
              <a:rPr lang="en-US"/>
              <a:pPr/>
              <a:t>29</a:t>
            </a:fld>
            <a:endParaRPr lang="en-US">
              <a:latin typeface="Arial CE" pitchFamily="34" charset="0"/>
            </a:endParaRPr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cs-CZ" baseline="0" dirty="0" err="1" smtClean="0"/>
              <a:t>Event</a:t>
            </a:r>
            <a:r>
              <a:rPr lang="cs-CZ" baseline="0" dirty="0" smtClean="0"/>
              <a:t> table zase umožňuje provádět v průběhu analýzy nebo nově i před ní nejrůznější akce. Tyto akce mohou reagovat i na jiné podmínky než pouhý čas a umožňují tak pokročilou automatizaci řízení. </a:t>
            </a:r>
          </a:p>
          <a:p>
            <a:pPr eaLnBrk="1" hangingPunct="1"/>
            <a:endParaRPr lang="cs-CZ" baseline="0" dirty="0" smtClean="0"/>
          </a:p>
          <a:p>
            <a:pPr eaLnBrk="1" hangingPunct="1"/>
            <a:endParaRPr lang="cs-CZ" baseline="0" dirty="0" smtClean="0"/>
          </a:p>
          <a:p>
            <a:pPr eaLnBrk="1" hangingPunct="1"/>
            <a:endParaRPr lang="cs-CZ" baseline="0" dirty="0" smtClean="0"/>
          </a:p>
          <a:p>
            <a:pPr eaLnBrk="1" hangingPunct="1"/>
            <a:endParaRPr lang="cs-CZ" dirty="0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9272E44-8F7E-40A2-A369-385FC3D166C7}" type="slidenum">
              <a:rPr lang="en-US"/>
              <a:pPr/>
              <a:t>30</a:t>
            </a:fld>
            <a:endParaRPr lang="en-US">
              <a:latin typeface="Arial CE" pitchFamily="34" charset="0"/>
            </a:endParaRPr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baseline="0" dirty="0" smtClean="0"/>
          </a:p>
          <a:p>
            <a:pPr eaLnBrk="1" hangingPunct="1"/>
            <a:r>
              <a:rPr lang="cs-CZ" baseline="0" dirty="0" smtClean="0"/>
              <a:t>Pomocí parametrů příkazové řádky lze </a:t>
            </a:r>
            <a:r>
              <a:rPr lang="cs-CZ" baseline="0" dirty="0" err="1" smtClean="0"/>
              <a:t>Clarity</a:t>
            </a:r>
            <a:r>
              <a:rPr lang="cs-CZ" baseline="0" dirty="0" smtClean="0"/>
              <a:t> řídit z externích programů – například z řídícího programu zařízení pro přípravu vzorků, které její pomocí předává </a:t>
            </a:r>
            <a:r>
              <a:rPr lang="cs-CZ" baseline="0" dirty="0" err="1" smtClean="0"/>
              <a:t>Clarity</a:t>
            </a:r>
            <a:r>
              <a:rPr lang="cs-CZ" baseline="0" dirty="0" smtClean="0"/>
              <a:t> informace o aktuálním vzorku a spouští danou analýzu. Lze tak připravit i program snů do provozních laboratoří, kdy obsluha zadá číslo vzorku, zmáčkne tlačítko start a po doběhnutí analýzy se jí ukáže velkým písmem  PASS nebo FAIL.</a:t>
            </a:r>
          </a:p>
          <a:p>
            <a:pPr eaLnBrk="1" hangingPunct="1"/>
            <a:endParaRPr lang="cs-CZ" baseline="0" dirty="0" smtClean="0"/>
          </a:p>
          <a:p>
            <a:pPr eaLnBrk="1" hangingPunct="1"/>
            <a:endParaRPr lang="cs-CZ" baseline="0" dirty="0" smtClean="0"/>
          </a:p>
          <a:p>
            <a:pPr eaLnBrk="1" hangingPunct="1"/>
            <a:endParaRPr lang="cs-CZ" baseline="0" dirty="0" smtClean="0"/>
          </a:p>
          <a:p>
            <a:pPr eaLnBrk="1" hangingPunct="1"/>
            <a:endParaRPr lang="cs-CZ" dirty="0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9272E44-8F7E-40A2-A369-385FC3D166C7}" type="slidenum">
              <a:rPr lang="en-US"/>
              <a:pPr/>
              <a:t>31</a:t>
            </a:fld>
            <a:endParaRPr lang="en-US">
              <a:latin typeface="Arial CE" pitchFamily="34" charset="0"/>
            </a:endParaRPr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cs-CZ" baseline="0" dirty="0" smtClean="0"/>
              <a:t>Řadu požadavků velkých laboratoří jsme schopni splnit i bez </a:t>
            </a:r>
            <a:r>
              <a:rPr lang="cs-CZ" baseline="0" dirty="0" err="1" smtClean="0"/>
              <a:t>client</a:t>
            </a:r>
            <a:r>
              <a:rPr lang="cs-CZ" baseline="0" dirty="0" smtClean="0"/>
              <a:t>-server architektury – veškeré naměřené chromatogramy lze sdílet po síti. Pokud na řízené chromatografy nepodporují síťovou komunikaci, lze </a:t>
            </a:r>
            <a:r>
              <a:rPr lang="cs-CZ" baseline="0" dirty="0" err="1" smtClean="0"/>
              <a:t>Clarity</a:t>
            </a:r>
            <a:r>
              <a:rPr lang="cs-CZ" baseline="0" dirty="0" smtClean="0"/>
              <a:t> nainstalovat na jednoduchý počítač u přístroje a přistupovat k ní odkudkoli přes vzdálenou plochu.</a:t>
            </a:r>
          </a:p>
          <a:p>
            <a:pPr eaLnBrk="1" hangingPunct="1"/>
            <a:endParaRPr lang="cs-CZ" baseline="0" dirty="0" smtClean="0"/>
          </a:p>
          <a:p>
            <a:pPr eaLnBrk="1" hangingPunct="1"/>
            <a:endParaRPr lang="cs-CZ" baseline="0" dirty="0" smtClean="0"/>
          </a:p>
          <a:p>
            <a:pPr eaLnBrk="1" hangingPunct="1"/>
            <a:endParaRPr lang="cs-CZ" baseline="0" dirty="0" smtClean="0"/>
          </a:p>
          <a:p>
            <a:pPr eaLnBrk="1" hangingPunct="1"/>
            <a:endParaRPr lang="cs-CZ" dirty="0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9272E44-8F7E-40A2-A369-385FC3D166C7}" type="slidenum">
              <a:rPr lang="en-US"/>
              <a:pPr/>
              <a:t>32</a:t>
            </a:fld>
            <a:endParaRPr lang="en-US">
              <a:latin typeface="Arial CE" pitchFamily="34" charset="0"/>
            </a:endParaRPr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cs-CZ" dirty="0" smtClean="0"/>
              <a:t>Použití</a:t>
            </a:r>
            <a:r>
              <a:rPr lang="cs-CZ" baseline="0" dirty="0" smtClean="0"/>
              <a:t> </a:t>
            </a:r>
            <a:r>
              <a:rPr lang="cs-CZ" baseline="0" dirty="0" err="1" smtClean="0"/>
              <a:t>Clarity</a:t>
            </a:r>
            <a:r>
              <a:rPr lang="cs-CZ" baseline="0" dirty="0" smtClean="0"/>
              <a:t> není omezeno pouze na chromatografii – lze ji snadno použít na záznam jakéhokoli napěťového signálu v čase. Lze jí nahradit ale třeba i XY zapisovač pro </a:t>
            </a:r>
            <a:r>
              <a:rPr lang="cs-CZ" baseline="0" dirty="0" err="1" smtClean="0"/>
              <a:t>voltametrii</a:t>
            </a:r>
            <a:r>
              <a:rPr lang="cs-CZ" baseline="0" dirty="0" smtClean="0"/>
              <a:t> – stačí vyexportovat naměřené signály pro napětí a proud a vynést je proti sobě v Excelu</a:t>
            </a:r>
          </a:p>
          <a:p>
            <a:pPr eaLnBrk="1" hangingPunct="1"/>
            <a:endParaRPr lang="cs-CZ" baseline="0" dirty="0" smtClean="0"/>
          </a:p>
          <a:p>
            <a:pPr eaLnBrk="1" hangingPunct="1"/>
            <a:r>
              <a:rPr lang="cs-CZ" baseline="0" dirty="0" smtClean="0"/>
              <a:t>Po derivaci lze například vyhodnocovat i typické schodovité záznamy z </a:t>
            </a:r>
            <a:r>
              <a:rPr lang="cs-CZ" baseline="0" dirty="0" err="1" smtClean="0"/>
              <a:t>izotachoforézy</a:t>
            </a:r>
            <a:r>
              <a:rPr lang="cs-CZ" baseline="0" dirty="0" smtClean="0"/>
              <a:t> nebo termické analýzy.</a:t>
            </a:r>
          </a:p>
          <a:p>
            <a:pPr eaLnBrk="1" hangingPunct="1"/>
            <a:endParaRPr lang="cs-CZ" baseline="0" dirty="0" smtClean="0"/>
          </a:p>
          <a:p>
            <a:pPr eaLnBrk="1" hangingPunct="1"/>
            <a:r>
              <a:rPr lang="cs-CZ" baseline="0" dirty="0" smtClean="0"/>
              <a:t>A pomocí elektrody si náš kolega naměřil docela slušný záznam EKG.</a:t>
            </a:r>
          </a:p>
          <a:p>
            <a:pPr eaLnBrk="1" hangingPunct="1"/>
            <a:endParaRPr lang="cs-CZ" baseline="0" dirty="0" smtClean="0"/>
          </a:p>
          <a:p>
            <a:pPr eaLnBrk="1" hangingPunct="1"/>
            <a:r>
              <a:rPr lang="cs-CZ" baseline="0" dirty="0" smtClean="0"/>
              <a:t>Děkuji Vám za pozornost, po krátké přestávce bude pokračovat kolega Daniel Mentlík, který se u nás zabývá především uživatelskou podporou a dokumentací. </a:t>
            </a:r>
          </a:p>
          <a:p>
            <a:pPr eaLnBrk="1" hangingPunct="1"/>
            <a:endParaRPr lang="cs-CZ" baseline="0" dirty="0" smtClean="0"/>
          </a:p>
          <a:p>
            <a:pPr eaLnBrk="1" hangingPunct="1"/>
            <a:endParaRPr lang="cs-CZ" baseline="0" dirty="0" smtClean="0"/>
          </a:p>
          <a:p>
            <a:pPr eaLnBrk="1" hangingPunct="1"/>
            <a:endParaRPr lang="cs-CZ" baseline="0" dirty="0" smtClean="0"/>
          </a:p>
          <a:p>
            <a:pPr eaLnBrk="1" hangingPunct="1"/>
            <a:r>
              <a:rPr lang="cs-CZ" baseline="0" dirty="0" smtClean="0"/>
              <a:t> </a:t>
            </a:r>
            <a:endParaRPr lang="cs-CZ" dirty="0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 txBox="1">
            <a:spLocks noGrp="1" noChangeArrowheads="1"/>
          </p:cNvSpPr>
          <p:nvPr/>
        </p:nvSpPr>
        <p:spPr bwMode="auto">
          <a:xfrm>
            <a:off x="3776866" y="9429751"/>
            <a:ext cx="2890665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65" tIns="47333" rIns="94665" bIns="47333" anchor="b"/>
          <a:lstStyle>
            <a:lvl1pPr defTabSz="9525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1pPr>
            <a:lvl2pPr marL="742950" indent="-285750" defTabSz="9525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2pPr>
            <a:lvl3pPr marL="1143000" indent="-228600" defTabSz="9525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3pPr>
            <a:lvl4pPr marL="1600200" indent="-228600" defTabSz="9525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4pPr>
            <a:lvl5pPr marL="2057400" indent="-228600" defTabSz="9525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5pPr>
            <a:lvl6pPr marL="2514600" indent="-228600" defTabSz="9525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6pPr>
            <a:lvl7pPr marL="2971800" indent="-228600" defTabSz="9525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7pPr>
            <a:lvl8pPr marL="3429000" indent="-228600" defTabSz="9525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8pPr>
            <a:lvl9pPr marL="3886200" indent="-228600" defTabSz="9525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9pPr>
          </a:lstStyle>
          <a:p>
            <a:pPr algn="r" eaLnBrk="1" hangingPunct="1"/>
            <a:fld id="{C9E543FB-D529-4CA3-9A0D-332F7BEC4112}" type="slidenum">
              <a:rPr lang="en-US" sz="1300">
                <a:latin typeface="Arial" charset="0"/>
              </a:rPr>
              <a:pPr algn="r" eaLnBrk="1" hangingPunct="1"/>
              <a:t>41</a:t>
            </a:fld>
            <a:endParaRPr lang="en-US" sz="1300">
              <a:latin typeface="Arial CE" pitchFamily="34" charset="0"/>
            </a:endParaRPr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 txBox="1">
            <a:spLocks noGrp="1" noChangeArrowheads="1"/>
          </p:cNvSpPr>
          <p:nvPr/>
        </p:nvSpPr>
        <p:spPr bwMode="auto">
          <a:xfrm>
            <a:off x="3776866" y="9429751"/>
            <a:ext cx="2890665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65" tIns="47333" rIns="94665" bIns="47333" anchor="b"/>
          <a:lstStyle>
            <a:lvl1pPr defTabSz="9525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1pPr>
            <a:lvl2pPr marL="742950" indent="-285750" defTabSz="9525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2pPr>
            <a:lvl3pPr marL="1143000" indent="-228600" defTabSz="9525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3pPr>
            <a:lvl4pPr marL="1600200" indent="-228600" defTabSz="9525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4pPr>
            <a:lvl5pPr marL="2057400" indent="-228600" defTabSz="9525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5pPr>
            <a:lvl6pPr marL="2514600" indent="-228600" defTabSz="9525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6pPr>
            <a:lvl7pPr marL="2971800" indent="-228600" defTabSz="9525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7pPr>
            <a:lvl8pPr marL="3429000" indent="-228600" defTabSz="9525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8pPr>
            <a:lvl9pPr marL="3886200" indent="-228600" defTabSz="9525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9pPr>
          </a:lstStyle>
          <a:p>
            <a:pPr algn="r" eaLnBrk="1" hangingPunct="1"/>
            <a:fld id="{CBBA09D6-1596-437F-8B47-9D29F9E316F0}" type="slidenum">
              <a:rPr lang="en-US" sz="1300">
                <a:latin typeface="Arial" charset="0"/>
              </a:rPr>
              <a:pPr algn="r" eaLnBrk="1" hangingPunct="1"/>
              <a:t>43</a:t>
            </a:fld>
            <a:endParaRPr lang="en-US" sz="1300">
              <a:latin typeface="Arial CE" pitchFamily="34" charset="0"/>
            </a:endParaRPr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+ jeden sloupec tex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74638"/>
            <a:ext cx="8143932" cy="1296974"/>
          </a:xfrm>
        </p:spPr>
        <p:txBody>
          <a:bodyPr lIns="0" tIns="0" rIns="0" bIns="0" anchor="b"/>
          <a:lstStyle>
            <a:lvl1pPr algn="ctr"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3"/>
          </p:nvPr>
        </p:nvSpPr>
        <p:spPr>
          <a:xfrm>
            <a:off x="500034" y="1714488"/>
            <a:ext cx="8143932" cy="4500575"/>
          </a:xfrm>
        </p:spPr>
        <p:txBody>
          <a:bodyPr lIns="0" tIns="0" rIns="0" bIns="0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Date: 26.2.2010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Code: P021/30A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80DBAC-EF49-4B19-99CC-643D7221F9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1676066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Date: 26.2.2010</a:t>
            </a: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Code: P021/30A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19302-0B9E-4112-8E7B-89BA804F17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8076147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+ jeden sloupec textu + vzor bubl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árový popisek 3 (s ohraničením a zvýrazněním) 8"/>
          <p:cNvSpPr/>
          <p:nvPr/>
        </p:nvSpPr>
        <p:spPr>
          <a:xfrm>
            <a:off x="3214678" y="1928802"/>
            <a:ext cx="2357454" cy="369332"/>
          </a:xfrm>
          <a:prstGeom prst="accentBorderCallout3">
            <a:avLst>
              <a:gd name="adj1" fmla="val 31483"/>
              <a:gd name="adj2" fmla="val -1740"/>
              <a:gd name="adj3" fmla="val 31483"/>
              <a:gd name="adj4" fmla="val -11625"/>
              <a:gd name="adj5" fmla="val 141616"/>
              <a:gd name="adj6" fmla="val -11625"/>
              <a:gd name="adj7" fmla="val 204704"/>
              <a:gd name="adj8" fmla="val -21133"/>
            </a:avLst>
          </a:prstGeom>
          <a:solidFill>
            <a:schemeClr val="bg1">
              <a:lumMod val="85000"/>
              <a:alpha val="90000"/>
            </a:schemeClr>
          </a:solidFill>
          <a:ln w="3175">
            <a:solidFill>
              <a:schemeClr val="tx1">
                <a:lumMod val="50000"/>
                <a:lumOff val="50000"/>
                <a:alpha val="90000"/>
              </a:schemeClr>
            </a:solidFill>
            <a:tailEnd type="diamond" w="lg" len="lg"/>
          </a:ln>
          <a:effectLst>
            <a:outerShdw blurRad="76200" dist="63500" dir="2700000" algn="ctr" rotWithShape="0">
              <a:srgbClr val="000000">
                <a:alpha val="20000"/>
              </a:srgbClr>
            </a:outerShdw>
          </a:effectLst>
          <a:scene3d>
            <a:camera prst="orthographicFront"/>
            <a:lightRig rig="threePt" dir="t"/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cs-CZ" dirty="0">
                <a:solidFill>
                  <a:schemeClr val="tx1">
                    <a:lumMod val="50000"/>
                    <a:lumOff val="50000"/>
                  </a:schemeClr>
                </a:solidFill>
                <a:latin typeface="Univers Condensed" pitchFamily="34" charset="0"/>
              </a:rPr>
              <a:t>vzor "bubliny"</a:t>
            </a:r>
          </a:p>
        </p:txBody>
      </p:sp>
    </p:spTree>
    <p:extLst>
      <p:ext uri="{BB962C8B-B14F-4D97-AF65-F5344CB8AC3E}">
        <p14:creationId xmlns:p14="http://schemas.microsoft.com/office/powerpoint/2010/main" val="4243358098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Date: 26.2.2010</a:t>
            </a: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Code: P021/30A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46E388-0A8B-4390-A723-5CB44E52F5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4685498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Date: 26.2.2010</a:t>
            </a: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Code: P021/30A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5491B2-FCDC-42B2-B1D5-0E5CF77716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3898125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Nadpis, text a klip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35150" y="333375"/>
            <a:ext cx="6889750" cy="9366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1258888" y="2060575"/>
            <a:ext cx="3632200" cy="41052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klipart 3"/>
          <p:cNvSpPr>
            <a:spLocks noGrp="1"/>
          </p:cNvSpPr>
          <p:nvPr>
            <p:ph type="clipArt" sz="half" idx="2"/>
          </p:nvPr>
        </p:nvSpPr>
        <p:spPr>
          <a:xfrm>
            <a:off x="5043488" y="2060575"/>
            <a:ext cx="3632200" cy="4105275"/>
          </a:xfrm>
        </p:spPr>
        <p:txBody>
          <a:bodyPr rtlCol="0">
            <a:normAutofit/>
          </a:bodyPr>
          <a:lstStyle/>
          <a:p>
            <a:pPr lvl="0"/>
            <a:endParaRPr lang="en-US" noProof="0" smtClean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Date: 3.11.2009 </a:t>
            </a: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Code: P021/30A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EDE7D2-B359-4A52-8404-1576E9E224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6472076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35150" y="333375"/>
            <a:ext cx="6889750" cy="9366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1258888" y="2060575"/>
            <a:ext cx="3632200" cy="41052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3488" y="2060575"/>
            <a:ext cx="3632200" cy="41052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Date: 26.2.2010</a:t>
            </a: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Code: P021/30A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D9737-4A48-42F0-A948-0657F3AB1C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2185247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Date: 26.2.2010</a:t>
            </a:r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Code: P021/30A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4CDBE-94D7-4D57-BBD8-2A07B18CB7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0680940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Date: 26.2.2010</a:t>
            </a:r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Code: P021/30A</a:t>
            </a: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DEC523-C70A-4DD4-A59E-24D10BA190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6401048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Date: 26.2.2010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Code: P021/30A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714A13-FC94-4B1C-9C67-2FBCDB0F44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5630077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 algn="r">
              <a:defRPr sz="43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Date: 26.2.2010</a:t>
            </a: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Code: P021/30A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EBC2A5-49BC-4625-9FC1-178EBED3DBB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5233179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Date: 26.2.2010</a:t>
            </a: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Code: P0</a:t>
            </a:r>
            <a:r>
              <a:rPr lang="en-US"/>
              <a:t>21</a:t>
            </a:r>
            <a:r>
              <a:rPr lang="cs-CZ"/>
              <a:t>/</a:t>
            </a:r>
            <a:r>
              <a:rPr lang="en-US"/>
              <a:t>30A</a:t>
            </a:r>
            <a:r>
              <a:rPr lang="cs-CZ"/>
              <a:t>  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B0162B-CCE9-4A0C-A1E1-7E5AB7E544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3550652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Date: 26.2.2010</a:t>
            </a:r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Code: P021/30A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B42E8-FC1A-4FE3-895F-F1A8ACF398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7133259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Date: 26.2.2010</a:t>
            </a:r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Code: P021/30A</a:t>
            </a: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DE6115-BAD7-48B6-8594-2FE5D4DD19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5700283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3.wmf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Obrázek 9" descr="PataMala.png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3963"/>
            <a:ext cx="91440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8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5314950" y="6572250"/>
            <a:ext cx="1042988" cy="214313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900">
                <a:solidFill>
                  <a:srgbClr val="6898CA"/>
                </a:solidFill>
              </a:defRPr>
            </a:lvl1pPr>
          </a:lstStyle>
          <a:p>
            <a:pPr>
              <a:defRPr/>
            </a:pPr>
            <a:r>
              <a:rPr lang="en-US"/>
              <a:t>Date: 26.2.2010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859213" y="6572250"/>
            <a:ext cx="784225" cy="214313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900">
                <a:solidFill>
                  <a:srgbClr val="6898CA"/>
                </a:solidFill>
              </a:defRPr>
            </a:lvl1pPr>
          </a:lstStyle>
          <a:p>
            <a:pPr>
              <a:defRPr/>
            </a:pPr>
            <a:r>
              <a:rPr lang="cs-CZ"/>
              <a:t>Code: P021/30A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2820988" y="6572250"/>
            <a:ext cx="714375" cy="214313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900">
                <a:solidFill>
                  <a:srgbClr val="6898CA"/>
                </a:solidFill>
                <a:latin typeface="Univers Condensed" pitchFamily="34" charset="0"/>
              </a:defRPr>
            </a:lvl1pPr>
          </a:lstStyle>
          <a:p>
            <a:pPr>
              <a:defRPr/>
            </a:pPr>
            <a:fld id="{121488F9-67CE-4219-9A38-18E35A1563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Zástupný symbol pro číslo snímku 5"/>
          <p:cNvSpPr txBox="1">
            <a:spLocks/>
          </p:cNvSpPr>
          <p:nvPr/>
        </p:nvSpPr>
        <p:spPr>
          <a:xfrm>
            <a:off x="2000250" y="6572250"/>
            <a:ext cx="785813" cy="28575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900">
                <a:solidFill>
                  <a:srgbClr val="6898CA"/>
                </a:solidFill>
                <a:latin typeface="Myriad Pro" pitchFamily="34" charset="0"/>
              </a:defRPr>
            </a:lvl1pPr>
          </a:lstStyle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 err="1" smtClean="0">
                <a:latin typeface="Univers Condensed" pitchFamily="34" charset="0"/>
              </a:rPr>
              <a:t>page</a:t>
            </a:r>
            <a:r>
              <a:rPr lang="cs-CZ" dirty="0" smtClean="0">
                <a:latin typeface="Univers Condensed" pitchFamily="34" charset="0"/>
              </a:rPr>
              <a:t>: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8" r:id="rId1"/>
    <p:sldLayoutId id="2147483869" r:id="rId2"/>
    <p:sldLayoutId id="2147483875" r:id="rId3"/>
    <p:sldLayoutId id="2147483870" r:id="rId4"/>
    <p:sldLayoutId id="2147483876" r:id="rId5"/>
    <p:sldLayoutId id="2147483878" r:id="rId6"/>
    <p:sldLayoutId id="2147483879" r:id="rId7"/>
    <p:sldLayoutId id="2147483871" r:id="rId8"/>
    <p:sldLayoutId id="2147483872" r:id="rId9"/>
    <p:sldLayoutId id="2147483873" r:id="rId10"/>
  </p:sldLayoutIdLst>
  <p:transition/>
  <p:timing>
    <p:tnLst>
      <p:par>
        <p:cTn id="1" dur="indefinite" restart="never" nodeType="tmRoot"/>
      </p:par>
    </p:tnLst>
  </p:timing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600" kern="1200">
          <a:solidFill>
            <a:srgbClr val="6898CA"/>
          </a:solidFill>
          <a:latin typeface="Univers Condensed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600">
          <a:solidFill>
            <a:srgbClr val="6898CA"/>
          </a:solidFill>
          <a:latin typeface="Univers Condensed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600">
          <a:solidFill>
            <a:srgbClr val="6898CA"/>
          </a:solidFill>
          <a:latin typeface="Univers Condensed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600">
          <a:solidFill>
            <a:srgbClr val="6898CA"/>
          </a:solidFill>
          <a:latin typeface="Univers Condensed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600">
          <a:solidFill>
            <a:srgbClr val="6898CA"/>
          </a:solidFill>
          <a:latin typeface="Univers Condensed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600">
          <a:solidFill>
            <a:srgbClr val="6898CA"/>
          </a:solidFill>
          <a:latin typeface="Univers Condensed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600">
          <a:solidFill>
            <a:srgbClr val="6898CA"/>
          </a:solidFill>
          <a:latin typeface="Univers Condensed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600">
          <a:solidFill>
            <a:srgbClr val="6898CA"/>
          </a:solidFill>
          <a:latin typeface="Univers Condensed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600">
          <a:solidFill>
            <a:srgbClr val="6898CA"/>
          </a:solidFill>
          <a:latin typeface="Univers Condensed" pitchFamily="34" charset="0"/>
        </a:defRPr>
      </a:lvl9pPr>
    </p:titleStyle>
    <p:bodyStyle>
      <a:lvl1pPr marL="250825" indent="-250825" algn="l" rtl="0" eaLnBrk="0" fontAlgn="base" hangingPunct="0">
        <a:spcBef>
          <a:spcPts val="1500"/>
        </a:spcBef>
        <a:spcAft>
          <a:spcPct val="0"/>
        </a:spcAft>
        <a:buClr>
          <a:srgbClr val="F79646"/>
        </a:buClr>
        <a:buSzPct val="115000"/>
        <a:buFont typeface="Wingdings" pitchFamily="2" charset="2"/>
        <a:buChar char="§"/>
        <a:defRPr sz="2800" kern="1200">
          <a:solidFill>
            <a:srgbClr val="595959"/>
          </a:solidFill>
          <a:latin typeface="Univers Condensed" pitchFamily="34" charset="0"/>
          <a:ea typeface="+mn-ea"/>
          <a:cs typeface="+mn-cs"/>
        </a:defRPr>
      </a:lvl1pPr>
      <a:lvl2pPr marL="395288" indent="-142875" algn="l" rtl="0" eaLnBrk="0" fontAlgn="base" hangingPunct="0">
        <a:lnSpc>
          <a:spcPts val="2500"/>
        </a:lnSpc>
        <a:spcBef>
          <a:spcPct val="0"/>
        </a:spcBef>
        <a:spcAft>
          <a:spcPct val="0"/>
        </a:spcAft>
        <a:buClr>
          <a:srgbClr val="6898CA"/>
        </a:buClr>
        <a:buSzPct val="80000"/>
        <a:buFont typeface="Wingdings" pitchFamily="2" charset="2"/>
        <a:buChar char="§"/>
        <a:defRPr sz="2000" kern="1200">
          <a:solidFill>
            <a:srgbClr val="595959"/>
          </a:solidFill>
          <a:latin typeface="Univers Condensed" pitchFamily="34" charset="0"/>
          <a:ea typeface="+mn-ea"/>
          <a:cs typeface="+mn-cs"/>
        </a:defRPr>
      </a:lvl2pPr>
      <a:lvl3pPr marL="395288" indent="5191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rgbClr val="595959"/>
          </a:solidFill>
          <a:latin typeface="Univers Condensed" pitchFamily="34" charset="0"/>
          <a:ea typeface="+mn-ea"/>
          <a:cs typeface="+mn-cs"/>
        </a:defRPr>
      </a:lvl3pPr>
      <a:lvl4pPr marL="395288" indent="9763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595959"/>
          </a:solidFill>
          <a:latin typeface="Univers Condensed" pitchFamily="34" charset="0"/>
          <a:ea typeface="+mn-ea"/>
          <a:cs typeface="+mn-cs"/>
        </a:defRPr>
      </a:lvl4pPr>
      <a:lvl5pPr marL="395288" indent="14335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595959"/>
          </a:solidFill>
          <a:latin typeface="Univers Condensed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10" descr="PataVelka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81463"/>
            <a:ext cx="9144000" cy="277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857250"/>
            <a:ext cx="55435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052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2143125"/>
            <a:ext cx="5543550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endParaRPr lang="cs-CZ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5314950" y="6572250"/>
            <a:ext cx="1042988" cy="214313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900">
                <a:solidFill>
                  <a:srgbClr val="6898CA"/>
                </a:solidFill>
              </a:defRPr>
            </a:lvl1pPr>
          </a:lstStyle>
          <a:p>
            <a:pPr>
              <a:defRPr/>
            </a:pPr>
            <a:r>
              <a:rPr lang="en-US"/>
              <a:t>Date: 26.2.2010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857625" y="6572250"/>
            <a:ext cx="784225" cy="214313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900">
                <a:solidFill>
                  <a:srgbClr val="6898CA"/>
                </a:solidFill>
              </a:defRPr>
            </a:lvl1pPr>
          </a:lstStyle>
          <a:p>
            <a:pPr>
              <a:defRPr/>
            </a:pPr>
            <a:r>
              <a:rPr lang="cs-CZ"/>
              <a:t>Code: P021/30A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2820988" y="6572250"/>
            <a:ext cx="714375" cy="214313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900">
                <a:solidFill>
                  <a:srgbClr val="6898CA"/>
                </a:solidFill>
                <a:latin typeface="Univers Condensed" pitchFamily="34" charset="0"/>
              </a:defRPr>
            </a:lvl1pPr>
          </a:lstStyle>
          <a:p>
            <a:pPr>
              <a:defRPr/>
            </a:pPr>
            <a:fld id="{F339D3CB-571E-4E13-B9CC-48BA98CD461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8" name="Zástupný symbol pro číslo snímku 5"/>
          <p:cNvSpPr txBox="1">
            <a:spLocks/>
          </p:cNvSpPr>
          <p:nvPr/>
        </p:nvSpPr>
        <p:spPr>
          <a:xfrm>
            <a:off x="2000250" y="6572250"/>
            <a:ext cx="785813" cy="28575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900">
                <a:solidFill>
                  <a:srgbClr val="6898CA"/>
                </a:solidFill>
                <a:latin typeface="Myriad Pro" pitchFamily="34" charset="0"/>
              </a:defRPr>
            </a:lvl1pPr>
          </a:lstStyle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 err="1" smtClean="0">
                <a:latin typeface="Univers Condensed" pitchFamily="34" charset="0"/>
              </a:rPr>
              <a:t>page</a:t>
            </a:r>
            <a:r>
              <a:rPr lang="cs-CZ" dirty="0" smtClean="0">
                <a:latin typeface="Univers Condensed" pitchFamily="34" charset="0"/>
              </a:rPr>
              <a:t>: </a:t>
            </a:r>
          </a:p>
        </p:txBody>
      </p:sp>
      <p:pic>
        <p:nvPicPr>
          <p:cNvPr id="2057" name="Picture 2"/>
          <p:cNvPicPr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063" y="857250"/>
            <a:ext cx="1928812" cy="209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74" r:id="rId1"/>
    <p:sldLayoutId id="2147483880" r:id="rId2"/>
    <p:sldLayoutId id="2147483881" r:id="rId3"/>
    <p:sldLayoutId id="2147483882" r:id="rId4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  <p:bldP spid="2052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205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4600" kern="1200">
          <a:solidFill>
            <a:srgbClr val="6898CA"/>
          </a:solidFill>
          <a:latin typeface="Univers Condensed" pitchFamily="34" charset="0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4600">
          <a:solidFill>
            <a:srgbClr val="6898CA"/>
          </a:solidFill>
          <a:latin typeface="Univers Condensed" pitchFamily="34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4600">
          <a:solidFill>
            <a:srgbClr val="6898CA"/>
          </a:solidFill>
          <a:latin typeface="Univers Condensed" pitchFamily="34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4600">
          <a:solidFill>
            <a:srgbClr val="6898CA"/>
          </a:solidFill>
          <a:latin typeface="Univers Condensed" pitchFamily="34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4600">
          <a:solidFill>
            <a:srgbClr val="6898CA"/>
          </a:solidFill>
          <a:latin typeface="Univers Condensed" pitchFamily="34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4600">
          <a:solidFill>
            <a:srgbClr val="6898CA"/>
          </a:solidFill>
          <a:latin typeface="Univers Condensed" pitchFamily="34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4600">
          <a:solidFill>
            <a:srgbClr val="6898CA"/>
          </a:solidFill>
          <a:latin typeface="Univers Condensed" pitchFamily="34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4600">
          <a:solidFill>
            <a:srgbClr val="6898CA"/>
          </a:solidFill>
          <a:latin typeface="Univers Condensed" pitchFamily="34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4600">
          <a:solidFill>
            <a:srgbClr val="6898CA"/>
          </a:solidFill>
          <a:latin typeface="Univers Condensed" pitchFamily="34" charset="0"/>
        </a:defRPr>
      </a:lvl9pPr>
    </p:titleStyle>
    <p:bodyStyle>
      <a:lvl1pPr marL="250825" indent="-250825" algn="r" rtl="0" eaLnBrk="0" fontAlgn="base" hangingPunct="0">
        <a:spcBef>
          <a:spcPts val="1500"/>
        </a:spcBef>
        <a:spcAft>
          <a:spcPct val="0"/>
        </a:spcAft>
        <a:buClr>
          <a:srgbClr val="F79646"/>
        </a:buClr>
        <a:buSzPct val="115000"/>
        <a:buChar char="•"/>
        <a:defRPr sz="3200" kern="1200">
          <a:solidFill>
            <a:srgbClr val="95B3D7"/>
          </a:solidFill>
          <a:latin typeface="Univers Condensed" pitchFamily="34" charset="0"/>
          <a:ea typeface="+mn-ea"/>
          <a:cs typeface="+mn-cs"/>
        </a:defRPr>
      </a:lvl1pPr>
      <a:lvl2pPr marL="395288" indent="-142875" algn="l" rtl="0" eaLnBrk="0" fontAlgn="base" hangingPunct="0">
        <a:lnSpc>
          <a:spcPts val="2500"/>
        </a:lnSpc>
        <a:spcBef>
          <a:spcPct val="0"/>
        </a:spcBef>
        <a:spcAft>
          <a:spcPct val="0"/>
        </a:spcAft>
        <a:buClr>
          <a:srgbClr val="6898CA"/>
        </a:buClr>
        <a:buSzPct val="80000"/>
        <a:buChar char="–"/>
        <a:defRPr sz="2000" kern="1200">
          <a:solidFill>
            <a:srgbClr val="595959"/>
          </a:solidFill>
          <a:latin typeface="Univers Condensed" pitchFamily="34" charset="0"/>
          <a:ea typeface="+mn-ea"/>
          <a:cs typeface="+mn-cs"/>
        </a:defRPr>
      </a:lvl2pPr>
      <a:lvl3pPr marL="250825" indent="-250825" algn="l" rtl="0" eaLnBrk="0" fontAlgn="base" hangingPunct="0">
        <a:spcBef>
          <a:spcPct val="0"/>
        </a:spcBef>
        <a:spcAft>
          <a:spcPct val="0"/>
        </a:spcAft>
        <a:buClr>
          <a:srgbClr val="F79646"/>
        </a:buClr>
        <a:buSzPct val="115000"/>
        <a:buFont typeface="Wingdings" pitchFamily="2" charset="2"/>
        <a:buChar char="§"/>
        <a:defRPr sz="2800" kern="1200">
          <a:solidFill>
            <a:srgbClr val="595959"/>
          </a:solidFill>
          <a:latin typeface="Univers Condensed" pitchFamily="34" charset="0"/>
          <a:ea typeface="+mn-ea"/>
          <a:cs typeface="+mn-cs"/>
        </a:defRPr>
      </a:lvl3pPr>
      <a:lvl4pPr marL="395288" indent="9763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595959"/>
          </a:solidFill>
          <a:latin typeface="Univers Condensed" pitchFamily="34" charset="0"/>
          <a:ea typeface="+mn-ea"/>
          <a:cs typeface="+mn-cs"/>
        </a:defRPr>
      </a:lvl4pPr>
      <a:lvl5pPr marL="395288" indent="14335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595959"/>
          </a:solidFill>
          <a:latin typeface="Univers Condensed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25.wmf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7.jpe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41.png"/><Relationship Id="rId4" Type="http://schemas.openxmlformats.org/officeDocument/2006/relationships/oleObject" Target="../embeddings/oleObject2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9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6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image" Target="../media/image61.png"/><Relationship Id="rId7" Type="http://schemas.openxmlformats.org/officeDocument/2006/relationships/image" Target="../media/image70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9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9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9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9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5"/>
          <p:cNvSpPr>
            <a:spLocks noGrp="1" noChangeArrowheads="1"/>
          </p:cNvSpPr>
          <p:nvPr>
            <p:ph type="dt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9pPr>
          </a:lstStyle>
          <a:p>
            <a:pPr eaLnBrk="1" hangingPunct="1"/>
            <a:r>
              <a:rPr lang="en-US" smtClean="0">
                <a:solidFill>
                  <a:srgbClr val="6898CA"/>
                </a:solidFill>
              </a:rPr>
              <a:t>Date: 26.2.2010</a:t>
            </a:r>
            <a:endParaRPr lang="cs-CZ" smtClean="0">
              <a:solidFill>
                <a:srgbClr val="6898CA"/>
              </a:solidFill>
            </a:endParaRPr>
          </a:p>
        </p:txBody>
      </p:sp>
      <p:sp>
        <p:nvSpPr>
          <p:cNvPr id="9219" name="Rectangle 6"/>
          <p:cNvSpPr>
            <a:spLocks noGrp="1" noChangeArrowheads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9pPr>
          </a:lstStyle>
          <a:p>
            <a:pPr eaLnBrk="1" hangingPunct="1"/>
            <a:r>
              <a:rPr lang="cs-CZ" smtClean="0">
                <a:solidFill>
                  <a:srgbClr val="6898CA"/>
                </a:solidFill>
              </a:rPr>
              <a:t>Code: P0</a:t>
            </a:r>
            <a:r>
              <a:rPr lang="en-US" smtClean="0">
                <a:solidFill>
                  <a:srgbClr val="6898CA"/>
                </a:solidFill>
              </a:rPr>
              <a:t>21</a:t>
            </a:r>
            <a:r>
              <a:rPr lang="cs-CZ" smtClean="0">
                <a:solidFill>
                  <a:srgbClr val="6898CA"/>
                </a:solidFill>
              </a:rPr>
              <a:t>/</a:t>
            </a:r>
            <a:r>
              <a:rPr lang="en-US" smtClean="0">
                <a:solidFill>
                  <a:srgbClr val="6898CA"/>
                </a:solidFill>
              </a:rPr>
              <a:t>30A</a:t>
            </a:r>
            <a:r>
              <a:rPr lang="cs-CZ" smtClean="0">
                <a:solidFill>
                  <a:srgbClr val="6898CA"/>
                </a:solidFill>
              </a:rPr>
              <a:t>  </a:t>
            </a:r>
          </a:p>
        </p:txBody>
      </p:sp>
      <p:sp>
        <p:nvSpPr>
          <p:cNvPr id="9220" name="Rectangle 7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9pPr>
          </a:lstStyle>
          <a:p>
            <a:pPr eaLnBrk="1" hangingPunct="1"/>
            <a:fld id="{F2B263FB-EE8E-43EB-8F86-399984E93719}" type="slidenum">
              <a:rPr lang="cs-CZ" smtClean="0">
                <a:solidFill>
                  <a:srgbClr val="6898CA"/>
                </a:solidFill>
              </a:rPr>
              <a:pPr eaLnBrk="1" hangingPunct="1"/>
              <a:t>1</a:t>
            </a:fld>
            <a:endParaRPr lang="cs-CZ" smtClean="0">
              <a:solidFill>
                <a:srgbClr val="6898CA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0825" y="857250"/>
            <a:ext cx="5749925" cy="1143000"/>
          </a:xfrm>
        </p:spPr>
        <p:txBody>
          <a:bodyPr/>
          <a:lstStyle/>
          <a:p>
            <a:pPr eaLnBrk="1" hangingPunct="1"/>
            <a:r>
              <a:rPr lang="cs-CZ" sz="3600" dirty="0" err="1" smtClean="0"/>
              <a:t>Clarity</a:t>
            </a:r>
            <a:r>
              <a:rPr lang="cs-CZ" sz="3600" dirty="0" smtClean="0"/>
              <a:t> – co se v ní změnilo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924944"/>
            <a:ext cx="7488832" cy="18002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dirty="0" smtClean="0"/>
              <a:t>Chromatografický software - Historie </a:t>
            </a:r>
            <a:r>
              <a:rPr lang="cs-CZ" dirty="0"/>
              <a:t>a současnost </a:t>
            </a:r>
            <a:endParaRPr lang="cs-CZ" dirty="0" smtClean="0"/>
          </a:p>
          <a:p>
            <a:pPr eaLnBrk="1" hangingPunct="1">
              <a:buFontTx/>
              <a:buNone/>
            </a:pPr>
            <a:r>
              <a:rPr lang="cs-CZ" dirty="0" err="1" smtClean="0"/>
              <a:t>Clarity</a:t>
            </a:r>
            <a:r>
              <a:rPr lang="cs-CZ" dirty="0" smtClean="0"/>
              <a:t> – její možnosti a vývoj</a:t>
            </a:r>
          </a:p>
          <a:p>
            <a:pPr eaLnBrk="1" hangingPunct="1">
              <a:buFontTx/>
              <a:buNone/>
            </a:pPr>
            <a:r>
              <a:rPr lang="cs-CZ" dirty="0" err="1" smtClean="0"/>
              <a:t>Clarity</a:t>
            </a:r>
            <a:r>
              <a:rPr lang="cs-CZ" dirty="0" smtClean="0"/>
              <a:t> – přístup k uživatelům</a:t>
            </a:r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Chromatografický signál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US" smtClean="0"/>
              <a:t>Date: 26.2.2010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cs-CZ" smtClean="0"/>
              <a:t>Code: P021/30A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6A1A5397-1C31-4079-B288-266CB83A9932}" type="slidenum">
              <a:rPr lang="cs-CZ" smtClean="0"/>
              <a:pPr>
                <a:defRPr/>
              </a:pPr>
              <a:t>2</a:t>
            </a:fld>
            <a:endParaRPr lang="cs-CZ"/>
          </a:p>
        </p:txBody>
      </p:sp>
      <p:pic>
        <p:nvPicPr>
          <p:cNvPr id="7" name="Content Placeholder 6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print"/>
          <a:srcRect t="2058"/>
          <a:stretch>
            <a:fillRect/>
          </a:stretch>
        </p:blipFill>
        <p:spPr bwMode="auto">
          <a:xfrm>
            <a:off x="899592" y="1628800"/>
            <a:ext cx="6552728" cy="2121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22" t="33191" r="1550" b="19294"/>
          <a:stretch/>
        </p:blipFill>
        <p:spPr bwMode="auto">
          <a:xfrm>
            <a:off x="899592" y="3861048"/>
            <a:ext cx="6571416" cy="224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75159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Date: 26.2.2010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Code: P021/30A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72CBA5-7056-44EE-A7D5-CB38679F0462}" type="slidenum">
              <a:rPr lang="cs-CZ"/>
              <a:pPr>
                <a:defRPr/>
              </a:pPr>
              <a:t>3</a:t>
            </a:fld>
            <a:endParaRPr lang="cs-CZ"/>
          </a:p>
        </p:txBody>
      </p:sp>
      <p:sp>
        <p:nvSpPr>
          <p:cNvPr id="24578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Historie vyhodnocování</a:t>
            </a:r>
          </a:p>
        </p:txBody>
      </p:sp>
      <p:sp>
        <p:nvSpPr>
          <p:cNvPr id="24592" name="Zástupný symbol pro obsah 5"/>
          <p:cNvSpPr>
            <a:spLocks/>
          </p:cNvSpPr>
          <p:nvPr/>
        </p:nvSpPr>
        <p:spPr bwMode="auto">
          <a:xfrm>
            <a:off x="3779838" y="1557338"/>
            <a:ext cx="3198812" cy="269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50825" indent="-250825">
              <a:spcBef>
                <a:spcPts val="1500"/>
              </a:spcBef>
              <a:buClr>
                <a:srgbClr val="F79646"/>
              </a:buClr>
              <a:buSzPct val="115000"/>
              <a:buFont typeface="Wingdings" pitchFamily="2" charset="2"/>
              <a:buChar char="§"/>
            </a:pPr>
            <a:endParaRPr lang="cs-CZ" sz="3200">
              <a:solidFill>
                <a:srgbClr val="595959"/>
              </a:solidFill>
            </a:endParaRPr>
          </a:p>
        </p:txBody>
      </p:sp>
      <p:pic>
        <p:nvPicPr>
          <p:cNvPr id="3074" name="Picture 2" descr="Linear 141 Chart Record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40768"/>
            <a:ext cx="432048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ewlett Packard 3396-II Integrato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8" y="3101712"/>
            <a:ext cx="4014909" cy="301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7889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Chromatografická </a:t>
            </a:r>
            <a:r>
              <a:rPr lang="cs-CZ" dirty="0" err="1" smtClean="0"/>
              <a:t>datastanice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Sběr a ukládání signálu</a:t>
            </a:r>
            <a:endParaRPr lang="en-GB" dirty="0" smtClean="0"/>
          </a:p>
          <a:p>
            <a:r>
              <a:rPr lang="cs-CZ" dirty="0" smtClean="0"/>
              <a:t>Integrace (vyhodnocení času, výšky, plochy)</a:t>
            </a:r>
            <a:endParaRPr lang="en-GB" dirty="0" smtClean="0"/>
          </a:p>
          <a:p>
            <a:r>
              <a:rPr lang="cs-CZ" dirty="0" smtClean="0"/>
              <a:t>Identifikace a kvantifikace</a:t>
            </a:r>
            <a:endParaRPr lang="en-GB" dirty="0" smtClean="0"/>
          </a:p>
          <a:p>
            <a:r>
              <a:rPr lang="cs-CZ" dirty="0" smtClean="0"/>
              <a:t>Prezentace výsledků</a:t>
            </a:r>
            <a:endParaRPr lang="en-GB" dirty="0" smtClean="0"/>
          </a:p>
          <a:p>
            <a:r>
              <a:rPr lang="cs-CZ" dirty="0" smtClean="0"/>
              <a:t>Archivace a zálohování</a:t>
            </a:r>
            <a:endParaRPr lang="en-GB" dirty="0" smtClean="0"/>
          </a:p>
          <a:p>
            <a:r>
              <a:rPr lang="cs-CZ" dirty="0" smtClean="0"/>
              <a:t>Řízení chromatografů</a:t>
            </a:r>
          </a:p>
          <a:p>
            <a:r>
              <a:rPr lang="cs-CZ" dirty="0" smtClean="0"/>
              <a:t>Speciální výpočty a vyhodnocení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US" smtClean="0"/>
              <a:t>Date: 26.2.2010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cs-CZ" smtClean="0"/>
              <a:t>Code: P021/30A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6A1A5397-1C31-4079-B288-266CB83A9932}" type="slidenum">
              <a:rPr lang="cs-CZ" smtClean="0"/>
              <a:pPr>
                <a:defRPr/>
              </a:pPr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892003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Vývoj v posledních letech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dirty="0" smtClean="0"/>
              <a:t>Nové funkce dříve prováděné externími programy</a:t>
            </a:r>
            <a:endParaRPr lang="en-GB" dirty="0" smtClean="0"/>
          </a:p>
          <a:p>
            <a:pPr lvl="2">
              <a:lnSpc>
                <a:spcPct val="90000"/>
              </a:lnSpc>
            </a:pPr>
            <a:r>
              <a:rPr lang="cs-CZ" dirty="0" smtClean="0"/>
              <a:t>Grafické presentace</a:t>
            </a:r>
            <a:endParaRPr lang="en-GB" dirty="0" smtClean="0"/>
          </a:p>
          <a:p>
            <a:pPr lvl="2">
              <a:lnSpc>
                <a:spcPct val="90000"/>
              </a:lnSpc>
            </a:pPr>
            <a:r>
              <a:rPr lang="cs-CZ" dirty="0" smtClean="0"/>
              <a:t>Speciální výpočty – tabulkové kalkulátory</a:t>
            </a:r>
            <a:endParaRPr lang="en-GB" dirty="0" smtClean="0"/>
          </a:p>
          <a:p>
            <a:pPr lvl="2">
              <a:lnSpc>
                <a:spcPct val="90000"/>
              </a:lnSpc>
            </a:pPr>
            <a:r>
              <a:rPr lang="cs-CZ" dirty="0" smtClean="0"/>
              <a:t>Statistické vyhodnocení</a:t>
            </a:r>
            <a:endParaRPr lang="en-GB" dirty="0" smtClean="0"/>
          </a:p>
          <a:p>
            <a:pPr>
              <a:lnSpc>
                <a:spcPct val="90000"/>
              </a:lnSpc>
            </a:pPr>
            <a:r>
              <a:rPr lang="cs-CZ" dirty="0" smtClean="0"/>
              <a:t>Práce v síti</a:t>
            </a:r>
            <a:endParaRPr lang="en-GB" dirty="0" smtClean="0"/>
          </a:p>
          <a:p>
            <a:pPr lvl="2">
              <a:lnSpc>
                <a:spcPct val="90000"/>
              </a:lnSpc>
            </a:pPr>
            <a:r>
              <a:rPr lang="en-GB" dirty="0" smtClean="0"/>
              <a:t>Client-server </a:t>
            </a:r>
            <a:r>
              <a:rPr lang="cs-CZ" dirty="0" smtClean="0"/>
              <a:t>architektura, vzdálený přístup</a:t>
            </a:r>
            <a:endParaRPr lang="en-GB" dirty="0" smtClean="0"/>
          </a:p>
          <a:p>
            <a:pPr lvl="2">
              <a:lnSpc>
                <a:spcPct val="90000"/>
              </a:lnSpc>
            </a:pPr>
            <a:r>
              <a:rPr lang="cs-CZ" dirty="0" err="1" smtClean="0"/>
              <a:t>Databáse</a:t>
            </a:r>
            <a:endParaRPr lang="en-GB" dirty="0" smtClean="0"/>
          </a:p>
          <a:p>
            <a:pPr lvl="2">
              <a:lnSpc>
                <a:spcPct val="90000"/>
              </a:lnSpc>
            </a:pPr>
            <a:r>
              <a:rPr lang="en-GB" dirty="0" smtClean="0"/>
              <a:t>LIMS (Laboratory information management system)</a:t>
            </a:r>
            <a:endParaRPr lang="cs-CZ" dirty="0" smtClean="0"/>
          </a:p>
          <a:p>
            <a:pPr>
              <a:lnSpc>
                <a:spcPct val="90000"/>
              </a:lnSpc>
            </a:pPr>
            <a:r>
              <a:rPr lang="cs-CZ" dirty="0" smtClean="0"/>
              <a:t>Podpora práce v regulovaném prostředí</a:t>
            </a:r>
          </a:p>
          <a:p>
            <a:pPr lvl="2">
              <a:lnSpc>
                <a:spcPct val="90000"/>
              </a:lnSpc>
            </a:pPr>
            <a:r>
              <a:rPr lang="cs-CZ" dirty="0" smtClean="0"/>
              <a:t>Validace, dokumentace, archivace a zálohování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US" smtClean="0"/>
              <a:t>Date: 26.2.2010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cs-CZ" smtClean="0"/>
              <a:t>Code: P021/30A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6A1A5397-1C31-4079-B288-266CB83A9932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678825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Historie stanic od </a:t>
            </a:r>
            <a:r>
              <a:rPr lang="cs-CZ" dirty="0" err="1" smtClean="0"/>
              <a:t>DataApexu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US" smtClean="0"/>
              <a:t>Date: 26.2.2010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cs-CZ" smtClean="0"/>
              <a:t>Code: P021/30A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6A1A5397-1C31-4079-B288-266CB83A9932}" type="slidenum">
              <a:rPr lang="cs-CZ" smtClean="0"/>
              <a:pPr>
                <a:defRPr/>
              </a:pPr>
              <a:t>6</a:t>
            </a:fld>
            <a:endParaRPr lang="cs-CZ"/>
          </a:p>
        </p:txBody>
      </p:sp>
      <p:pic>
        <p:nvPicPr>
          <p:cNvPr id="9" name="Picture 3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11" t="27777" r="20833" b="8333"/>
          <a:stretch>
            <a:fillRect/>
          </a:stretch>
        </p:blipFill>
        <p:spPr bwMode="auto">
          <a:xfrm>
            <a:off x="1907704" y="1654708"/>
            <a:ext cx="6392034" cy="4500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1004980" y="1628800"/>
            <a:ext cx="936104" cy="450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250825" indent="-250825" algn="l" rtl="0" eaLnBrk="0" fontAlgn="base" hangingPunct="0">
              <a:spcBef>
                <a:spcPts val="1500"/>
              </a:spcBef>
              <a:spcAft>
                <a:spcPct val="0"/>
              </a:spcAft>
              <a:buClr>
                <a:srgbClr val="F79646"/>
              </a:buClr>
              <a:buSzPct val="115000"/>
              <a:buFont typeface="Wingdings" pitchFamily="2" charset="2"/>
              <a:buChar char="§"/>
              <a:defRPr sz="28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1pPr>
            <a:lvl2pPr marL="395288" indent="-142875" algn="l" rtl="0" eaLnBrk="0" fontAlgn="base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  <a:buClr>
                <a:srgbClr val="6898CA"/>
              </a:buClr>
              <a:buSzPct val="80000"/>
              <a:buFont typeface="Wingdings" pitchFamily="2" charset="2"/>
              <a:buChar char="§"/>
              <a:defRPr sz="20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2pPr>
            <a:lvl3pPr marL="395288" indent="51911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3pPr>
            <a:lvl4pPr marL="395288" indent="97631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4pPr>
            <a:lvl5pPr marL="395288" indent="143351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buNone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2003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2001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1994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1991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397242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74638"/>
            <a:ext cx="8143932" cy="778098"/>
          </a:xfrm>
        </p:spPr>
        <p:txBody>
          <a:bodyPr/>
          <a:lstStyle/>
          <a:p>
            <a:r>
              <a:rPr lang="cs-CZ" dirty="0" smtClean="0"/>
              <a:t>1991 Apex (Apex Extra)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US" smtClean="0"/>
              <a:t>Date: 26.2.2010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cs-CZ" smtClean="0"/>
              <a:t>Code: P021/30A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6A1A5397-1C31-4079-B288-266CB83A9932}" type="slidenum">
              <a:rPr lang="cs-CZ" smtClean="0"/>
              <a:pPr>
                <a:defRPr/>
              </a:pPr>
              <a:t>7</a:t>
            </a:fld>
            <a:endParaRPr lang="cs-CZ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052736"/>
            <a:ext cx="5277859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 descr="http://downloads.dataapex.com/products/picture/screenshots/chromapex/chromapex-04-big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0" y="2852936"/>
            <a:ext cx="4762500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://downloads.dataapex.com/products/picture/screenshots/chromapex/chromapex-02-big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645024"/>
            <a:ext cx="4762500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99488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556792"/>
            <a:ext cx="6086475" cy="315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74638"/>
            <a:ext cx="4359998" cy="922114"/>
          </a:xfrm>
        </p:spPr>
        <p:txBody>
          <a:bodyPr/>
          <a:lstStyle/>
          <a:p>
            <a:r>
              <a:rPr lang="cs-CZ" dirty="0" smtClean="0"/>
              <a:t>1994   CSW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US" smtClean="0"/>
              <a:t>Date: 26.2.2010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cs-CZ" smtClean="0"/>
              <a:t>Code: P021/30A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6A1A5397-1C31-4079-B288-266CB83A9932}" type="slidenum">
              <a:rPr lang="cs-CZ" smtClean="0"/>
              <a:pPr>
                <a:defRPr/>
              </a:pPr>
              <a:t>8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467544" y="1675496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Arial Narrow" pitchFamily="34" charset="0"/>
              </a:rPr>
              <a:t/>
            </a:r>
            <a:br>
              <a:rPr lang="en-GB" dirty="0">
                <a:latin typeface="Arial Narrow" pitchFamily="34" charset="0"/>
              </a:rPr>
            </a:br>
            <a:endParaRPr lang="en-US" dirty="0"/>
          </a:p>
        </p:txBody>
      </p:sp>
      <p:pic>
        <p:nvPicPr>
          <p:cNvPr id="9" name="Picture 5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692696"/>
            <a:ext cx="3333334" cy="3708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778616"/>
            <a:ext cx="3467100" cy="358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584" y="4077072"/>
            <a:ext cx="2791594" cy="1653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849671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290197"/>
            <a:ext cx="3853763" cy="2679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628800"/>
            <a:ext cx="4020375" cy="2753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74638"/>
            <a:ext cx="8143932" cy="778098"/>
          </a:xfrm>
        </p:spPr>
        <p:txBody>
          <a:bodyPr/>
          <a:lstStyle/>
          <a:p>
            <a:r>
              <a:rPr lang="cs-CZ" dirty="0" smtClean="0"/>
              <a:t>2001    CSW32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US" smtClean="0"/>
              <a:t>Date: 26.2.2010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cs-CZ" smtClean="0"/>
              <a:t>Code: P021/30A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6A1A5397-1C31-4079-B288-266CB83A9932}" type="slidenum">
              <a:rPr lang="cs-CZ" smtClean="0"/>
              <a:pPr>
                <a:defRPr/>
              </a:pPr>
              <a:t>9</a:t>
            </a:fld>
            <a:endParaRPr lang="cs-CZ"/>
          </a:p>
        </p:txBody>
      </p:sp>
      <p:pic>
        <p:nvPicPr>
          <p:cNvPr id="7" name="Picture 10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16016" y="2935022"/>
            <a:ext cx="3723810" cy="2895238"/>
          </a:xfrm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0904" y="3501008"/>
            <a:ext cx="2982433" cy="2514600"/>
          </a:xfrm>
          <a:prstGeom prst="rect">
            <a:avLst/>
          </a:prstGeom>
          <a:noFill/>
          <a:ln/>
        </p:spPr>
      </p:pic>
    </p:spTree>
    <p:extLst>
      <p:ext uri="{BB962C8B-B14F-4D97-AF65-F5344CB8AC3E}">
        <p14:creationId xmlns:p14="http://schemas.microsoft.com/office/powerpoint/2010/main" val="37821423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74638"/>
            <a:ext cx="8143932" cy="850106"/>
          </a:xfrm>
        </p:spPr>
        <p:txBody>
          <a:bodyPr/>
          <a:lstStyle/>
          <a:p>
            <a:r>
              <a:rPr lang="cs-CZ" dirty="0" smtClean="0"/>
              <a:t>2003 </a:t>
            </a:r>
            <a:r>
              <a:rPr lang="cs-CZ" dirty="0" err="1" smtClean="0"/>
              <a:t>Clarity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endParaRPr lang="cs-CZ" dirty="0" smtClean="0"/>
          </a:p>
          <a:p>
            <a:pPr>
              <a:lnSpc>
                <a:spcPct val="90000"/>
              </a:lnSpc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US" smtClean="0"/>
              <a:t>Date: 26.2.2010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cs-CZ" smtClean="0"/>
              <a:t>Code: P021/30A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6A1A5397-1C31-4079-B288-266CB83A9932}" type="slidenum">
              <a:rPr lang="cs-CZ" smtClean="0"/>
              <a:pPr>
                <a:defRPr/>
              </a:pPr>
              <a:t>10</a:t>
            </a:fld>
            <a:endParaRPr lang="cs-CZ"/>
          </a:p>
        </p:txBody>
      </p:sp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844824"/>
            <a:ext cx="3295650" cy="222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1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40" y="3185160"/>
            <a:ext cx="4090392" cy="2931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4184" y="2941697"/>
            <a:ext cx="3724275" cy="286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01544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4221088"/>
            <a:ext cx="4104456" cy="211076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</p:pic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09600"/>
            <a:ext cx="9144000" cy="731838"/>
          </a:xfrm>
        </p:spPr>
        <p:txBody>
          <a:bodyPr lIns="92075" tIns="46038" rIns="92075" bIns="46038">
            <a:normAutofit/>
          </a:bodyPr>
          <a:lstStyle/>
          <a:p>
            <a:pPr eaLnBrk="1" hangingPunct="1"/>
            <a:r>
              <a:rPr lang="en-US" sz="4100" dirty="0" smtClean="0"/>
              <a:t>GPC</a:t>
            </a:r>
            <a:endParaRPr lang="en-US" sz="4100" dirty="0" smtClean="0">
              <a:latin typeface="Arial CE" pitchFamily="34" charset="0"/>
            </a:endParaRP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/>
        <p:txBody>
          <a:bodyPr lIns="92075" tIns="46038" rIns="92075" bIns="46038"/>
          <a:lstStyle/>
          <a:p>
            <a:pPr eaLnBrk="1" hangingPunct="1"/>
            <a:r>
              <a:rPr lang="cs-CZ" dirty="0" smtClean="0"/>
              <a:t>Stanovení distribuce molekulových hmotností</a:t>
            </a:r>
            <a:endParaRPr lang="en-US" dirty="0" smtClean="0"/>
          </a:p>
          <a:p>
            <a:pPr eaLnBrk="1" hangingPunct="1"/>
            <a:r>
              <a:rPr lang="en-US" dirty="0" smtClean="0"/>
              <a:t>Offline </a:t>
            </a:r>
            <a:r>
              <a:rPr lang="cs-CZ" dirty="0" smtClean="0"/>
              <a:t>řešení i pro data z jiných softwarů</a:t>
            </a:r>
            <a:endParaRPr lang="en-US" dirty="0" smtClean="0"/>
          </a:p>
          <a:p>
            <a:pPr eaLnBrk="1" hangingPunct="1">
              <a:buFont typeface="Wingdings" pitchFamily="2" charset="2"/>
              <a:buNone/>
            </a:pPr>
            <a:endParaRPr lang="en-US" dirty="0" smtClean="0"/>
          </a:p>
          <a:p>
            <a:pPr eaLnBrk="1" hangingPunct="1">
              <a:buFont typeface="Wingdings" pitchFamily="2" charset="2"/>
              <a:buNone/>
            </a:pPr>
            <a:endParaRPr lang="en-US" dirty="0" smtClean="0">
              <a:latin typeface="Arial CE" pitchFamily="34" charset="0"/>
            </a:endParaRPr>
          </a:p>
        </p:txBody>
      </p:sp>
      <p:pic>
        <p:nvPicPr>
          <p:cNvPr id="22532" name="Picture 4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374" y="3405528"/>
            <a:ext cx="3875088" cy="278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Zástupný symbol pro datum 7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en-US">
                <a:latin typeface="Univers Condensed" charset="0"/>
              </a:rPr>
              <a:t>Date: 18.2.2010</a:t>
            </a:r>
            <a:endParaRPr lang="cs-CZ">
              <a:latin typeface="Univers Condensed" charset="0"/>
            </a:endParaRPr>
          </a:p>
        </p:txBody>
      </p:sp>
      <p:sp>
        <p:nvSpPr>
          <p:cNvPr id="31750" name="Zástupný symbol pro číslo snímku 8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2BE0C4F1-7193-4E6B-9DDA-68832E091A91}" type="slidenum">
              <a:rPr lang="cs-CZ" smtClean="0">
                <a:latin typeface="Univers Condensed" charset="0"/>
              </a:rPr>
              <a:pPr/>
              <a:t>11</a:t>
            </a:fld>
            <a:endParaRPr lang="cs-CZ" smtClean="0">
              <a:latin typeface="Univers Condensed" charset="0"/>
            </a:endParaRPr>
          </a:p>
        </p:txBody>
      </p:sp>
      <p:sp>
        <p:nvSpPr>
          <p:cNvPr id="31751" name="Zástupný symbol pro zápatí 9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cs-CZ" smtClean="0">
                <a:latin typeface="Univers Condensed" charset="0"/>
              </a:rPr>
              <a:t>Code P006</a:t>
            </a:r>
          </a:p>
        </p:txBody>
      </p:sp>
      <p:graphicFrame>
        <p:nvGraphicFramePr>
          <p:cNvPr id="2" name="Object 1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136450507"/>
              </p:ext>
            </p:extLst>
          </p:nvPr>
        </p:nvGraphicFramePr>
        <p:xfrm>
          <a:off x="4716016" y="2690351"/>
          <a:ext cx="4138389" cy="21292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" name="CorelPhotoPaint.Image.11" r:id="rId6" imgW="5904762" imgH="3038095" progId="">
                  <p:embed/>
                </p:oleObj>
              </mc:Choice>
              <mc:Fallback>
                <p:oleObj name="CorelPhotoPaint.Image.11" r:id="rId6" imgW="5904762" imgH="3038095" progId="">
                  <p:embed/>
                  <p:pic>
                    <p:nvPicPr>
                      <p:cNvPr id="0" name="Picture 14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6016" y="2690351"/>
                        <a:ext cx="4138389" cy="212926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408776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 lIns="92075" tIns="46038" rIns="92075" bIns="46038"/>
          <a:lstStyle/>
          <a:p>
            <a:pPr eaLnBrk="1" hangingPunct="1"/>
            <a:r>
              <a:rPr lang="en-US" dirty="0" smtClean="0"/>
              <a:t>PDA</a:t>
            </a:r>
            <a:endParaRPr lang="en-US" dirty="0" smtClean="0">
              <a:latin typeface="Arial CE" pitchFamily="34" charset="0"/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/>
        <p:txBody>
          <a:bodyPr lIns="92075" tIns="46038" rIns="92075" bIns="46038"/>
          <a:lstStyle/>
          <a:p>
            <a:pPr eaLnBrk="1" hangingPunct="1"/>
            <a:r>
              <a:rPr lang="cs-CZ" dirty="0" smtClean="0"/>
              <a:t>Zpracování 3D dat</a:t>
            </a:r>
            <a:endParaRPr lang="en-US" dirty="0" smtClean="0"/>
          </a:p>
          <a:p>
            <a:pPr eaLnBrk="1" hangingPunct="1"/>
            <a:r>
              <a:rPr lang="en-US" dirty="0" err="1" smtClean="0"/>
              <a:t>Isoplot</a:t>
            </a:r>
            <a:r>
              <a:rPr lang="en-US" dirty="0" smtClean="0"/>
              <a:t> &amp; 3D-</a:t>
            </a:r>
            <a:r>
              <a:rPr lang="cs-CZ" dirty="0" smtClean="0"/>
              <a:t>zobrazení</a:t>
            </a:r>
          </a:p>
          <a:p>
            <a:pPr eaLnBrk="1" hangingPunct="1"/>
            <a:r>
              <a:rPr lang="cs-CZ" dirty="0" err="1" smtClean="0"/>
              <a:t>Peak</a:t>
            </a:r>
            <a:r>
              <a:rPr lang="cs-CZ" dirty="0" smtClean="0"/>
              <a:t> </a:t>
            </a:r>
            <a:r>
              <a:rPr lang="cs-CZ" dirty="0" err="1" smtClean="0"/>
              <a:t>Purity</a:t>
            </a:r>
            <a:endParaRPr lang="cs-CZ" dirty="0" smtClean="0"/>
          </a:p>
          <a:p>
            <a:pPr eaLnBrk="1" hangingPunct="1"/>
            <a:r>
              <a:rPr lang="cs-CZ" dirty="0" smtClean="0"/>
              <a:t>Knihovny spekter</a:t>
            </a:r>
          </a:p>
          <a:p>
            <a:pPr eaLnBrk="1" hangingPunct="1"/>
            <a:endParaRPr lang="en-US" dirty="0" smtClean="0">
              <a:latin typeface="Arial CE" pitchFamily="34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cs-CZ" dirty="0" smtClean="0"/>
          </a:p>
          <a:p>
            <a:pPr eaLnBrk="1" hangingPunct="1">
              <a:buFont typeface="Wingdings" pitchFamily="2" charset="2"/>
              <a:buNone/>
            </a:pPr>
            <a:endParaRPr lang="en-US" dirty="0" smtClean="0"/>
          </a:p>
        </p:txBody>
      </p:sp>
      <p:sp>
        <p:nvSpPr>
          <p:cNvPr id="32773" name="Zástupný symbol pro datum 7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en-US">
                <a:latin typeface="Univers Condensed" charset="0"/>
              </a:rPr>
              <a:t>Date: 18.2.2010</a:t>
            </a:r>
            <a:endParaRPr lang="cs-CZ">
              <a:latin typeface="Univers Condensed" charset="0"/>
            </a:endParaRPr>
          </a:p>
        </p:txBody>
      </p:sp>
      <p:sp>
        <p:nvSpPr>
          <p:cNvPr id="32774" name="Zástupný symbol pro číslo snímku 8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A6D81FCF-BC0F-4E71-87DC-FB5432A1F2FA}" type="slidenum">
              <a:rPr lang="cs-CZ" smtClean="0">
                <a:latin typeface="Univers Condensed" charset="0"/>
              </a:rPr>
              <a:pPr/>
              <a:t>12</a:t>
            </a:fld>
            <a:endParaRPr lang="cs-CZ" smtClean="0">
              <a:latin typeface="Univers Condensed" charset="0"/>
            </a:endParaRPr>
          </a:p>
        </p:txBody>
      </p:sp>
      <p:sp>
        <p:nvSpPr>
          <p:cNvPr id="32775" name="Zástupný symbol pro zápatí 9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cs-CZ" smtClean="0">
                <a:latin typeface="Univers Condensed" charset="0"/>
              </a:rPr>
              <a:t>Code P006</a:t>
            </a:r>
          </a:p>
        </p:txBody>
      </p:sp>
      <p:pic>
        <p:nvPicPr>
          <p:cNvPr id="24580" name="Picture 4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2987959"/>
            <a:ext cx="4460875" cy="317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1425463"/>
            <a:ext cx="4601359" cy="288396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720434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Grp="1" noChangeArrowheads="1"/>
          </p:cNvSpPr>
          <p:nvPr>
            <p:ph type="title" idx="4294967295"/>
          </p:nvPr>
        </p:nvSpPr>
        <p:spPr>
          <a:noFill/>
        </p:spPr>
        <p:txBody>
          <a:bodyPr lIns="92075" tIns="46038" rIns="92075" bIns="46038"/>
          <a:lstStyle/>
          <a:p>
            <a:pPr eaLnBrk="1" hangingPunct="1"/>
            <a:r>
              <a:rPr lang="cs-CZ" dirty="0" smtClean="0">
                <a:latin typeface="Arial CE" pitchFamily="34" charset="0"/>
              </a:rPr>
              <a:t>FC-GP</a:t>
            </a:r>
            <a:endParaRPr lang="en-US" dirty="0" smtClean="0">
              <a:latin typeface="Arial CE" pitchFamily="34" charset="0"/>
            </a:endParaRPr>
          </a:p>
        </p:txBody>
      </p:sp>
      <p:sp>
        <p:nvSpPr>
          <p:cNvPr id="10244" name="Zástupný symbol pro datum 8"/>
          <p:cNvSpPr txBox="1">
            <a:spLocks noGrp="1"/>
          </p:cNvSpPr>
          <p:nvPr/>
        </p:nvSpPr>
        <p:spPr bwMode="auto">
          <a:xfrm>
            <a:off x="5314950" y="6572250"/>
            <a:ext cx="1042988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cs-CZ" sz="900">
                <a:solidFill>
                  <a:srgbClr val="6898CA"/>
                </a:solidFill>
              </a:rPr>
              <a:t>Date 7.2.2008 </a:t>
            </a:r>
          </a:p>
        </p:txBody>
      </p:sp>
      <p:sp>
        <p:nvSpPr>
          <p:cNvPr id="10245" name="Zástupný symbol pro číslo snímku 9"/>
          <p:cNvSpPr txBox="1">
            <a:spLocks noGrp="1"/>
          </p:cNvSpPr>
          <p:nvPr/>
        </p:nvSpPr>
        <p:spPr bwMode="auto">
          <a:xfrm>
            <a:off x="2820988" y="6572250"/>
            <a:ext cx="714375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fld id="{37640F7A-0392-4A55-B084-BC6FFB3489A4}" type="slidenum">
              <a:rPr lang="cs-CZ" sz="900">
                <a:solidFill>
                  <a:srgbClr val="6898CA"/>
                </a:solidFill>
              </a:rPr>
              <a:pPr/>
              <a:t>13</a:t>
            </a:fld>
            <a:endParaRPr lang="cs-CZ" sz="900">
              <a:solidFill>
                <a:srgbClr val="6898CA"/>
              </a:solidFill>
            </a:endParaRPr>
          </a:p>
        </p:txBody>
      </p:sp>
      <p:sp>
        <p:nvSpPr>
          <p:cNvPr id="10246" name="Zástupný symbol pro zápatí 10"/>
          <p:cNvSpPr txBox="1">
            <a:spLocks noGrp="1"/>
          </p:cNvSpPr>
          <p:nvPr/>
        </p:nvSpPr>
        <p:spPr bwMode="auto">
          <a:xfrm>
            <a:off x="3859213" y="6572250"/>
            <a:ext cx="784225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cs-CZ" sz="900">
                <a:solidFill>
                  <a:srgbClr val="6898CA"/>
                </a:solidFill>
              </a:rPr>
              <a:t>Code P014/26A  </a:t>
            </a:r>
          </a:p>
        </p:txBody>
      </p:sp>
      <p:sp>
        <p:nvSpPr>
          <p:cNvPr id="10247" name="Zástupný symbol pro datum 6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en-US"/>
              <a:t>Date: 3.11.2009 </a:t>
            </a:r>
            <a:endParaRPr lang="cs-CZ"/>
          </a:p>
        </p:txBody>
      </p:sp>
      <p:sp>
        <p:nvSpPr>
          <p:cNvPr id="10248" name="Zástupný symbol pro číslo snímku 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FEC5DD07-7ECE-4D74-8813-508EA7E8B1F0}" type="slidenum">
              <a:rPr lang="cs-CZ" smtClean="0"/>
              <a:pPr/>
              <a:t>13</a:t>
            </a:fld>
            <a:endParaRPr lang="cs-CZ" smtClean="0"/>
          </a:p>
        </p:txBody>
      </p:sp>
      <p:sp>
        <p:nvSpPr>
          <p:cNvPr id="10249" name="Zástupný symbol pro zápatí 8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cs-CZ"/>
              <a:t>Code: P016/28A  </a:t>
            </a:r>
          </a:p>
        </p:txBody>
      </p:sp>
      <p:pic>
        <p:nvPicPr>
          <p:cNvPr id="14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33" t="-186" r="-723" b="-1619"/>
          <a:stretch/>
        </p:blipFill>
        <p:spPr bwMode="auto">
          <a:xfrm>
            <a:off x="1331640" y="1435616"/>
            <a:ext cx="6364912" cy="4266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E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147899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8003232" cy="1143000"/>
          </a:xfrm>
        </p:spPr>
        <p:txBody>
          <a:bodyPr lIns="92075" tIns="46038" rIns="92075" bIns="46038"/>
          <a:lstStyle/>
          <a:p>
            <a:pPr eaLnBrk="1" hangingPunct="1"/>
            <a:r>
              <a:rPr lang="cs-CZ" sz="4700" dirty="0" smtClean="0"/>
              <a:t>EA</a:t>
            </a:r>
            <a:endParaRPr lang="en-US" sz="4700" dirty="0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457200" y="1600201"/>
            <a:ext cx="8229600" cy="1684784"/>
          </a:xfrm>
        </p:spPr>
        <p:txBody>
          <a:bodyPr lIns="92075" tIns="46038" rIns="92075" bIns="46038"/>
          <a:lstStyle/>
          <a:p>
            <a:pPr eaLnBrk="1" hangingPunct="1"/>
            <a:r>
              <a:rPr lang="cs-CZ" dirty="0" smtClean="0"/>
              <a:t>Pro </a:t>
            </a:r>
            <a:r>
              <a:rPr lang="cs-CZ" dirty="0" err="1" smtClean="0"/>
              <a:t>elementální</a:t>
            </a:r>
            <a:r>
              <a:rPr lang="cs-CZ" dirty="0" smtClean="0"/>
              <a:t> analyzátory</a:t>
            </a:r>
            <a:endParaRPr lang="en-US" dirty="0" smtClean="0"/>
          </a:p>
          <a:p>
            <a:pPr eaLnBrk="1" hangingPunct="1"/>
            <a:r>
              <a:rPr lang="cs-CZ" dirty="0" smtClean="0"/>
              <a:t>Sekvenční tabulka pro rutinní analýzu</a:t>
            </a:r>
          </a:p>
          <a:p>
            <a:pPr eaLnBrk="1" hangingPunct="1"/>
            <a:r>
              <a:rPr lang="cs-CZ" dirty="0" smtClean="0"/>
              <a:t>Připojení vah</a:t>
            </a:r>
            <a:endParaRPr lang="en-US" dirty="0" smtClean="0"/>
          </a:p>
          <a:p>
            <a:pPr eaLnBrk="1" hangingPunct="1"/>
            <a:endParaRPr lang="cs-CZ" dirty="0" smtClean="0"/>
          </a:p>
          <a:p>
            <a:pPr eaLnBrk="1" hangingPunct="1">
              <a:buFont typeface="Wingdings" pitchFamily="2" charset="2"/>
              <a:buNone/>
            </a:pPr>
            <a:endParaRPr lang="en-US" dirty="0" smtClean="0">
              <a:latin typeface="Arial CE" pitchFamily="34" charset="0"/>
            </a:endParaRPr>
          </a:p>
        </p:txBody>
      </p:sp>
      <p:sp>
        <p:nvSpPr>
          <p:cNvPr id="33797" name="Zástupný symbol pro datum 16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en-US">
                <a:latin typeface="Univers Condensed" charset="0"/>
              </a:rPr>
              <a:t>Date: 18.2.2010</a:t>
            </a:r>
            <a:endParaRPr lang="cs-CZ">
              <a:latin typeface="Univers Condensed" charset="0"/>
            </a:endParaRPr>
          </a:p>
        </p:txBody>
      </p:sp>
      <p:sp>
        <p:nvSpPr>
          <p:cNvPr id="33798" name="Zástupný symbol pro číslo snímku 1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C849BA3D-5AA7-453D-AD87-2C9104FB034C}" type="slidenum">
              <a:rPr lang="cs-CZ" smtClean="0">
                <a:latin typeface="Univers Condensed" charset="0"/>
              </a:rPr>
              <a:pPr/>
              <a:t>14</a:t>
            </a:fld>
            <a:endParaRPr lang="cs-CZ" smtClean="0">
              <a:latin typeface="Univers Condensed" charset="0"/>
            </a:endParaRPr>
          </a:p>
        </p:txBody>
      </p:sp>
      <p:sp>
        <p:nvSpPr>
          <p:cNvPr id="33799" name="Zástupný symbol pro zápatí 18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cs-CZ" smtClean="0">
                <a:latin typeface="Univers Condensed" charset="0"/>
              </a:rPr>
              <a:t>Code P006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780928"/>
            <a:ext cx="4536504" cy="3437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19267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lIns="92075" tIns="46038" rIns="92075" bIns="46038"/>
          <a:lstStyle/>
          <a:p>
            <a:pPr eaLnBrk="1" hangingPunct="1"/>
            <a:r>
              <a:rPr lang="cs-CZ" sz="4700" dirty="0" smtClean="0"/>
              <a:t>NGA</a:t>
            </a:r>
            <a:endParaRPr lang="en-US" sz="4700" dirty="0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4294967295"/>
          </p:nvPr>
        </p:nvSpPr>
        <p:spPr/>
        <p:txBody>
          <a:bodyPr lIns="92075" tIns="46038" rIns="92075" bIns="46038"/>
          <a:lstStyle/>
          <a:p>
            <a:pPr eaLnBrk="1" hangingPunct="1"/>
            <a:r>
              <a:rPr lang="cs-CZ" dirty="0" smtClean="0"/>
              <a:t>Analýzy plynných paliv</a:t>
            </a:r>
            <a:endParaRPr lang="en-US" dirty="0" smtClean="0"/>
          </a:p>
          <a:p>
            <a:pPr eaLnBrk="1" hangingPunct="1"/>
            <a:r>
              <a:rPr lang="cs-CZ" dirty="0" smtClean="0"/>
              <a:t>Výpočty výhřevnosti a dalších parametrů na základě složení</a:t>
            </a:r>
            <a:endParaRPr lang="en-US" dirty="0" smtClean="0"/>
          </a:p>
          <a:p>
            <a:pPr eaLnBrk="1" hangingPunct="1"/>
            <a:endParaRPr lang="cs-CZ" dirty="0" smtClean="0"/>
          </a:p>
          <a:p>
            <a:pPr eaLnBrk="1" hangingPunct="1">
              <a:buFont typeface="Wingdings" pitchFamily="2" charset="2"/>
              <a:buNone/>
            </a:pPr>
            <a:endParaRPr lang="en-US" dirty="0" smtClean="0">
              <a:latin typeface="Arial CE" pitchFamily="34" charset="0"/>
            </a:endParaRPr>
          </a:p>
        </p:txBody>
      </p:sp>
      <p:pic>
        <p:nvPicPr>
          <p:cNvPr id="33796" name="Picture 9" descr="nga-flame-white-250px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3573016"/>
            <a:ext cx="2957512" cy="222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7" name="Zástupný symbol pro datum 16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en-US">
                <a:latin typeface="Univers Condensed" charset="0"/>
              </a:rPr>
              <a:t>Date: 18.2.2010</a:t>
            </a:r>
            <a:endParaRPr lang="cs-CZ">
              <a:latin typeface="Univers Condensed" charset="0"/>
            </a:endParaRPr>
          </a:p>
        </p:txBody>
      </p:sp>
      <p:sp>
        <p:nvSpPr>
          <p:cNvPr id="33798" name="Zástupný symbol pro číslo snímku 1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C849BA3D-5AA7-453D-AD87-2C9104FB034C}" type="slidenum">
              <a:rPr lang="cs-CZ" smtClean="0">
                <a:latin typeface="Univers Condensed" charset="0"/>
              </a:rPr>
              <a:pPr/>
              <a:t>15</a:t>
            </a:fld>
            <a:endParaRPr lang="cs-CZ" smtClean="0">
              <a:latin typeface="Univers Condensed" charset="0"/>
            </a:endParaRPr>
          </a:p>
        </p:txBody>
      </p:sp>
      <p:sp>
        <p:nvSpPr>
          <p:cNvPr id="33799" name="Zástupný symbol pro zápatí 18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cs-CZ" smtClean="0">
                <a:latin typeface="Univers Condensed" charset="0"/>
              </a:rPr>
              <a:t>Code P006</a:t>
            </a:r>
          </a:p>
        </p:txBody>
      </p:sp>
      <p:pic>
        <p:nvPicPr>
          <p:cNvPr id="8" name="Picture 10" descr="w-chromatogram-nga-nga-settings"/>
          <p:cNvPicPr>
            <a:picLocks noChangeAspect="1" noChangeArrowheads="1"/>
          </p:cNvPicPr>
          <p:nvPr/>
        </p:nvPicPr>
        <p:blipFill rotWithShape="1">
          <a:blip r:embed="rId4" cstate="print"/>
          <a:srcRect l="4602" t="43579" r="51623" b="11172"/>
          <a:stretch/>
        </p:blipFill>
        <p:spPr bwMode="auto">
          <a:xfrm>
            <a:off x="4211960" y="2772505"/>
            <a:ext cx="4250832" cy="3327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494314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2075" tIns="46038" rIns="92075" bIns="46038"/>
          <a:lstStyle/>
          <a:p>
            <a:pPr eaLnBrk="1" hangingPunct="1"/>
            <a:r>
              <a:rPr lang="cs-CZ" dirty="0" err="1" smtClean="0"/>
              <a:t>Launch</a:t>
            </a:r>
            <a:r>
              <a:rPr lang="cs-CZ" dirty="0" smtClean="0"/>
              <a:t> </a:t>
            </a:r>
            <a:r>
              <a:rPr lang="cs-CZ" dirty="0" err="1" smtClean="0"/>
              <a:t>Manager</a:t>
            </a:r>
            <a:endParaRPr lang="en-US" dirty="0" smtClean="0">
              <a:latin typeface="Arial CE" pitchFamily="34" charset="0"/>
            </a:endParaRPr>
          </a:p>
        </p:txBody>
      </p:sp>
      <p:sp>
        <p:nvSpPr>
          <p:cNvPr id="11267" name="Rectangle 4"/>
          <p:cNvSpPr>
            <a:spLocks noGrp="1" noChangeArrowheads="1"/>
          </p:cNvSpPr>
          <p:nvPr>
            <p:ph idx="1"/>
          </p:nvPr>
        </p:nvSpPr>
        <p:spPr/>
        <p:txBody>
          <a:bodyPr lIns="92075" tIns="46038" rIns="92075" bIns="46038"/>
          <a:lstStyle/>
          <a:p>
            <a:pPr marL="742950" lvl="1" indent="-285750"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dirty="0"/>
          </a:p>
          <a:p>
            <a:pPr marL="742950" lvl="1" indent="-285750"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dirty="0" smtClean="0"/>
          </a:p>
          <a:p>
            <a:pPr marL="742950" lvl="1" indent="-285750"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dirty="0"/>
          </a:p>
          <a:p>
            <a:pPr marL="742950" lvl="1" indent="-285750"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dirty="0" smtClean="0"/>
          </a:p>
          <a:p>
            <a:pPr marL="742950" lvl="1" indent="-285750"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dirty="0"/>
          </a:p>
          <a:p>
            <a:pPr marL="742950" lvl="1" indent="-285750"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dirty="0" smtClean="0"/>
          </a:p>
          <a:p>
            <a:pPr marL="742950" lvl="1" indent="-285750"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dirty="0"/>
          </a:p>
          <a:p>
            <a:pPr marL="742950" lvl="1" indent="-285750"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dirty="0" smtClean="0"/>
          </a:p>
          <a:p>
            <a:pPr marL="742950" lvl="1" indent="-285750"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dirty="0"/>
          </a:p>
          <a:p>
            <a:pPr marL="742950" lvl="1" indent="-285750"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dirty="0" smtClean="0"/>
          </a:p>
          <a:p>
            <a:pPr marL="742950" lvl="1" indent="-285750"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dirty="0"/>
          </a:p>
          <a:p>
            <a:pPr marL="742950" lvl="1" indent="-285750"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dirty="0" smtClean="0"/>
          </a:p>
          <a:p>
            <a:pPr marL="742950" lvl="1" indent="-285750"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dirty="0"/>
          </a:p>
        </p:txBody>
      </p:sp>
      <p:sp>
        <p:nvSpPr>
          <p:cNvPr id="11268" name="Zástupný symbol pro datum 8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en-US"/>
              <a:t>Date: 3.11.2009 </a:t>
            </a:r>
            <a:endParaRPr lang="cs-CZ"/>
          </a:p>
        </p:txBody>
      </p:sp>
      <p:sp>
        <p:nvSpPr>
          <p:cNvPr id="11269" name="Zástupný symbol pro číslo snímku 9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6B223FAA-0675-4063-9BC9-4F28A8E708F0}" type="slidenum">
              <a:rPr lang="cs-CZ" smtClean="0"/>
              <a:pPr/>
              <a:t>16</a:t>
            </a:fld>
            <a:endParaRPr lang="cs-CZ" smtClean="0"/>
          </a:p>
        </p:txBody>
      </p:sp>
      <p:sp>
        <p:nvSpPr>
          <p:cNvPr id="11270" name="Zástupný symbol pro zápatí 10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cs-CZ"/>
              <a:t>Code: P016/28A 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84784"/>
            <a:ext cx="4352925" cy="358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7991" y="2348880"/>
            <a:ext cx="3873227" cy="3836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09584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Grp="1" noChangeArrowheads="1"/>
          </p:cNvSpPr>
          <p:nvPr>
            <p:ph type="title" idx="4294967295"/>
          </p:nvPr>
        </p:nvSpPr>
        <p:spPr>
          <a:noFill/>
        </p:spPr>
        <p:txBody>
          <a:bodyPr lIns="92075" tIns="46038" rIns="92075" bIns="46038"/>
          <a:lstStyle/>
          <a:p>
            <a:pPr eaLnBrk="1" hangingPunct="1"/>
            <a:r>
              <a:rPr lang="cs-CZ" dirty="0" smtClean="0"/>
              <a:t>Regulované prostředí</a:t>
            </a:r>
            <a:endParaRPr lang="en-US" dirty="0" smtClean="0">
              <a:latin typeface="Arial CE" pitchFamily="34" charset="0"/>
            </a:endParaRPr>
          </a:p>
        </p:txBody>
      </p:sp>
      <p:sp>
        <p:nvSpPr>
          <p:cNvPr id="10244" name="Zástupný symbol pro datum 8"/>
          <p:cNvSpPr txBox="1">
            <a:spLocks noGrp="1"/>
          </p:cNvSpPr>
          <p:nvPr/>
        </p:nvSpPr>
        <p:spPr bwMode="auto">
          <a:xfrm>
            <a:off x="5314950" y="6572250"/>
            <a:ext cx="1042988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cs-CZ" sz="900">
                <a:solidFill>
                  <a:srgbClr val="6898CA"/>
                </a:solidFill>
              </a:rPr>
              <a:t>Date 7.2.2008 </a:t>
            </a:r>
          </a:p>
        </p:txBody>
      </p:sp>
      <p:sp>
        <p:nvSpPr>
          <p:cNvPr id="10245" name="Zástupný symbol pro číslo snímku 9"/>
          <p:cNvSpPr txBox="1">
            <a:spLocks noGrp="1"/>
          </p:cNvSpPr>
          <p:nvPr/>
        </p:nvSpPr>
        <p:spPr bwMode="auto">
          <a:xfrm>
            <a:off x="2820988" y="6572250"/>
            <a:ext cx="714375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fld id="{37640F7A-0392-4A55-B084-BC6FFB3489A4}" type="slidenum">
              <a:rPr lang="cs-CZ" sz="900">
                <a:solidFill>
                  <a:srgbClr val="6898CA"/>
                </a:solidFill>
              </a:rPr>
              <a:pPr/>
              <a:t>17</a:t>
            </a:fld>
            <a:endParaRPr lang="cs-CZ" sz="900">
              <a:solidFill>
                <a:srgbClr val="6898CA"/>
              </a:solidFill>
            </a:endParaRPr>
          </a:p>
        </p:txBody>
      </p:sp>
      <p:sp>
        <p:nvSpPr>
          <p:cNvPr id="10246" name="Zástupný symbol pro zápatí 10"/>
          <p:cNvSpPr txBox="1">
            <a:spLocks noGrp="1"/>
          </p:cNvSpPr>
          <p:nvPr/>
        </p:nvSpPr>
        <p:spPr bwMode="auto">
          <a:xfrm>
            <a:off x="3859213" y="6572250"/>
            <a:ext cx="784225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cs-CZ" sz="900">
                <a:solidFill>
                  <a:srgbClr val="6898CA"/>
                </a:solidFill>
              </a:rPr>
              <a:t>Code P014/26A  </a:t>
            </a:r>
          </a:p>
        </p:txBody>
      </p:sp>
      <p:sp>
        <p:nvSpPr>
          <p:cNvPr id="10247" name="Zástupný symbol pro datum 6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en-US"/>
              <a:t>Date: 3.11.2009 </a:t>
            </a:r>
            <a:endParaRPr lang="cs-CZ"/>
          </a:p>
        </p:txBody>
      </p:sp>
      <p:sp>
        <p:nvSpPr>
          <p:cNvPr id="10248" name="Zástupný symbol pro číslo snímku 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FEC5DD07-7ECE-4D74-8813-508EA7E8B1F0}" type="slidenum">
              <a:rPr lang="cs-CZ" smtClean="0"/>
              <a:pPr/>
              <a:t>17</a:t>
            </a:fld>
            <a:endParaRPr lang="cs-CZ" smtClean="0"/>
          </a:p>
        </p:txBody>
      </p:sp>
      <p:sp>
        <p:nvSpPr>
          <p:cNvPr id="10249" name="Zástupný symbol pro zápatí 8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cs-CZ"/>
              <a:t>Code: P016/28A 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484784"/>
            <a:ext cx="2917758" cy="4013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229" y="1455414"/>
            <a:ext cx="2819984" cy="39509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653"/>
          <a:stretch/>
        </p:blipFill>
        <p:spPr bwMode="auto">
          <a:xfrm>
            <a:off x="1907704" y="4507823"/>
            <a:ext cx="3023581" cy="1797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3788" y="2237773"/>
            <a:ext cx="2779300" cy="3928880"/>
          </a:xfrm>
          <a:prstGeom prst="rect">
            <a:avLst/>
          </a:prstGeom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5" y="3491744"/>
            <a:ext cx="3493822" cy="2767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82331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2478014" y="274638"/>
            <a:ext cx="6208785" cy="1143000"/>
          </a:xfrm>
          <a:noFill/>
        </p:spPr>
        <p:txBody>
          <a:bodyPr lIns="92075" tIns="46038" rIns="92075" bIns="46038"/>
          <a:lstStyle/>
          <a:p>
            <a:pPr eaLnBrk="1" hangingPunct="1"/>
            <a:r>
              <a:rPr lang="cs-CZ" dirty="0" smtClean="0"/>
              <a:t>Řízení chromatografů </a:t>
            </a:r>
            <a:endParaRPr lang="en-US" dirty="0" smtClean="0">
              <a:latin typeface="Arial CE" pitchFamily="34" charset="0"/>
            </a:endParaRPr>
          </a:p>
        </p:txBody>
      </p:sp>
      <p:sp>
        <p:nvSpPr>
          <p:cNvPr id="10244" name="Zástupný symbol pro datum 8"/>
          <p:cNvSpPr txBox="1">
            <a:spLocks noGrp="1"/>
          </p:cNvSpPr>
          <p:nvPr/>
        </p:nvSpPr>
        <p:spPr bwMode="auto">
          <a:xfrm>
            <a:off x="5314950" y="6572250"/>
            <a:ext cx="1042988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cs-CZ" sz="900">
                <a:solidFill>
                  <a:srgbClr val="6898CA"/>
                </a:solidFill>
              </a:rPr>
              <a:t>Date 7.2.2008 </a:t>
            </a:r>
          </a:p>
        </p:txBody>
      </p:sp>
      <p:sp>
        <p:nvSpPr>
          <p:cNvPr id="10245" name="Zástupný symbol pro číslo snímku 9"/>
          <p:cNvSpPr txBox="1">
            <a:spLocks noGrp="1"/>
          </p:cNvSpPr>
          <p:nvPr/>
        </p:nvSpPr>
        <p:spPr bwMode="auto">
          <a:xfrm>
            <a:off x="2820988" y="6572250"/>
            <a:ext cx="714375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fld id="{37640F7A-0392-4A55-B084-BC6FFB3489A4}" type="slidenum">
              <a:rPr lang="cs-CZ" sz="900">
                <a:solidFill>
                  <a:srgbClr val="6898CA"/>
                </a:solidFill>
              </a:rPr>
              <a:pPr/>
              <a:t>18</a:t>
            </a:fld>
            <a:endParaRPr lang="cs-CZ" sz="900">
              <a:solidFill>
                <a:srgbClr val="6898CA"/>
              </a:solidFill>
            </a:endParaRPr>
          </a:p>
        </p:txBody>
      </p:sp>
      <p:sp>
        <p:nvSpPr>
          <p:cNvPr id="10246" name="Zástupný symbol pro zápatí 10"/>
          <p:cNvSpPr txBox="1">
            <a:spLocks noGrp="1"/>
          </p:cNvSpPr>
          <p:nvPr/>
        </p:nvSpPr>
        <p:spPr bwMode="auto">
          <a:xfrm>
            <a:off x="3859213" y="6572250"/>
            <a:ext cx="784225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cs-CZ" sz="900">
                <a:solidFill>
                  <a:srgbClr val="6898CA"/>
                </a:solidFill>
              </a:rPr>
              <a:t>Code P014/26A  </a:t>
            </a:r>
          </a:p>
        </p:txBody>
      </p:sp>
      <p:sp>
        <p:nvSpPr>
          <p:cNvPr id="10247" name="Zástupný symbol pro datum 6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en-US"/>
              <a:t>Date: 3.11.2009 </a:t>
            </a:r>
            <a:endParaRPr lang="cs-CZ"/>
          </a:p>
        </p:txBody>
      </p:sp>
      <p:sp>
        <p:nvSpPr>
          <p:cNvPr id="10248" name="Zástupný symbol pro číslo snímku 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FEC5DD07-7ECE-4D74-8813-508EA7E8B1F0}" type="slidenum">
              <a:rPr lang="cs-CZ" smtClean="0"/>
              <a:pPr/>
              <a:t>18</a:t>
            </a:fld>
            <a:endParaRPr lang="cs-CZ" smtClean="0"/>
          </a:p>
        </p:txBody>
      </p:sp>
      <p:sp>
        <p:nvSpPr>
          <p:cNvPr id="10249" name="Zástupný symbol pro zápatí 8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cs-CZ" dirty="0" err="1"/>
              <a:t>Code</a:t>
            </a:r>
            <a:r>
              <a:rPr lang="cs-CZ" dirty="0"/>
              <a:t>: P016/28A  </a:t>
            </a:r>
          </a:p>
        </p:txBody>
      </p:sp>
      <p:pic>
        <p:nvPicPr>
          <p:cNvPr id="12" name="Picture 19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8"/>
            <a:ext cx="248745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46" t="-2018" r="-2021" b="-2956"/>
          <a:stretch/>
        </p:blipFill>
        <p:spPr bwMode="auto">
          <a:xfrm>
            <a:off x="2478015" y="2321783"/>
            <a:ext cx="5673869" cy="40213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536673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609600"/>
            <a:ext cx="9144000" cy="731838"/>
          </a:xfrm>
        </p:spPr>
        <p:txBody>
          <a:bodyPr lIns="92075" tIns="46038" rIns="92075" bIns="46038"/>
          <a:lstStyle/>
          <a:p>
            <a:pPr eaLnBrk="1" hangingPunct="1"/>
            <a:r>
              <a:rPr lang="en-US" sz="4100" dirty="0" smtClean="0"/>
              <a:t>Clarity </a:t>
            </a:r>
            <a:r>
              <a:rPr lang="cs-CZ" sz="4100" dirty="0" smtClean="0"/>
              <a:t>může řídit </a:t>
            </a:r>
            <a:r>
              <a:rPr lang="en-US" sz="4100" dirty="0" smtClean="0"/>
              <a:t>…</a:t>
            </a:r>
            <a:endParaRPr lang="en-US" sz="4100" dirty="0" smtClean="0">
              <a:latin typeface="Arial CE" pitchFamily="34" charset="0"/>
            </a:endParaRPr>
          </a:p>
        </p:txBody>
      </p:sp>
      <p:sp>
        <p:nvSpPr>
          <p:cNvPr id="29699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00063" y="1643063"/>
            <a:ext cx="4794250" cy="4451350"/>
          </a:xfrm>
        </p:spPr>
        <p:txBody>
          <a:bodyPr lIns="92075" tIns="46038" rIns="92075" bIns="46038"/>
          <a:lstStyle/>
          <a:p>
            <a:pPr eaLnBrk="1" hangingPunct="1"/>
            <a:r>
              <a:rPr lang="en-US" smtClean="0"/>
              <a:t>Agilent  </a:t>
            </a:r>
          </a:p>
          <a:p>
            <a:pPr eaLnBrk="1" hangingPunct="1"/>
            <a:r>
              <a:rPr lang="en-US" smtClean="0"/>
              <a:t>Shimadzu </a:t>
            </a:r>
          </a:p>
          <a:p>
            <a:pPr eaLnBrk="1" hangingPunct="1"/>
            <a:r>
              <a:rPr lang="en-US" smtClean="0"/>
              <a:t>Knauer </a:t>
            </a:r>
          </a:p>
          <a:p>
            <a:pPr eaLnBrk="1" hangingPunct="1"/>
            <a:r>
              <a:rPr lang="en-US" smtClean="0"/>
              <a:t>CTC</a:t>
            </a:r>
          </a:p>
          <a:p>
            <a:pPr eaLnBrk="1" hangingPunct="1"/>
            <a:r>
              <a:rPr lang="en-US" smtClean="0"/>
              <a:t>LabAlliance </a:t>
            </a:r>
          </a:p>
          <a:p>
            <a:pPr eaLnBrk="1" hangingPunct="1"/>
            <a:r>
              <a:rPr lang="en-US" smtClean="0"/>
              <a:t>Merck-Hitachi</a:t>
            </a:r>
          </a:p>
          <a:p>
            <a:pPr eaLnBrk="1" hangingPunct="1"/>
            <a:r>
              <a:rPr lang="en-US" smtClean="0"/>
              <a:t>Spark Holland…….</a:t>
            </a:r>
          </a:p>
        </p:txBody>
      </p:sp>
      <p:sp>
        <p:nvSpPr>
          <p:cNvPr id="29701" name="Zástupný symbol pro datum 16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en-US">
                <a:latin typeface="Univers Condensed" charset="0"/>
              </a:rPr>
              <a:t>Date: 18.2.2010</a:t>
            </a:r>
            <a:endParaRPr lang="cs-CZ">
              <a:latin typeface="Univers Condensed" charset="0"/>
            </a:endParaRPr>
          </a:p>
        </p:txBody>
      </p:sp>
      <p:sp>
        <p:nvSpPr>
          <p:cNvPr id="29702" name="Zástupný symbol pro číslo snímku 1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0B759739-AB5C-4A22-8175-33E59F618DA4}" type="slidenum">
              <a:rPr lang="cs-CZ" smtClean="0">
                <a:latin typeface="Univers Condensed" charset="0"/>
              </a:rPr>
              <a:pPr/>
              <a:t>19</a:t>
            </a:fld>
            <a:endParaRPr lang="cs-CZ" smtClean="0">
              <a:latin typeface="Univers Condensed" charset="0"/>
            </a:endParaRPr>
          </a:p>
        </p:txBody>
      </p:sp>
      <p:sp>
        <p:nvSpPr>
          <p:cNvPr id="29703" name="Zástupný symbol pro zápatí 18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cs-CZ" smtClean="0">
                <a:latin typeface="Univers Condensed" charset="0"/>
              </a:rPr>
              <a:t>Code P006</a:t>
            </a:r>
          </a:p>
        </p:txBody>
      </p:sp>
      <p:graphicFrame>
        <p:nvGraphicFramePr>
          <p:cNvPr id="2" name="Object 1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1755655532"/>
              </p:ext>
            </p:extLst>
          </p:nvPr>
        </p:nvGraphicFramePr>
        <p:xfrm>
          <a:off x="3275856" y="1412776"/>
          <a:ext cx="5330825" cy="452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CorelPhotoPaint.Image.11" r:id="rId4" imgW="6990476" imgH="5933333" progId="CorelPhotoPaint.Image.11">
                  <p:embed/>
                </p:oleObj>
              </mc:Choice>
              <mc:Fallback>
                <p:oleObj name="CorelPhotoPaint.Image.11" r:id="rId4" imgW="6990476" imgH="5933333" progId="CorelPhotoPaint.Image.11">
                  <p:embed/>
                  <p:pic>
                    <p:nvPicPr>
                      <p:cNvPr id="0" name="Object 259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5856" y="1412776"/>
                        <a:ext cx="5330825" cy="4525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rgbClr val="FF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50734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Date: 26.2.2010</a:t>
            </a:r>
            <a:endParaRPr lang="cs-CZ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Code: P021/30A</a:t>
            </a:r>
          </a:p>
        </p:txBody>
      </p:sp>
      <p:sp>
        <p:nvSpPr>
          <p:cNvPr id="9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EBBDCB-3D6A-4A84-9FCE-470D53F0952C}" type="slidenum">
              <a:rPr lang="cs-CZ"/>
              <a:pPr>
                <a:defRPr/>
              </a:pPr>
              <a:t>20</a:t>
            </a:fld>
            <a:endParaRPr lang="cs-CZ"/>
          </a:p>
        </p:txBody>
      </p:sp>
      <p:pic>
        <p:nvPicPr>
          <p:cNvPr id="24594" name="Picture 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363" y="2997200"/>
            <a:ext cx="3600450" cy="2536825"/>
          </a:xfrm>
          <a:prstGeom prst="rect">
            <a:avLst/>
          </a:prstGeom>
          <a:noFill/>
        </p:spPr>
      </p:pic>
      <p:sp>
        <p:nvSpPr>
          <p:cNvPr id="24578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200" dirty="0" smtClean="0"/>
              <a:t>Více než </a:t>
            </a:r>
            <a:r>
              <a:rPr lang="en-US" sz="4200" dirty="0" smtClean="0"/>
              <a:t>10</a:t>
            </a:r>
            <a:r>
              <a:rPr lang="cs-CZ" sz="4200" dirty="0" smtClean="0"/>
              <a:t>0 nových vlastností</a:t>
            </a:r>
          </a:p>
        </p:txBody>
      </p:sp>
      <p:sp>
        <p:nvSpPr>
          <p:cNvPr id="24579" name="Zástupný symbol pro obsah 5"/>
          <p:cNvSpPr>
            <a:spLocks noGrp="1"/>
          </p:cNvSpPr>
          <p:nvPr>
            <p:ph type="body" sz="half" idx="1"/>
          </p:nvPr>
        </p:nvSpPr>
        <p:spPr>
          <a:xfrm>
            <a:off x="457200" y="1600201"/>
            <a:ext cx="4038600" cy="2665412"/>
          </a:xfrm>
        </p:spPr>
        <p:txBody>
          <a:bodyPr/>
          <a:lstStyle/>
          <a:p>
            <a:pPr eaLnBrk="1" hangingPunct="1"/>
            <a:r>
              <a:rPr lang="cs-CZ" dirty="0" smtClean="0">
                <a:solidFill>
                  <a:srgbClr val="5F5F5F"/>
                </a:solidFill>
              </a:rPr>
              <a:t>Kalibrace</a:t>
            </a:r>
          </a:p>
          <a:p>
            <a:pPr eaLnBrk="1" hangingPunct="1"/>
            <a:r>
              <a:rPr lang="cs-CZ" dirty="0" smtClean="0">
                <a:solidFill>
                  <a:srgbClr val="5F5F5F"/>
                </a:solidFill>
              </a:rPr>
              <a:t>Import/Export</a:t>
            </a:r>
          </a:p>
          <a:p>
            <a:pPr eaLnBrk="1" hangingPunct="1"/>
            <a:r>
              <a:rPr lang="cs-CZ" dirty="0" smtClean="0">
                <a:solidFill>
                  <a:srgbClr val="5F5F5F"/>
                </a:solidFill>
              </a:rPr>
              <a:t>Chromatogram</a:t>
            </a:r>
            <a:endParaRPr lang="en-US" dirty="0" smtClean="0">
              <a:solidFill>
                <a:srgbClr val="5F5F5F"/>
              </a:solidFill>
            </a:endParaRPr>
          </a:p>
          <a:p>
            <a:pPr eaLnBrk="1" hangingPunct="1"/>
            <a:r>
              <a:rPr lang="cs-CZ" dirty="0" err="1" smtClean="0">
                <a:solidFill>
                  <a:srgbClr val="5F5F5F"/>
                </a:solidFill>
              </a:rPr>
              <a:t>Event</a:t>
            </a:r>
            <a:r>
              <a:rPr lang="cs-CZ" dirty="0" smtClean="0">
                <a:solidFill>
                  <a:srgbClr val="5F5F5F"/>
                </a:solidFill>
              </a:rPr>
              <a:t> table</a:t>
            </a:r>
          </a:p>
        </p:txBody>
      </p:sp>
      <p:sp>
        <p:nvSpPr>
          <p:cNvPr id="24595" name="Rectangle 19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r>
              <a:rPr lang="cs-CZ" dirty="0" smtClean="0">
                <a:solidFill>
                  <a:srgbClr val="5F5F5F"/>
                </a:solidFill>
              </a:rPr>
              <a:t>Uživatelské rozhraní</a:t>
            </a:r>
          </a:p>
          <a:p>
            <a:pPr eaLnBrk="1" hangingPunct="1"/>
            <a:r>
              <a:rPr lang="cs-CZ" dirty="0" smtClean="0">
                <a:solidFill>
                  <a:srgbClr val="5F5F5F"/>
                </a:solidFill>
              </a:rPr>
              <a:t>Reporty</a:t>
            </a:r>
          </a:p>
          <a:p>
            <a:pPr eaLnBrk="1" hangingPunct="1"/>
            <a:r>
              <a:rPr lang="cs-CZ" dirty="0" smtClean="0">
                <a:solidFill>
                  <a:srgbClr val="5F5F5F"/>
                </a:solidFill>
              </a:rPr>
              <a:t>Sekvence</a:t>
            </a:r>
          </a:p>
          <a:p>
            <a:pPr eaLnBrk="1" hangingPunct="1"/>
            <a:endParaRPr lang="cs-CZ" dirty="0" smtClean="0">
              <a:solidFill>
                <a:srgbClr val="5F5F5F"/>
              </a:solidFill>
            </a:endParaRPr>
          </a:p>
        </p:txBody>
      </p:sp>
      <p:sp>
        <p:nvSpPr>
          <p:cNvPr id="24592" name="Zástupný symbol pro obsah 5"/>
          <p:cNvSpPr>
            <a:spLocks/>
          </p:cNvSpPr>
          <p:nvPr/>
        </p:nvSpPr>
        <p:spPr bwMode="auto">
          <a:xfrm>
            <a:off x="3779838" y="1557338"/>
            <a:ext cx="3198812" cy="269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50825" indent="-250825">
              <a:spcBef>
                <a:spcPts val="1500"/>
              </a:spcBef>
              <a:buClr>
                <a:srgbClr val="F79646"/>
              </a:buClr>
              <a:buSzPct val="115000"/>
              <a:buFont typeface="Wingdings" pitchFamily="2" charset="2"/>
              <a:buChar char="§"/>
            </a:pPr>
            <a:endParaRPr lang="cs-CZ" sz="3200">
              <a:solidFill>
                <a:srgbClr val="595959"/>
              </a:solidFill>
            </a:endParaRPr>
          </a:p>
        </p:txBody>
      </p:sp>
      <p:sp>
        <p:nvSpPr>
          <p:cNvPr id="10" name="Nadpis 4"/>
          <p:cNvSpPr txBox="1">
            <a:spLocks/>
          </p:cNvSpPr>
          <p:nvPr/>
        </p:nvSpPr>
        <p:spPr bwMode="auto">
          <a:xfrm>
            <a:off x="467544" y="4725144"/>
            <a:ext cx="396044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600" kern="1200">
                <a:solidFill>
                  <a:srgbClr val="6898CA"/>
                </a:solidFill>
                <a:latin typeface="Univers Condensed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9pPr>
          </a:lstStyle>
          <a:p>
            <a:pPr eaLnBrk="1" hangingPunct="1"/>
            <a:r>
              <a:rPr lang="cs-CZ" sz="4200" dirty="0" smtClean="0"/>
              <a:t>v </a:t>
            </a:r>
            <a:r>
              <a:rPr lang="cs-CZ" sz="4200" dirty="0" err="1" smtClean="0"/>
              <a:t>Clarity</a:t>
            </a:r>
            <a:r>
              <a:rPr lang="cs-CZ" sz="4200" dirty="0" smtClean="0"/>
              <a:t> 3.0</a:t>
            </a:r>
          </a:p>
        </p:txBody>
      </p:sp>
    </p:spTree>
    <p:extLst>
      <p:ext uri="{BB962C8B-B14F-4D97-AF65-F5344CB8AC3E}">
        <p14:creationId xmlns:p14="http://schemas.microsoft.com/office/powerpoint/2010/main" val="399934206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Clarity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Univerzální software pro chromatografii (GC, LC, CE, EA, …</a:t>
            </a:r>
          </a:p>
          <a:p>
            <a:r>
              <a:rPr lang="cs-CZ" dirty="0" smtClean="0"/>
              <a:t>Až 4 nezávislé chromatografy na jednom PC</a:t>
            </a:r>
          </a:p>
          <a:p>
            <a:r>
              <a:rPr lang="cs-CZ" dirty="0"/>
              <a:t>Modulární systém</a:t>
            </a:r>
          </a:p>
          <a:p>
            <a:r>
              <a:rPr lang="cs-CZ" dirty="0" smtClean="0"/>
              <a:t>Velký </a:t>
            </a:r>
            <a:r>
              <a:rPr lang="cs-CZ" dirty="0"/>
              <a:t>počet řídících modulů</a:t>
            </a:r>
          </a:p>
          <a:p>
            <a:r>
              <a:rPr lang="cs-CZ" dirty="0" smtClean="0"/>
              <a:t>Uživatelská podpora</a:t>
            </a:r>
            <a:endParaRPr lang="en-US" dirty="0" smtClean="0"/>
          </a:p>
          <a:p>
            <a:endParaRPr lang="cs-CZ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pic>
        <p:nvPicPr>
          <p:cNvPr id="26628" name="Picture 9" descr="2008-clarity-mousepad-u-pad-cd-manual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96089" y="2780928"/>
            <a:ext cx="3993182" cy="3440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9" name="Zástupný symbol pro datum 12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cs-CZ" dirty="0" smtClean="0">
                <a:latin typeface="Univers Condensed" charset="0"/>
              </a:rPr>
              <a:t>as</a:t>
            </a:r>
            <a:endParaRPr lang="cs-CZ" dirty="0">
              <a:latin typeface="Univers Condensed" charset="0"/>
            </a:endParaRPr>
          </a:p>
        </p:txBody>
      </p:sp>
      <p:sp>
        <p:nvSpPr>
          <p:cNvPr id="26630" name="Zástupný symbol pro číslo snímku 1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9BCAFF51-E754-4F12-B8D7-0E71DCCB91FE}" type="slidenum">
              <a:rPr lang="cs-CZ" smtClean="0">
                <a:latin typeface="Univers Condensed" charset="0"/>
              </a:rPr>
              <a:pPr/>
              <a:t>21</a:t>
            </a:fld>
            <a:endParaRPr lang="cs-CZ" smtClean="0">
              <a:latin typeface="Univers Condensed" charset="0"/>
            </a:endParaRPr>
          </a:p>
        </p:txBody>
      </p:sp>
      <p:sp>
        <p:nvSpPr>
          <p:cNvPr id="26631" name="Zástupný symbol pro zápatí 1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cs-CZ" smtClean="0">
                <a:latin typeface="Univers Condensed" charset="0"/>
              </a:rPr>
              <a:t>Code P006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1475656" y="4655866"/>
            <a:ext cx="3744416" cy="142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210977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 lIns="92075" tIns="46038" rIns="92075" bIns="46038"/>
          <a:lstStyle/>
          <a:p>
            <a:pPr eaLnBrk="1" hangingPunct="1"/>
            <a:r>
              <a:rPr lang="cs-CZ" sz="3900" dirty="0" smtClean="0"/>
              <a:t>Limity </a:t>
            </a:r>
            <a:r>
              <a:rPr lang="cs-CZ" sz="3900" dirty="0" err="1" smtClean="0"/>
              <a:t>Clarity</a:t>
            </a:r>
            <a:r>
              <a:rPr lang="cs-CZ" sz="3900" dirty="0" smtClean="0"/>
              <a:t> ?</a:t>
            </a:r>
            <a:endParaRPr lang="en-US" sz="3900" dirty="0" smtClean="0">
              <a:latin typeface="Arial CE" pitchFamily="34" charset="0"/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/>
        <p:txBody>
          <a:bodyPr lIns="92075" tIns="46038" rIns="92075" bIns="46038"/>
          <a:lstStyle/>
          <a:p>
            <a:pPr eaLnBrk="1" hangingPunct="1"/>
            <a:r>
              <a:rPr lang="cs-CZ" dirty="0" smtClean="0"/>
              <a:t>Kolik </a:t>
            </a:r>
            <a:r>
              <a:rPr lang="cs-CZ" dirty="0" err="1" smtClean="0"/>
              <a:t>píků</a:t>
            </a:r>
            <a:r>
              <a:rPr lang="cs-CZ" dirty="0" smtClean="0"/>
              <a:t> může být v chromatogramu?</a:t>
            </a:r>
          </a:p>
          <a:p>
            <a:pPr eaLnBrk="1" hangingPunct="1"/>
            <a:endParaRPr lang="cs-CZ" dirty="0"/>
          </a:p>
          <a:p>
            <a:pPr eaLnBrk="1" hangingPunct="1"/>
            <a:r>
              <a:rPr lang="cs-CZ" dirty="0" smtClean="0"/>
              <a:t>333</a:t>
            </a:r>
          </a:p>
          <a:p>
            <a:pPr eaLnBrk="1" hangingPunct="1"/>
            <a:r>
              <a:rPr lang="cs-CZ" dirty="0" smtClean="0"/>
              <a:t>1000</a:t>
            </a:r>
          </a:p>
          <a:p>
            <a:pPr eaLnBrk="1" hangingPunct="1"/>
            <a:r>
              <a:rPr lang="cs-CZ" dirty="0" smtClean="0"/>
              <a:t>3333</a:t>
            </a:r>
          </a:p>
          <a:p>
            <a:pPr eaLnBrk="1" hangingPunct="1"/>
            <a:r>
              <a:rPr lang="cs-CZ" dirty="0" smtClean="0"/>
              <a:t>10000</a:t>
            </a:r>
          </a:p>
          <a:p>
            <a:pPr eaLnBrk="1" hangingPunct="1"/>
            <a:endParaRPr lang="cs-CZ" dirty="0" smtClean="0"/>
          </a:p>
        </p:txBody>
      </p:sp>
      <p:sp>
        <p:nvSpPr>
          <p:cNvPr id="37893" name="Zástupný symbol pro datum 9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en-US">
                <a:latin typeface="Univers Condensed" charset="0"/>
              </a:rPr>
              <a:t>Date: 18.2.2010</a:t>
            </a:r>
            <a:endParaRPr lang="cs-CZ">
              <a:latin typeface="Univers Condensed" charset="0"/>
            </a:endParaRPr>
          </a:p>
        </p:txBody>
      </p:sp>
      <p:sp>
        <p:nvSpPr>
          <p:cNvPr id="37894" name="Zástupný symbol pro číslo snímku 10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EB96A0E3-405D-437D-BAE0-44FB81DC0FAF}" type="slidenum">
              <a:rPr lang="cs-CZ" smtClean="0">
                <a:latin typeface="Univers Condensed" charset="0"/>
              </a:rPr>
              <a:pPr/>
              <a:t>22</a:t>
            </a:fld>
            <a:endParaRPr lang="cs-CZ" smtClean="0">
              <a:latin typeface="Univers Condensed" charset="0"/>
            </a:endParaRPr>
          </a:p>
        </p:txBody>
      </p:sp>
      <p:sp>
        <p:nvSpPr>
          <p:cNvPr id="37895" name="Zástupný symbol pro zápatí 11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cs-CZ" smtClean="0">
                <a:latin typeface="Univers Condensed" charset="0"/>
              </a:rPr>
              <a:t>Code P006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62" t="22906" r="2627" b="12788"/>
          <a:stretch/>
        </p:blipFill>
        <p:spPr bwMode="auto">
          <a:xfrm>
            <a:off x="2490952" y="2128345"/>
            <a:ext cx="6274676" cy="3626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581573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 lIns="92075" tIns="46038" rIns="92075" bIns="46038"/>
          <a:lstStyle/>
          <a:p>
            <a:pPr eaLnBrk="1" hangingPunct="1"/>
            <a:r>
              <a:rPr lang="cs-CZ" sz="3900" dirty="0" smtClean="0"/>
              <a:t>Limity </a:t>
            </a:r>
            <a:r>
              <a:rPr lang="cs-CZ" sz="3900" dirty="0" err="1" smtClean="0"/>
              <a:t>Clarity</a:t>
            </a:r>
            <a:r>
              <a:rPr lang="cs-CZ" sz="3900" dirty="0" smtClean="0"/>
              <a:t> ?</a:t>
            </a:r>
            <a:endParaRPr lang="en-US" sz="3900" dirty="0" smtClean="0">
              <a:latin typeface="Arial CE" pitchFamily="34" charset="0"/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/>
        <p:txBody>
          <a:bodyPr lIns="92075" tIns="46038" rIns="92075" bIns="46038"/>
          <a:lstStyle/>
          <a:p>
            <a:pPr eaLnBrk="1" hangingPunct="1"/>
            <a:r>
              <a:rPr lang="cs-CZ" dirty="0" smtClean="0"/>
              <a:t>Kolik chromatogramů lze otevřít v </a:t>
            </a:r>
            <a:r>
              <a:rPr lang="cs-CZ" dirty="0" err="1" smtClean="0"/>
              <a:t>Overlay</a:t>
            </a:r>
            <a:r>
              <a:rPr lang="cs-CZ" dirty="0" smtClean="0"/>
              <a:t>?</a:t>
            </a:r>
          </a:p>
          <a:p>
            <a:pPr eaLnBrk="1" hangingPunct="1"/>
            <a:endParaRPr lang="cs-CZ" dirty="0" smtClean="0"/>
          </a:p>
          <a:p>
            <a:pPr eaLnBrk="1" hangingPunct="1"/>
            <a:r>
              <a:rPr lang="cs-CZ" dirty="0" smtClean="0"/>
              <a:t>12</a:t>
            </a:r>
          </a:p>
          <a:p>
            <a:pPr eaLnBrk="1" hangingPunct="1"/>
            <a:r>
              <a:rPr lang="cs-CZ" dirty="0" smtClean="0"/>
              <a:t>20</a:t>
            </a:r>
          </a:p>
          <a:p>
            <a:pPr eaLnBrk="1" hangingPunct="1"/>
            <a:r>
              <a:rPr lang="cs-CZ" dirty="0" smtClean="0"/>
              <a:t>1000</a:t>
            </a:r>
          </a:p>
          <a:p>
            <a:pPr eaLnBrk="1" hangingPunct="1"/>
            <a:r>
              <a:rPr lang="cs-CZ" dirty="0" smtClean="0"/>
              <a:t>10000</a:t>
            </a:r>
          </a:p>
          <a:p>
            <a:pPr eaLnBrk="1" hangingPunct="1"/>
            <a:endParaRPr lang="cs-CZ" dirty="0" smtClean="0"/>
          </a:p>
        </p:txBody>
      </p:sp>
      <p:sp>
        <p:nvSpPr>
          <p:cNvPr id="37893" name="Zástupný symbol pro datum 9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en-US">
                <a:latin typeface="Univers Condensed" charset="0"/>
              </a:rPr>
              <a:t>Date: 18.2.2010</a:t>
            </a:r>
            <a:endParaRPr lang="cs-CZ">
              <a:latin typeface="Univers Condensed" charset="0"/>
            </a:endParaRPr>
          </a:p>
        </p:txBody>
      </p:sp>
      <p:sp>
        <p:nvSpPr>
          <p:cNvPr id="37894" name="Zástupný symbol pro číslo snímku 10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EB96A0E3-405D-437D-BAE0-44FB81DC0FAF}" type="slidenum">
              <a:rPr lang="cs-CZ" smtClean="0">
                <a:latin typeface="Univers Condensed" charset="0"/>
              </a:rPr>
              <a:pPr/>
              <a:t>23</a:t>
            </a:fld>
            <a:endParaRPr lang="cs-CZ" smtClean="0">
              <a:latin typeface="Univers Condensed" charset="0"/>
            </a:endParaRPr>
          </a:p>
        </p:txBody>
      </p:sp>
      <p:sp>
        <p:nvSpPr>
          <p:cNvPr id="37895" name="Zástupný symbol pro zápatí 11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cs-CZ" smtClean="0">
                <a:latin typeface="Univers Condensed" charset="0"/>
              </a:rPr>
              <a:t>Code P006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83" t="20643" r="2388" b="12815"/>
          <a:stretch/>
        </p:blipFill>
        <p:spPr bwMode="auto">
          <a:xfrm>
            <a:off x="2254469" y="2348880"/>
            <a:ext cx="6448098" cy="37521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509364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 lIns="92075" tIns="46038" rIns="92075" bIns="46038"/>
          <a:lstStyle/>
          <a:p>
            <a:pPr eaLnBrk="1" hangingPunct="1"/>
            <a:r>
              <a:rPr lang="cs-CZ" sz="3900" dirty="0" smtClean="0"/>
              <a:t>Limity </a:t>
            </a:r>
            <a:r>
              <a:rPr lang="cs-CZ" sz="3900" dirty="0" err="1" smtClean="0"/>
              <a:t>Clarity</a:t>
            </a:r>
            <a:r>
              <a:rPr lang="cs-CZ" sz="3900" dirty="0" smtClean="0"/>
              <a:t> ?</a:t>
            </a:r>
            <a:endParaRPr lang="en-US" sz="3900" dirty="0" smtClean="0">
              <a:latin typeface="Arial CE" pitchFamily="34" charset="0"/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/>
        <p:txBody>
          <a:bodyPr lIns="92075" tIns="46038" rIns="92075" bIns="46038"/>
          <a:lstStyle/>
          <a:p>
            <a:pPr eaLnBrk="1" hangingPunct="1"/>
            <a:r>
              <a:rPr lang="cs-CZ" dirty="0" smtClean="0"/>
              <a:t>Jak dlouhý může být chromatogram?</a:t>
            </a:r>
          </a:p>
          <a:p>
            <a:pPr eaLnBrk="1" hangingPunct="1"/>
            <a:endParaRPr lang="cs-CZ" dirty="0" smtClean="0"/>
          </a:p>
          <a:p>
            <a:pPr eaLnBrk="1" hangingPunct="1"/>
            <a:r>
              <a:rPr lang="cs-CZ" dirty="0" smtClean="0"/>
              <a:t>100 minut</a:t>
            </a:r>
          </a:p>
          <a:p>
            <a:pPr eaLnBrk="1" hangingPunct="1"/>
            <a:r>
              <a:rPr lang="cs-CZ" dirty="0" smtClean="0"/>
              <a:t>1000 minut</a:t>
            </a:r>
          </a:p>
          <a:p>
            <a:pPr eaLnBrk="1" hangingPunct="1"/>
            <a:r>
              <a:rPr lang="cs-CZ" dirty="0" smtClean="0"/>
              <a:t>10000 minut</a:t>
            </a:r>
          </a:p>
          <a:p>
            <a:pPr eaLnBrk="1" hangingPunct="1"/>
            <a:r>
              <a:rPr lang="cs-CZ" dirty="0" smtClean="0"/>
              <a:t>70000 minut</a:t>
            </a:r>
          </a:p>
          <a:p>
            <a:pPr eaLnBrk="1" hangingPunct="1"/>
            <a:endParaRPr lang="cs-CZ" dirty="0" smtClean="0"/>
          </a:p>
          <a:p>
            <a:pPr eaLnBrk="1" hangingPunct="1"/>
            <a:endParaRPr lang="cs-CZ" dirty="0" smtClean="0"/>
          </a:p>
          <a:p>
            <a:pPr eaLnBrk="1" hangingPunct="1"/>
            <a:endParaRPr lang="cs-CZ" dirty="0" smtClean="0"/>
          </a:p>
        </p:txBody>
      </p:sp>
      <p:sp>
        <p:nvSpPr>
          <p:cNvPr id="37893" name="Zástupný symbol pro datum 9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en-US">
                <a:latin typeface="Univers Condensed" charset="0"/>
              </a:rPr>
              <a:t>Date: 18.2.2010</a:t>
            </a:r>
            <a:endParaRPr lang="cs-CZ">
              <a:latin typeface="Univers Condensed" charset="0"/>
            </a:endParaRPr>
          </a:p>
        </p:txBody>
      </p:sp>
      <p:sp>
        <p:nvSpPr>
          <p:cNvPr id="37894" name="Zástupný symbol pro číslo snímku 10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EB96A0E3-405D-437D-BAE0-44FB81DC0FAF}" type="slidenum">
              <a:rPr lang="cs-CZ" smtClean="0">
                <a:latin typeface="Univers Condensed" charset="0"/>
              </a:rPr>
              <a:pPr/>
              <a:t>24</a:t>
            </a:fld>
            <a:endParaRPr lang="cs-CZ" smtClean="0">
              <a:latin typeface="Univers Condensed" charset="0"/>
            </a:endParaRPr>
          </a:p>
        </p:txBody>
      </p:sp>
      <p:sp>
        <p:nvSpPr>
          <p:cNvPr id="37895" name="Zástupný symbol pro zápatí 11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cs-CZ" smtClean="0">
                <a:latin typeface="Univers Condensed" charset="0"/>
              </a:rPr>
              <a:t>Code P006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60" t="69911" b="4844"/>
          <a:stretch/>
        </p:blipFill>
        <p:spPr bwMode="auto">
          <a:xfrm>
            <a:off x="3384352" y="3356992"/>
            <a:ext cx="5503187" cy="2537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49086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 lIns="92075" tIns="46038" rIns="92075" bIns="46038"/>
          <a:lstStyle/>
          <a:p>
            <a:pPr eaLnBrk="1" hangingPunct="1"/>
            <a:r>
              <a:rPr lang="cs-CZ" sz="3900" dirty="0" smtClean="0"/>
              <a:t>Limity </a:t>
            </a:r>
            <a:r>
              <a:rPr lang="cs-CZ" sz="3900" dirty="0" err="1" smtClean="0"/>
              <a:t>Clarity</a:t>
            </a:r>
            <a:r>
              <a:rPr lang="cs-CZ" sz="3900" dirty="0" smtClean="0"/>
              <a:t> ?</a:t>
            </a:r>
            <a:endParaRPr lang="en-US" sz="3900" dirty="0" smtClean="0">
              <a:latin typeface="Arial CE" pitchFamily="34" charset="0"/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/>
        <p:txBody>
          <a:bodyPr lIns="92075" tIns="46038" rIns="92075" bIns="46038"/>
          <a:lstStyle/>
          <a:p>
            <a:pPr eaLnBrk="1" hangingPunct="1"/>
            <a:r>
              <a:rPr lang="cs-CZ" dirty="0" smtClean="0"/>
              <a:t>Jaký počet signálů může mít jeden instrument?</a:t>
            </a:r>
          </a:p>
          <a:p>
            <a:pPr eaLnBrk="1" hangingPunct="1"/>
            <a:endParaRPr lang="cs-CZ" dirty="0"/>
          </a:p>
          <a:p>
            <a:pPr eaLnBrk="1" hangingPunct="1"/>
            <a:r>
              <a:rPr lang="cs-CZ" dirty="0" smtClean="0"/>
              <a:t>4</a:t>
            </a:r>
          </a:p>
          <a:p>
            <a:pPr eaLnBrk="1" hangingPunct="1"/>
            <a:r>
              <a:rPr lang="cs-CZ" dirty="0" smtClean="0"/>
              <a:t>8</a:t>
            </a:r>
          </a:p>
          <a:p>
            <a:pPr eaLnBrk="1" hangingPunct="1"/>
            <a:r>
              <a:rPr lang="cs-CZ" dirty="0" smtClean="0"/>
              <a:t>12</a:t>
            </a:r>
          </a:p>
          <a:p>
            <a:pPr eaLnBrk="1" hangingPunct="1"/>
            <a:r>
              <a:rPr lang="cs-CZ" dirty="0" smtClean="0"/>
              <a:t>64</a:t>
            </a:r>
          </a:p>
        </p:txBody>
      </p:sp>
      <p:sp>
        <p:nvSpPr>
          <p:cNvPr id="37893" name="Zástupný symbol pro datum 9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en-US">
                <a:latin typeface="Univers Condensed" charset="0"/>
              </a:rPr>
              <a:t>Date: 18.2.2010</a:t>
            </a:r>
            <a:endParaRPr lang="cs-CZ">
              <a:latin typeface="Univers Condensed" charset="0"/>
            </a:endParaRPr>
          </a:p>
        </p:txBody>
      </p:sp>
      <p:sp>
        <p:nvSpPr>
          <p:cNvPr id="37894" name="Zástupný symbol pro číslo snímku 10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EB96A0E3-405D-437D-BAE0-44FB81DC0FAF}" type="slidenum">
              <a:rPr lang="cs-CZ" smtClean="0">
                <a:latin typeface="Univers Condensed" charset="0"/>
              </a:rPr>
              <a:pPr/>
              <a:t>25</a:t>
            </a:fld>
            <a:endParaRPr lang="cs-CZ" smtClean="0">
              <a:latin typeface="Univers Condensed" charset="0"/>
            </a:endParaRPr>
          </a:p>
        </p:txBody>
      </p:sp>
      <p:sp>
        <p:nvSpPr>
          <p:cNvPr id="37895" name="Zástupný symbol pro zápatí 11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cs-CZ" smtClean="0">
                <a:latin typeface="Univers Condensed" charset="0"/>
              </a:rPr>
              <a:t>Code P006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46758" r="7580" b="21662"/>
          <a:stretch/>
        </p:blipFill>
        <p:spPr bwMode="auto">
          <a:xfrm>
            <a:off x="3419872" y="2852936"/>
            <a:ext cx="4749198" cy="2485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304380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 lIns="92075" tIns="46038" rIns="92075" bIns="46038"/>
          <a:lstStyle/>
          <a:p>
            <a:pPr eaLnBrk="1" hangingPunct="1"/>
            <a:r>
              <a:rPr lang="cs-CZ" sz="3900" dirty="0" smtClean="0"/>
              <a:t>Požadavky na (software</a:t>
            </a:r>
            <a:r>
              <a:rPr lang="cs-CZ" sz="3900" dirty="0"/>
              <a:t>) </a:t>
            </a:r>
            <a:r>
              <a:rPr lang="cs-CZ" sz="3900" dirty="0" err="1"/>
              <a:t>Clarity</a:t>
            </a:r>
            <a:endParaRPr lang="en-US" sz="3900" dirty="0" smtClean="0">
              <a:latin typeface="Arial CE" pitchFamily="34" charset="0"/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/>
        <p:txBody>
          <a:bodyPr lIns="92075" tIns="46038" rIns="92075" bIns="46038"/>
          <a:lstStyle/>
          <a:p>
            <a:pPr eaLnBrk="1" hangingPunct="1"/>
            <a:r>
              <a:rPr lang="cs-CZ" dirty="0" smtClean="0"/>
              <a:t>1: Jednoduchý a pochopitelný</a:t>
            </a:r>
          </a:p>
          <a:p>
            <a:pPr eaLnBrk="1" hangingPunct="1"/>
            <a:r>
              <a:rPr lang="cs-CZ" dirty="0" smtClean="0"/>
              <a:t>2: Schopný splnit všechny požadavky</a:t>
            </a:r>
          </a:p>
          <a:p>
            <a:pPr eaLnBrk="1" hangingPunct="1"/>
            <a:r>
              <a:rPr lang="en-US" dirty="0" smtClean="0"/>
              <a:t> </a:t>
            </a:r>
            <a:r>
              <a:rPr lang="cs-CZ" dirty="0" smtClean="0"/>
              <a:t> - Nesplnitelné?</a:t>
            </a:r>
          </a:p>
          <a:p>
            <a:pPr eaLnBrk="1" hangingPunct="1"/>
            <a:r>
              <a:rPr lang="cs-CZ" dirty="0" smtClean="0"/>
              <a:t>Jednoduché základní uživatelské rozhraní</a:t>
            </a:r>
          </a:p>
          <a:p>
            <a:pPr eaLnBrk="1" hangingPunct="1"/>
            <a:r>
              <a:rPr lang="cs-CZ" dirty="0" smtClean="0"/>
              <a:t>Vhodně zvolené defaultní hodnoty</a:t>
            </a:r>
          </a:p>
          <a:p>
            <a:pPr eaLnBrk="1" hangingPunct="1"/>
            <a:r>
              <a:rPr lang="cs-CZ" dirty="0" smtClean="0"/>
              <a:t>Pokročilé a méně časté funkce skryté hlouběji v rozhraní</a:t>
            </a:r>
            <a:endParaRPr lang="cs-CZ" dirty="0"/>
          </a:p>
        </p:txBody>
      </p:sp>
      <p:sp>
        <p:nvSpPr>
          <p:cNvPr id="37893" name="Zástupný symbol pro datum 9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en-US">
                <a:latin typeface="Univers Condensed" charset="0"/>
              </a:rPr>
              <a:t>Date: 18.2.2010</a:t>
            </a:r>
            <a:endParaRPr lang="cs-CZ">
              <a:latin typeface="Univers Condensed" charset="0"/>
            </a:endParaRPr>
          </a:p>
        </p:txBody>
      </p:sp>
      <p:sp>
        <p:nvSpPr>
          <p:cNvPr id="37894" name="Zástupný symbol pro číslo snímku 10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EB96A0E3-405D-437D-BAE0-44FB81DC0FAF}" type="slidenum">
              <a:rPr lang="cs-CZ" smtClean="0">
                <a:latin typeface="Univers Condensed" charset="0"/>
              </a:rPr>
              <a:pPr/>
              <a:t>26</a:t>
            </a:fld>
            <a:endParaRPr lang="cs-CZ" smtClean="0">
              <a:latin typeface="Univers Condensed" charset="0"/>
            </a:endParaRPr>
          </a:p>
        </p:txBody>
      </p:sp>
      <p:sp>
        <p:nvSpPr>
          <p:cNvPr id="37895" name="Zástupný symbol pro zápatí 11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cs-CZ" smtClean="0">
                <a:latin typeface="Univers Condensed" charset="0"/>
              </a:rPr>
              <a:t>Code P006</a:t>
            </a:r>
          </a:p>
        </p:txBody>
      </p:sp>
    </p:spTree>
    <p:extLst>
      <p:ext uri="{BB962C8B-B14F-4D97-AF65-F5344CB8AC3E}">
        <p14:creationId xmlns:p14="http://schemas.microsoft.com/office/powerpoint/2010/main" val="20200007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 lIns="92075" tIns="46038" rIns="92075" bIns="46038"/>
          <a:lstStyle/>
          <a:p>
            <a:pPr eaLnBrk="1" hangingPunct="1"/>
            <a:r>
              <a:rPr lang="cs-CZ" sz="3900" dirty="0" smtClean="0"/>
              <a:t>Změny v přístupu</a:t>
            </a:r>
            <a:endParaRPr lang="en-US" sz="3900" dirty="0" smtClean="0">
              <a:latin typeface="Arial CE" pitchFamily="34" charset="0"/>
            </a:endParaRPr>
          </a:p>
        </p:txBody>
      </p:sp>
      <p:sp>
        <p:nvSpPr>
          <p:cNvPr id="37893" name="Zástupný symbol pro datum 9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en-US">
                <a:latin typeface="Univers Condensed" charset="0"/>
              </a:rPr>
              <a:t>Date: 18.2.2010</a:t>
            </a:r>
            <a:endParaRPr lang="cs-CZ">
              <a:latin typeface="Univers Condensed" charset="0"/>
            </a:endParaRPr>
          </a:p>
        </p:txBody>
      </p:sp>
      <p:sp>
        <p:nvSpPr>
          <p:cNvPr id="37894" name="Zástupný symbol pro číslo snímku 10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EB96A0E3-405D-437D-BAE0-44FB81DC0FAF}" type="slidenum">
              <a:rPr lang="cs-CZ" smtClean="0">
                <a:latin typeface="Univers Condensed" charset="0"/>
              </a:rPr>
              <a:pPr/>
              <a:t>27</a:t>
            </a:fld>
            <a:endParaRPr lang="cs-CZ" smtClean="0">
              <a:latin typeface="Univers Condensed" charset="0"/>
            </a:endParaRPr>
          </a:p>
        </p:txBody>
      </p:sp>
      <p:sp>
        <p:nvSpPr>
          <p:cNvPr id="37895" name="Zástupný symbol pro zápatí 11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cs-CZ" smtClean="0">
                <a:latin typeface="Univers Condensed" charset="0"/>
              </a:rPr>
              <a:t>Code P006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3" t="32593" r="3478" b="17252"/>
          <a:stretch/>
        </p:blipFill>
        <p:spPr bwMode="auto">
          <a:xfrm>
            <a:off x="467544" y="1412776"/>
            <a:ext cx="6354553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89" t="30725" r="6731" b="22936"/>
          <a:stretch/>
        </p:blipFill>
        <p:spPr bwMode="auto">
          <a:xfrm>
            <a:off x="2339752" y="3611880"/>
            <a:ext cx="6416040" cy="27736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695823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Date: 26.2.2010</a:t>
            </a:r>
            <a:endParaRPr lang="cs-CZ"/>
          </a:p>
        </p:txBody>
      </p:sp>
      <p:sp>
        <p:nvSpPr>
          <p:cNvPr id="1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Code: P021/30A</a:t>
            </a:r>
          </a:p>
        </p:txBody>
      </p:sp>
      <p:sp>
        <p:nvSpPr>
          <p:cNvPr id="1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4A76E4-BDAB-428D-8EEF-E50ED1C675AA}" type="slidenum">
              <a:rPr lang="cs-CZ"/>
              <a:pPr>
                <a:defRPr/>
              </a:pPr>
              <a:t>28</a:t>
            </a:fld>
            <a:endParaRPr lang="cs-CZ"/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title" idx="4294967295"/>
          </p:nvPr>
        </p:nvSpPr>
        <p:spPr>
          <a:noFill/>
        </p:spPr>
        <p:txBody>
          <a:bodyPr lIns="92075" tIns="46038" rIns="92075" bIns="46038"/>
          <a:lstStyle/>
          <a:p>
            <a:pPr eaLnBrk="1" hangingPunct="1"/>
            <a:r>
              <a:rPr lang="cs-CZ" dirty="0" smtClean="0"/>
              <a:t>Nové vlastnosti pro pokročilé</a:t>
            </a:r>
            <a:br>
              <a:rPr lang="cs-CZ" dirty="0" smtClean="0"/>
            </a:br>
            <a:endParaRPr lang="en-US" dirty="0" smtClean="0">
              <a:latin typeface="Arial CE" pitchFamily="34" charset="0"/>
            </a:endParaRPr>
          </a:p>
        </p:txBody>
      </p:sp>
      <p:pic>
        <p:nvPicPr>
          <p:cNvPr id="92179" name="Picture 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863402"/>
            <a:ext cx="4956175" cy="4360863"/>
          </a:xfrm>
          <a:prstGeom prst="rect">
            <a:avLst/>
          </a:prstGeom>
          <a:noFill/>
          <a:ln w="31750">
            <a:noFill/>
            <a:miter lim="800000"/>
            <a:headEnd type="none" w="sm" len="sm"/>
            <a:tailEnd type="none" w="sm" len="sm"/>
          </a:ln>
          <a:effectLst/>
        </p:spPr>
      </p:pic>
      <p:pic>
        <p:nvPicPr>
          <p:cNvPr id="92175" name="Picture 1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1900238"/>
            <a:ext cx="3752850" cy="3048000"/>
          </a:xfrm>
          <a:prstGeom prst="rect">
            <a:avLst/>
          </a:prstGeom>
          <a:noFill/>
          <a:ln w="31750">
            <a:noFill/>
            <a:miter lim="800000"/>
            <a:headEnd type="none" w="sm" len="sm"/>
            <a:tailEnd type="none" w="sm" len="sm"/>
          </a:ln>
          <a:effectLst>
            <a:outerShdw dist="89803" dir="2700000" algn="ctr" rotWithShape="0">
              <a:srgbClr val="777777"/>
            </a:outerShdw>
          </a:effectLst>
        </p:spPr>
      </p:pic>
      <p:pic>
        <p:nvPicPr>
          <p:cNvPr id="92176" name="Picture 1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 w="31750">
            <a:noFill/>
            <a:miter lim="800000"/>
            <a:headEnd type="none" w="sm" len="sm"/>
            <a:tailEnd type="none" w="sm" len="sm"/>
          </a:ln>
          <a:effectLst/>
        </p:spPr>
      </p:pic>
      <p:pic>
        <p:nvPicPr>
          <p:cNvPr id="92177" name="Picture 1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 w="31750">
            <a:noFill/>
            <a:miter lim="800000"/>
            <a:headEnd type="none" w="sm" len="sm"/>
            <a:tailEnd type="none" w="sm" len="sm"/>
          </a:ln>
          <a:effectLst/>
        </p:spPr>
      </p:pic>
      <p:sp>
        <p:nvSpPr>
          <p:cNvPr id="15" name="Rectangle 3"/>
          <p:cNvSpPr txBox="1">
            <a:spLocks noChangeArrowheads="1"/>
          </p:cNvSpPr>
          <p:nvPr/>
        </p:nvSpPr>
        <p:spPr>
          <a:xfrm>
            <a:off x="457200" y="1124744"/>
            <a:ext cx="8229600" cy="5001419"/>
          </a:xfrm>
          <a:prstGeom prst="rect">
            <a:avLst/>
          </a:prstGeom>
        </p:spPr>
        <p:txBody>
          <a:bodyPr lIns="92075" tIns="46038" rIns="92075" bIns="46038"/>
          <a:lstStyle>
            <a:lvl1pPr marL="250825" indent="-250825" algn="l" rtl="0" eaLnBrk="0" fontAlgn="base" hangingPunct="0">
              <a:spcBef>
                <a:spcPts val="1500"/>
              </a:spcBef>
              <a:spcAft>
                <a:spcPct val="0"/>
              </a:spcAft>
              <a:buClr>
                <a:srgbClr val="F79646"/>
              </a:buClr>
              <a:buSzPct val="115000"/>
              <a:buFont typeface="Wingdings" pitchFamily="2" charset="2"/>
              <a:buChar char="§"/>
              <a:defRPr sz="28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1pPr>
            <a:lvl2pPr marL="395288" indent="-142875" algn="l" rtl="0" eaLnBrk="0" fontAlgn="base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  <a:buClr>
                <a:srgbClr val="6898CA"/>
              </a:buClr>
              <a:buSzPct val="80000"/>
              <a:buFont typeface="Wingdings" pitchFamily="2" charset="2"/>
              <a:buChar char="§"/>
              <a:defRPr sz="20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2pPr>
            <a:lvl3pPr marL="395288" indent="51911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3pPr>
            <a:lvl4pPr marL="395288" indent="97631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4pPr>
            <a:lvl5pPr marL="395288" indent="143351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cs-CZ" dirty="0" smtClean="0"/>
              <a:t>Uživatelské sloupce</a:t>
            </a:r>
          </a:p>
          <a:p>
            <a:pPr eaLnBrk="1" hangingPunct="1"/>
            <a:endParaRPr lang="cs-CZ" dirty="0" smtClean="0"/>
          </a:p>
          <a:p>
            <a:pPr eaLnBrk="1" hangingPunct="1"/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55128027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 lIns="92075" tIns="46038" rIns="92075" bIns="46038"/>
          <a:lstStyle/>
          <a:p>
            <a:pPr eaLnBrk="1" hangingPunct="1"/>
            <a:r>
              <a:rPr lang="cs-CZ" sz="3900" dirty="0" smtClean="0"/>
              <a:t>Vlastnosti pro pokročilé uživatele</a:t>
            </a:r>
            <a:endParaRPr lang="en-US" sz="3900" dirty="0" smtClean="0">
              <a:latin typeface="Arial CE" pitchFamily="34" charset="0"/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/>
        <p:txBody>
          <a:bodyPr lIns="92075" tIns="46038" rIns="92075" bIns="46038"/>
          <a:lstStyle/>
          <a:p>
            <a:pPr eaLnBrk="1" hangingPunct="1"/>
            <a:r>
              <a:rPr lang="cs-CZ" dirty="0" err="1" smtClean="0"/>
              <a:t>Event</a:t>
            </a:r>
            <a:r>
              <a:rPr lang="cs-CZ" dirty="0" smtClean="0"/>
              <a:t> table</a:t>
            </a:r>
          </a:p>
          <a:p>
            <a:pPr eaLnBrk="1" hangingPunct="1"/>
            <a:endParaRPr lang="cs-CZ" dirty="0" smtClean="0"/>
          </a:p>
          <a:p>
            <a:pPr eaLnBrk="1" hangingPunct="1"/>
            <a:endParaRPr lang="en-US" sz="2400" dirty="0" smtClean="0"/>
          </a:p>
        </p:txBody>
      </p:sp>
      <p:sp>
        <p:nvSpPr>
          <p:cNvPr id="37893" name="Zástupný symbol pro datum 9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en-US">
                <a:latin typeface="Univers Condensed" charset="0"/>
              </a:rPr>
              <a:t>Date: 18.2.2010</a:t>
            </a:r>
            <a:endParaRPr lang="cs-CZ">
              <a:latin typeface="Univers Condensed" charset="0"/>
            </a:endParaRPr>
          </a:p>
        </p:txBody>
      </p:sp>
      <p:sp>
        <p:nvSpPr>
          <p:cNvPr id="37894" name="Zástupný symbol pro číslo snímku 10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EB96A0E3-405D-437D-BAE0-44FB81DC0FAF}" type="slidenum">
              <a:rPr lang="cs-CZ" smtClean="0">
                <a:latin typeface="Univers Condensed" charset="0"/>
              </a:rPr>
              <a:pPr/>
              <a:t>29</a:t>
            </a:fld>
            <a:endParaRPr lang="cs-CZ" smtClean="0">
              <a:latin typeface="Univers Condensed" charset="0"/>
            </a:endParaRPr>
          </a:p>
        </p:txBody>
      </p:sp>
      <p:sp>
        <p:nvSpPr>
          <p:cNvPr id="37895" name="Zástupný symbol pro zápatí 11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cs-CZ" smtClean="0">
                <a:latin typeface="Univers Condensed" charset="0"/>
              </a:rPr>
              <a:t>Code P006</a:t>
            </a:r>
          </a:p>
        </p:txBody>
      </p:sp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3" cstate="print"/>
          <a:srcRect b="52962"/>
          <a:stretch>
            <a:fillRect/>
          </a:stretch>
        </p:blipFill>
        <p:spPr bwMode="auto">
          <a:xfrm>
            <a:off x="683568" y="2782084"/>
            <a:ext cx="7534275" cy="2293938"/>
          </a:xfrm>
          <a:prstGeom prst="rect">
            <a:avLst/>
          </a:prstGeom>
          <a:noFill/>
          <a:ln w="31750">
            <a:noFill/>
            <a:miter lim="800000"/>
            <a:headEnd type="none" w="sm" len="sm"/>
            <a:tailEnd type="none" w="sm" len="sm"/>
          </a:ln>
          <a:effectLst/>
        </p:spPr>
      </p:pic>
    </p:spTree>
    <p:extLst>
      <p:ext uri="{BB962C8B-B14F-4D97-AF65-F5344CB8AC3E}">
        <p14:creationId xmlns:p14="http://schemas.microsoft.com/office/powerpoint/2010/main" val="36993256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 lIns="92075" tIns="46038" rIns="92075" bIns="46038"/>
          <a:lstStyle/>
          <a:p>
            <a:pPr eaLnBrk="1" hangingPunct="1"/>
            <a:r>
              <a:rPr lang="cs-CZ" sz="3900" dirty="0" smtClean="0"/>
              <a:t>Vlastnosti pro pokročilé uživatele</a:t>
            </a:r>
            <a:endParaRPr lang="en-US" sz="3900" dirty="0" smtClean="0">
              <a:latin typeface="Arial CE" pitchFamily="34" charset="0"/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/>
        <p:txBody>
          <a:bodyPr lIns="92075" tIns="46038" rIns="92075" bIns="46038"/>
          <a:lstStyle/>
          <a:p>
            <a:pPr eaLnBrk="1" hangingPunct="1"/>
            <a:r>
              <a:rPr lang="cs-CZ" dirty="0" smtClean="0"/>
              <a:t>Příkazová řádka</a:t>
            </a:r>
          </a:p>
          <a:p>
            <a:pPr eaLnBrk="1" hangingPunct="1"/>
            <a:endParaRPr lang="en-US" sz="2400" dirty="0" smtClean="0"/>
          </a:p>
        </p:txBody>
      </p:sp>
      <p:sp>
        <p:nvSpPr>
          <p:cNvPr id="37893" name="Zástupný symbol pro datum 9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en-US">
                <a:latin typeface="Univers Condensed" charset="0"/>
              </a:rPr>
              <a:t>Date: 18.2.2010</a:t>
            </a:r>
            <a:endParaRPr lang="cs-CZ">
              <a:latin typeface="Univers Condensed" charset="0"/>
            </a:endParaRPr>
          </a:p>
        </p:txBody>
      </p:sp>
      <p:sp>
        <p:nvSpPr>
          <p:cNvPr id="37894" name="Zástupný symbol pro číslo snímku 10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EB96A0E3-405D-437D-BAE0-44FB81DC0FAF}" type="slidenum">
              <a:rPr lang="cs-CZ" smtClean="0">
                <a:latin typeface="Univers Condensed" charset="0"/>
              </a:rPr>
              <a:pPr/>
              <a:t>30</a:t>
            </a:fld>
            <a:endParaRPr lang="cs-CZ" smtClean="0">
              <a:latin typeface="Univers Condensed" charset="0"/>
            </a:endParaRPr>
          </a:p>
        </p:txBody>
      </p:sp>
      <p:sp>
        <p:nvSpPr>
          <p:cNvPr id="37895" name="Zástupný symbol pro zápatí 11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cs-CZ" smtClean="0">
                <a:latin typeface="Univers Condensed" charset="0"/>
              </a:rPr>
              <a:t>Code P006</a:t>
            </a:r>
          </a:p>
        </p:txBody>
      </p:sp>
      <p:pic>
        <p:nvPicPr>
          <p:cNvPr id="4098" name="Picture 2" descr="O:\MEDIA\DATAAPEX-FOTOS\2007-02-Pittcon-Chicago\výstava\2007_0228_19264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96" t="4659" r="22433" b="9215"/>
          <a:stretch/>
        </p:blipFill>
        <p:spPr bwMode="auto">
          <a:xfrm>
            <a:off x="3995936" y="1196752"/>
            <a:ext cx="2630640" cy="4962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25009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 lIns="92075" tIns="46038" rIns="92075" bIns="46038"/>
          <a:lstStyle/>
          <a:p>
            <a:pPr eaLnBrk="1" hangingPunct="1"/>
            <a:r>
              <a:rPr lang="cs-CZ" sz="3900" dirty="0" smtClean="0"/>
              <a:t>Vlastnosti pro pokročilé uživatele</a:t>
            </a:r>
            <a:endParaRPr lang="en-US" sz="3900" dirty="0" smtClean="0">
              <a:latin typeface="Arial CE" pitchFamily="34" charset="0"/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/>
        <p:txBody>
          <a:bodyPr lIns="92075" tIns="46038" rIns="92075" bIns="46038"/>
          <a:lstStyle/>
          <a:p>
            <a:pPr eaLnBrk="1" hangingPunct="1"/>
            <a:r>
              <a:rPr lang="cs-CZ" dirty="0" smtClean="0"/>
              <a:t>Vzdálený přístup</a:t>
            </a:r>
          </a:p>
          <a:p>
            <a:pPr eaLnBrk="1" hangingPunct="1"/>
            <a:endParaRPr lang="en-US" sz="2400" dirty="0" smtClean="0"/>
          </a:p>
        </p:txBody>
      </p:sp>
      <p:sp>
        <p:nvSpPr>
          <p:cNvPr id="37893" name="Zástupný symbol pro datum 9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en-US">
                <a:latin typeface="Univers Condensed" charset="0"/>
              </a:rPr>
              <a:t>Date: 18.2.2010</a:t>
            </a:r>
            <a:endParaRPr lang="cs-CZ">
              <a:latin typeface="Univers Condensed" charset="0"/>
            </a:endParaRPr>
          </a:p>
        </p:txBody>
      </p:sp>
      <p:sp>
        <p:nvSpPr>
          <p:cNvPr id="37894" name="Zástupný symbol pro číslo snímku 10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EB96A0E3-405D-437D-BAE0-44FB81DC0FAF}" type="slidenum">
              <a:rPr lang="cs-CZ" smtClean="0">
                <a:latin typeface="Univers Condensed" charset="0"/>
              </a:rPr>
              <a:pPr/>
              <a:t>31</a:t>
            </a:fld>
            <a:endParaRPr lang="cs-CZ" smtClean="0">
              <a:latin typeface="Univers Condensed" charset="0"/>
            </a:endParaRPr>
          </a:p>
        </p:txBody>
      </p:sp>
      <p:sp>
        <p:nvSpPr>
          <p:cNvPr id="37895" name="Zástupný symbol pro zápatí 11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cs-CZ" smtClean="0">
                <a:latin typeface="Univers Condensed" charset="0"/>
              </a:rPr>
              <a:t>Code P006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662" y="2420888"/>
            <a:ext cx="5075390" cy="31436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73529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 lIns="92075" tIns="46038" rIns="92075" bIns="46038"/>
          <a:lstStyle/>
          <a:p>
            <a:pPr eaLnBrk="1" hangingPunct="1"/>
            <a:r>
              <a:rPr lang="cs-CZ" sz="3900" dirty="0" smtClean="0"/>
              <a:t>Další možná použití</a:t>
            </a:r>
            <a:endParaRPr lang="en-US" sz="3900" dirty="0" smtClean="0">
              <a:latin typeface="Arial CE" pitchFamily="34" charset="0"/>
            </a:endParaRPr>
          </a:p>
        </p:txBody>
      </p:sp>
      <p:sp>
        <p:nvSpPr>
          <p:cNvPr id="37893" name="Zástupný symbol pro datum 9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en-US">
                <a:latin typeface="Univers Condensed" charset="0"/>
              </a:rPr>
              <a:t>Date: 18.2.2010</a:t>
            </a:r>
            <a:endParaRPr lang="cs-CZ">
              <a:latin typeface="Univers Condensed" charset="0"/>
            </a:endParaRPr>
          </a:p>
        </p:txBody>
      </p:sp>
      <p:sp>
        <p:nvSpPr>
          <p:cNvPr id="37894" name="Zástupný symbol pro číslo snímku 10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EB96A0E3-405D-437D-BAE0-44FB81DC0FAF}" type="slidenum">
              <a:rPr lang="cs-CZ" smtClean="0">
                <a:latin typeface="Univers Condensed" charset="0"/>
              </a:rPr>
              <a:pPr/>
              <a:t>32</a:t>
            </a:fld>
            <a:endParaRPr lang="cs-CZ" smtClean="0">
              <a:latin typeface="Univers Condensed" charset="0"/>
            </a:endParaRPr>
          </a:p>
        </p:txBody>
      </p:sp>
      <p:sp>
        <p:nvSpPr>
          <p:cNvPr id="37895" name="Zástupný symbol pro zápatí 11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cs-CZ" smtClean="0">
                <a:latin typeface="Univers Condensed" charset="0"/>
              </a:rPr>
              <a:t>Code P006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268760"/>
            <a:ext cx="6552728" cy="5004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15058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5"/>
          <p:cNvSpPr>
            <a:spLocks noGrp="1" noChangeArrowheads="1"/>
          </p:cNvSpPr>
          <p:nvPr>
            <p:ph type="dt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9pPr>
          </a:lstStyle>
          <a:p>
            <a:pPr eaLnBrk="1" hangingPunct="1"/>
            <a:r>
              <a:rPr lang="en-US" smtClean="0">
                <a:solidFill>
                  <a:srgbClr val="6898CA"/>
                </a:solidFill>
              </a:rPr>
              <a:t>Date: 26.2.2010</a:t>
            </a:r>
            <a:endParaRPr lang="cs-CZ" smtClean="0">
              <a:solidFill>
                <a:srgbClr val="6898CA"/>
              </a:solidFill>
            </a:endParaRPr>
          </a:p>
        </p:txBody>
      </p:sp>
      <p:sp>
        <p:nvSpPr>
          <p:cNvPr id="9219" name="Rectangle 6"/>
          <p:cNvSpPr>
            <a:spLocks noGrp="1" noChangeArrowheads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9pPr>
          </a:lstStyle>
          <a:p>
            <a:pPr eaLnBrk="1" hangingPunct="1"/>
            <a:r>
              <a:rPr lang="cs-CZ" smtClean="0">
                <a:solidFill>
                  <a:srgbClr val="6898CA"/>
                </a:solidFill>
              </a:rPr>
              <a:t>Code: P0</a:t>
            </a:r>
            <a:r>
              <a:rPr lang="en-US" smtClean="0">
                <a:solidFill>
                  <a:srgbClr val="6898CA"/>
                </a:solidFill>
              </a:rPr>
              <a:t>21</a:t>
            </a:r>
            <a:r>
              <a:rPr lang="cs-CZ" smtClean="0">
                <a:solidFill>
                  <a:srgbClr val="6898CA"/>
                </a:solidFill>
              </a:rPr>
              <a:t>/</a:t>
            </a:r>
            <a:r>
              <a:rPr lang="en-US" smtClean="0">
                <a:solidFill>
                  <a:srgbClr val="6898CA"/>
                </a:solidFill>
              </a:rPr>
              <a:t>30A</a:t>
            </a:r>
            <a:r>
              <a:rPr lang="cs-CZ" smtClean="0">
                <a:solidFill>
                  <a:srgbClr val="6898CA"/>
                </a:solidFill>
              </a:rPr>
              <a:t>  </a:t>
            </a:r>
          </a:p>
        </p:txBody>
      </p:sp>
      <p:sp>
        <p:nvSpPr>
          <p:cNvPr id="9220" name="Rectangle 7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9pPr>
          </a:lstStyle>
          <a:p>
            <a:pPr eaLnBrk="1" hangingPunct="1"/>
            <a:fld id="{F2B263FB-EE8E-43EB-8F86-399984E93719}" type="slidenum">
              <a:rPr lang="cs-CZ" smtClean="0">
                <a:solidFill>
                  <a:srgbClr val="6898CA"/>
                </a:solidFill>
              </a:rPr>
              <a:pPr eaLnBrk="1" hangingPunct="1"/>
              <a:t>33</a:t>
            </a:fld>
            <a:endParaRPr lang="cs-CZ" smtClean="0">
              <a:solidFill>
                <a:srgbClr val="6898CA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0825" y="857250"/>
            <a:ext cx="5749925" cy="1143000"/>
          </a:xfrm>
        </p:spPr>
        <p:txBody>
          <a:bodyPr/>
          <a:lstStyle/>
          <a:p>
            <a:pPr eaLnBrk="1" hangingPunct="1"/>
            <a:r>
              <a:rPr lang="cs-CZ" sz="3600" dirty="0" err="1" smtClean="0"/>
              <a:t>Clarity</a:t>
            </a:r>
            <a:r>
              <a:rPr lang="cs-CZ" sz="3600" dirty="0" smtClean="0"/>
              <a:t> – co se v ní změnilo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28813"/>
            <a:ext cx="5543550" cy="107156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dirty="0" smtClean="0"/>
              <a:t>výroční setkání</a:t>
            </a:r>
          </a:p>
          <a:p>
            <a:pPr eaLnBrk="1" hangingPunct="1">
              <a:buFontTx/>
              <a:buNone/>
            </a:pPr>
            <a:r>
              <a:rPr lang="cs-CZ" dirty="0" smtClean="0"/>
              <a:t>Část 2 – Dokumentace a podpora</a:t>
            </a:r>
            <a:endParaRPr lang="cs-CZ" dirty="0"/>
          </a:p>
          <a:p>
            <a:pPr eaLnBrk="1" hangingPunct="1">
              <a:buFontTx/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740390798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Date: 26.2.2010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Code: P021/30A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E0FF21-0064-4C60-A8A3-27BF341CC69D}" type="slidenum">
              <a:rPr lang="cs-CZ" smtClean="0"/>
              <a:pPr>
                <a:defRPr/>
              </a:pPr>
              <a:t>34</a:t>
            </a:fld>
            <a:endParaRPr lang="cs-CZ"/>
          </a:p>
        </p:txBody>
      </p:sp>
      <p:sp>
        <p:nvSpPr>
          <p:cNvPr id="5" name="Nadpis 1"/>
          <p:cNvSpPr txBox="1">
            <a:spLocks/>
          </p:cNvSpPr>
          <p:nvPr/>
        </p:nvSpPr>
        <p:spPr bwMode="auto">
          <a:xfrm>
            <a:off x="0" y="274638"/>
            <a:ext cx="9144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600" kern="1200">
                <a:solidFill>
                  <a:srgbClr val="6898CA"/>
                </a:solidFill>
                <a:latin typeface="Univers Condensed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9pPr>
          </a:lstStyle>
          <a:p>
            <a:r>
              <a:rPr lang="cs-CZ" dirty="0" smtClean="0"/>
              <a:t>Obsah</a:t>
            </a:r>
            <a:endParaRPr lang="en-GB" dirty="0" smtClean="0"/>
          </a:p>
        </p:txBody>
      </p:sp>
      <p:sp>
        <p:nvSpPr>
          <p:cNvPr id="6" name="Zástupný symbol pro obsah 5"/>
          <p:cNvSpPr txBox="1">
            <a:spLocks/>
          </p:cNvSpPr>
          <p:nvPr/>
        </p:nvSpPr>
        <p:spPr bwMode="auto">
          <a:xfrm>
            <a:off x="468313" y="1628800"/>
            <a:ext cx="80645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50825" indent="-250825" algn="l" rtl="0" eaLnBrk="0" fontAlgn="base" hangingPunct="0">
              <a:spcBef>
                <a:spcPts val="1500"/>
              </a:spcBef>
              <a:spcAft>
                <a:spcPct val="0"/>
              </a:spcAft>
              <a:buClr>
                <a:srgbClr val="F79646"/>
              </a:buClr>
              <a:buSzPct val="115000"/>
              <a:buFont typeface="Wingdings" pitchFamily="2" charset="2"/>
              <a:buChar char="§"/>
              <a:defRPr sz="28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1pPr>
            <a:lvl2pPr marL="395288" indent="-142875" algn="l" rtl="0" eaLnBrk="0" fontAlgn="base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  <a:buClr>
                <a:srgbClr val="6898CA"/>
              </a:buClr>
              <a:buSzPct val="80000"/>
              <a:buFont typeface="Wingdings" pitchFamily="2" charset="2"/>
              <a:buChar char="§"/>
              <a:defRPr sz="20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2pPr>
            <a:lvl3pPr marL="395288" indent="51911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3pPr>
            <a:lvl4pPr marL="395288" indent="97631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4pPr>
            <a:lvl5pPr marL="395288" indent="143351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cs-CZ" dirty="0" smtClean="0">
                <a:solidFill>
                  <a:srgbClr val="5F5F5F"/>
                </a:solidFill>
              </a:rPr>
              <a:t>Novinky v </a:t>
            </a:r>
            <a:r>
              <a:rPr lang="cs-CZ" dirty="0" err="1" smtClean="0">
                <a:solidFill>
                  <a:srgbClr val="5F5F5F"/>
                </a:solidFill>
              </a:rPr>
              <a:t>Clarity</a:t>
            </a:r>
            <a:r>
              <a:rPr lang="cs-CZ" dirty="0" smtClean="0">
                <a:solidFill>
                  <a:srgbClr val="5F5F5F"/>
                </a:solidFill>
              </a:rPr>
              <a:t> – jak se k nim dostat?</a:t>
            </a:r>
          </a:p>
          <a:p>
            <a:pPr eaLnBrk="1" hangingPunct="1"/>
            <a:r>
              <a:rPr lang="cs-CZ" dirty="0" smtClean="0">
                <a:solidFill>
                  <a:srgbClr val="5F5F5F"/>
                </a:solidFill>
              </a:rPr>
              <a:t>Dokumentace </a:t>
            </a:r>
            <a:r>
              <a:rPr lang="cs-CZ" dirty="0" err="1" smtClean="0">
                <a:solidFill>
                  <a:srgbClr val="5F5F5F"/>
                </a:solidFill>
              </a:rPr>
              <a:t>Clarity</a:t>
            </a:r>
            <a:endParaRPr lang="en-US" dirty="0" smtClean="0">
              <a:solidFill>
                <a:srgbClr val="5F5F5F"/>
              </a:solidFill>
            </a:endParaRPr>
          </a:p>
          <a:p>
            <a:pPr eaLnBrk="1" hangingPunct="1"/>
            <a:r>
              <a:rPr lang="cs-CZ" dirty="0">
                <a:solidFill>
                  <a:srgbClr val="5F5F5F"/>
                </a:solidFill>
              </a:rPr>
              <a:t>U</a:t>
            </a:r>
            <a:r>
              <a:rPr lang="cs-CZ" dirty="0" smtClean="0">
                <a:solidFill>
                  <a:srgbClr val="5F5F5F"/>
                </a:solidFill>
              </a:rPr>
              <a:t>živatelská podpora firmy DataApex</a:t>
            </a:r>
          </a:p>
          <a:p>
            <a:pPr eaLnBrk="1" hangingPunct="1"/>
            <a:endParaRPr lang="cs-CZ" dirty="0">
              <a:solidFill>
                <a:srgbClr val="5F5F5F"/>
              </a:solidFill>
            </a:endParaRPr>
          </a:p>
          <a:p>
            <a:pPr eaLnBrk="1" hangingPunct="1"/>
            <a:r>
              <a:rPr lang="cs-CZ" dirty="0" smtClean="0">
                <a:solidFill>
                  <a:srgbClr val="5F5F5F"/>
                </a:solidFill>
              </a:rPr>
              <a:t>... ale nejdřív malý průzkum</a:t>
            </a:r>
          </a:p>
        </p:txBody>
      </p:sp>
    </p:spTree>
    <p:extLst>
      <p:ext uri="{BB962C8B-B14F-4D97-AF65-F5344CB8AC3E}">
        <p14:creationId xmlns:p14="http://schemas.microsoft.com/office/powerpoint/2010/main" val="989520277"/>
      </p:ext>
    </p:extLst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Zástupný symbol pro datum 4"/>
          <p:cNvSpPr>
            <a:spLocks noGrp="1"/>
          </p:cNvSpPr>
          <p:nvPr>
            <p:ph type="dt" sz="half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9pPr>
          </a:lstStyle>
          <a:p>
            <a:pPr eaLnBrk="1" hangingPunct="1"/>
            <a:r>
              <a:rPr lang="en-US" smtClean="0">
                <a:solidFill>
                  <a:srgbClr val="6898CA"/>
                </a:solidFill>
              </a:rPr>
              <a:t>Date: 26.2.2010</a:t>
            </a:r>
            <a:endParaRPr lang="cs-CZ" smtClean="0">
              <a:solidFill>
                <a:srgbClr val="6898CA"/>
              </a:solidFill>
            </a:endParaRPr>
          </a:p>
        </p:txBody>
      </p:sp>
      <p:sp>
        <p:nvSpPr>
          <p:cNvPr id="10244" name="Zástupný symbol pro zápatí 5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9pPr>
          </a:lstStyle>
          <a:p>
            <a:pPr eaLnBrk="1" hangingPunct="1"/>
            <a:r>
              <a:rPr lang="cs-CZ" smtClean="0">
                <a:solidFill>
                  <a:srgbClr val="6898CA"/>
                </a:solidFill>
              </a:rPr>
              <a:t>Code: P021/30A</a:t>
            </a:r>
          </a:p>
        </p:txBody>
      </p:sp>
      <p:sp>
        <p:nvSpPr>
          <p:cNvPr id="10245" name="Zástupný symbol pro číslo snímku 6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9pPr>
          </a:lstStyle>
          <a:p>
            <a:pPr eaLnBrk="1" hangingPunct="1"/>
            <a:fld id="{7B100EF2-6CB4-48C5-BD7D-356DC80F5862}" type="slidenum">
              <a:rPr lang="cs-CZ" smtClean="0">
                <a:solidFill>
                  <a:srgbClr val="6898CA"/>
                </a:solidFill>
              </a:rPr>
              <a:pPr eaLnBrk="1" hangingPunct="1"/>
              <a:t>35</a:t>
            </a:fld>
            <a:endParaRPr lang="cs-CZ" smtClean="0">
              <a:solidFill>
                <a:srgbClr val="6898CA"/>
              </a:solidFill>
            </a:endParaRPr>
          </a:p>
        </p:txBody>
      </p:sp>
      <p:pic>
        <p:nvPicPr>
          <p:cNvPr id="102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613" y="1943100"/>
            <a:ext cx="3914775" cy="297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Nadpis 1"/>
          <p:cNvSpPr txBox="1">
            <a:spLocks/>
          </p:cNvSpPr>
          <p:nvPr/>
        </p:nvSpPr>
        <p:spPr bwMode="auto">
          <a:xfrm>
            <a:off x="0" y="332656"/>
            <a:ext cx="9144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600" kern="1200">
                <a:solidFill>
                  <a:srgbClr val="6898CA"/>
                </a:solidFill>
                <a:latin typeface="Univers Condensed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9pPr>
          </a:lstStyle>
          <a:p>
            <a:r>
              <a:rPr lang="cs-CZ" dirty="0" err="1" smtClean="0"/>
              <a:t>Clarity</a:t>
            </a:r>
            <a:r>
              <a:rPr lang="cs-CZ" dirty="0" smtClean="0"/>
              <a:t> a </a:t>
            </a:r>
            <a:r>
              <a:rPr lang="cs-CZ" dirty="0" err="1" smtClean="0"/>
              <a:t>Clarity</a:t>
            </a:r>
            <a:r>
              <a:rPr lang="cs-CZ" dirty="0" smtClean="0"/>
              <a:t> Lite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602425136"/>
      </p:ext>
    </p:extLst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Zástupný symbol pro datum 4"/>
          <p:cNvSpPr>
            <a:spLocks noGrp="1"/>
          </p:cNvSpPr>
          <p:nvPr>
            <p:ph type="dt" sz="half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9pPr>
          </a:lstStyle>
          <a:p>
            <a:pPr eaLnBrk="1" hangingPunct="1"/>
            <a:r>
              <a:rPr lang="en-US" smtClean="0">
                <a:solidFill>
                  <a:srgbClr val="6898CA"/>
                </a:solidFill>
              </a:rPr>
              <a:t>Date: 26.2.2010</a:t>
            </a:r>
            <a:endParaRPr lang="cs-CZ" smtClean="0">
              <a:solidFill>
                <a:srgbClr val="6898CA"/>
              </a:solidFill>
            </a:endParaRPr>
          </a:p>
        </p:txBody>
      </p:sp>
      <p:sp>
        <p:nvSpPr>
          <p:cNvPr id="11268" name="Zástupný symbol pro zápatí 5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9pPr>
          </a:lstStyle>
          <a:p>
            <a:pPr eaLnBrk="1" hangingPunct="1"/>
            <a:r>
              <a:rPr lang="cs-CZ" smtClean="0">
                <a:solidFill>
                  <a:srgbClr val="6898CA"/>
                </a:solidFill>
              </a:rPr>
              <a:t>Code: P021/30A</a:t>
            </a:r>
          </a:p>
        </p:txBody>
      </p:sp>
      <p:sp>
        <p:nvSpPr>
          <p:cNvPr id="11269" name="Zástupný symbol pro číslo snímku 6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9pPr>
          </a:lstStyle>
          <a:p>
            <a:pPr eaLnBrk="1" hangingPunct="1"/>
            <a:fld id="{4F3A0248-88CC-484F-A21B-8282D3247FFC}" type="slidenum">
              <a:rPr lang="cs-CZ" smtClean="0">
                <a:solidFill>
                  <a:srgbClr val="6898CA"/>
                </a:solidFill>
              </a:rPr>
              <a:pPr eaLnBrk="1" hangingPunct="1"/>
              <a:t>36</a:t>
            </a:fld>
            <a:endParaRPr lang="cs-CZ" smtClean="0">
              <a:solidFill>
                <a:srgbClr val="6898CA"/>
              </a:solidFill>
            </a:endParaRPr>
          </a:p>
        </p:txBody>
      </p:sp>
      <p:pic>
        <p:nvPicPr>
          <p:cNvPr id="112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9863" y="1976438"/>
            <a:ext cx="3724275" cy="290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Nadpis 1"/>
          <p:cNvSpPr txBox="1">
            <a:spLocks/>
          </p:cNvSpPr>
          <p:nvPr/>
        </p:nvSpPr>
        <p:spPr bwMode="auto">
          <a:xfrm>
            <a:off x="0" y="260648"/>
            <a:ext cx="9144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600" kern="1200">
                <a:solidFill>
                  <a:srgbClr val="6898CA"/>
                </a:solidFill>
                <a:latin typeface="Univers Condensed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9pPr>
          </a:lstStyle>
          <a:p>
            <a:r>
              <a:rPr lang="cs-CZ" dirty="0" smtClean="0"/>
              <a:t>CSW32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4099584531"/>
      </p:ext>
    </p:extLst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Zástupný symbol pro datum 4"/>
          <p:cNvSpPr>
            <a:spLocks noGrp="1"/>
          </p:cNvSpPr>
          <p:nvPr>
            <p:ph type="dt" sz="half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9pPr>
          </a:lstStyle>
          <a:p>
            <a:pPr eaLnBrk="1" hangingPunct="1"/>
            <a:r>
              <a:rPr lang="en-US" smtClean="0">
                <a:solidFill>
                  <a:srgbClr val="6898CA"/>
                </a:solidFill>
              </a:rPr>
              <a:t>Date: 26.2.2010</a:t>
            </a:r>
            <a:endParaRPr lang="cs-CZ" smtClean="0">
              <a:solidFill>
                <a:srgbClr val="6898CA"/>
              </a:solidFill>
            </a:endParaRPr>
          </a:p>
        </p:txBody>
      </p:sp>
      <p:sp>
        <p:nvSpPr>
          <p:cNvPr id="12292" name="Zástupný symbol pro zápatí 5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9pPr>
          </a:lstStyle>
          <a:p>
            <a:pPr eaLnBrk="1" hangingPunct="1"/>
            <a:r>
              <a:rPr lang="cs-CZ" smtClean="0">
                <a:solidFill>
                  <a:srgbClr val="6898CA"/>
                </a:solidFill>
              </a:rPr>
              <a:t>Code: P021/30A</a:t>
            </a:r>
          </a:p>
        </p:txBody>
      </p:sp>
      <p:sp>
        <p:nvSpPr>
          <p:cNvPr id="12293" name="Zástupný symbol pro číslo snímku 6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9pPr>
          </a:lstStyle>
          <a:p>
            <a:pPr eaLnBrk="1" hangingPunct="1"/>
            <a:fld id="{68CAD18E-9252-45AD-B066-3D30217D76BE}" type="slidenum">
              <a:rPr lang="cs-CZ" smtClean="0">
                <a:solidFill>
                  <a:srgbClr val="6898CA"/>
                </a:solidFill>
              </a:rPr>
              <a:pPr eaLnBrk="1" hangingPunct="1"/>
              <a:t>37</a:t>
            </a:fld>
            <a:endParaRPr lang="cs-CZ" smtClean="0">
              <a:solidFill>
                <a:srgbClr val="6898CA"/>
              </a:solidFill>
            </a:endParaRPr>
          </a:p>
        </p:txBody>
      </p:sp>
      <p:pic>
        <p:nvPicPr>
          <p:cNvPr id="122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363663"/>
            <a:ext cx="4926013" cy="5046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Nadpis 1"/>
          <p:cNvSpPr txBox="1">
            <a:spLocks/>
          </p:cNvSpPr>
          <p:nvPr/>
        </p:nvSpPr>
        <p:spPr bwMode="auto">
          <a:xfrm>
            <a:off x="12824" y="273348"/>
            <a:ext cx="9144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600" kern="1200">
                <a:solidFill>
                  <a:srgbClr val="6898CA"/>
                </a:solidFill>
                <a:latin typeface="Univers Condensed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9pPr>
          </a:lstStyle>
          <a:p>
            <a:r>
              <a:rPr lang="cs-CZ" dirty="0" smtClean="0"/>
              <a:t>CSW17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396395076"/>
      </p:ext>
    </p:extLst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Zástupný symbol pro datum 4"/>
          <p:cNvSpPr>
            <a:spLocks noGrp="1"/>
          </p:cNvSpPr>
          <p:nvPr>
            <p:ph type="dt" sz="half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9pPr>
          </a:lstStyle>
          <a:p>
            <a:pPr eaLnBrk="1" hangingPunct="1"/>
            <a:r>
              <a:rPr lang="en-US" smtClean="0">
                <a:solidFill>
                  <a:srgbClr val="6898CA"/>
                </a:solidFill>
              </a:rPr>
              <a:t>Date: 26.2.2010</a:t>
            </a:r>
            <a:endParaRPr lang="cs-CZ" smtClean="0">
              <a:solidFill>
                <a:srgbClr val="6898CA"/>
              </a:solidFill>
            </a:endParaRPr>
          </a:p>
        </p:txBody>
      </p:sp>
      <p:sp>
        <p:nvSpPr>
          <p:cNvPr id="13316" name="Zástupný symbol pro zápatí 5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9pPr>
          </a:lstStyle>
          <a:p>
            <a:pPr eaLnBrk="1" hangingPunct="1"/>
            <a:r>
              <a:rPr lang="cs-CZ" smtClean="0">
                <a:solidFill>
                  <a:srgbClr val="6898CA"/>
                </a:solidFill>
              </a:rPr>
              <a:t>Code: P021/30A</a:t>
            </a:r>
          </a:p>
        </p:txBody>
      </p:sp>
      <p:sp>
        <p:nvSpPr>
          <p:cNvPr id="13317" name="Zástupný symbol pro číslo snímku 6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9pPr>
          </a:lstStyle>
          <a:p>
            <a:pPr eaLnBrk="1" hangingPunct="1"/>
            <a:fld id="{9159456B-2210-4A22-A82B-9D29B1323A8E}" type="slidenum">
              <a:rPr lang="cs-CZ" smtClean="0">
                <a:solidFill>
                  <a:srgbClr val="6898CA"/>
                </a:solidFill>
              </a:rPr>
              <a:pPr eaLnBrk="1" hangingPunct="1"/>
              <a:t>38</a:t>
            </a:fld>
            <a:endParaRPr lang="cs-CZ" smtClean="0">
              <a:solidFill>
                <a:srgbClr val="6898CA"/>
              </a:solidFill>
            </a:endParaRPr>
          </a:p>
        </p:txBody>
      </p:sp>
      <p:pic>
        <p:nvPicPr>
          <p:cNvPr id="133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1752600"/>
            <a:ext cx="6143625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Nadpis 1"/>
          <p:cNvSpPr txBox="1">
            <a:spLocks/>
          </p:cNvSpPr>
          <p:nvPr/>
        </p:nvSpPr>
        <p:spPr bwMode="auto">
          <a:xfrm>
            <a:off x="0" y="260648"/>
            <a:ext cx="9144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600" kern="1200">
                <a:solidFill>
                  <a:srgbClr val="6898CA"/>
                </a:solidFill>
                <a:latin typeface="Univers Condensed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9pPr>
          </a:lstStyle>
          <a:p>
            <a:r>
              <a:rPr lang="cs-CZ" dirty="0" smtClean="0"/>
              <a:t>Apex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705027723"/>
      </p:ext>
    </p:extLst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datum 4"/>
          <p:cNvSpPr>
            <a:spLocks noGrp="1"/>
          </p:cNvSpPr>
          <p:nvPr>
            <p:ph type="dt" sz="half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9pPr>
          </a:lstStyle>
          <a:p>
            <a:pPr eaLnBrk="1" hangingPunct="1"/>
            <a:r>
              <a:rPr lang="en-US" smtClean="0">
                <a:solidFill>
                  <a:srgbClr val="6898CA"/>
                </a:solidFill>
              </a:rPr>
              <a:t>Date: 26.2.2010</a:t>
            </a:r>
            <a:endParaRPr lang="cs-CZ" smtClean="0">
              <a:solidFill>
                <a:srgbClr val="6898CA"/>
              </a:solidFill>
            </a:endParaRPr>
          </a:p>
        </p:txBody>
      </p:sp>
      <p:sp>
        <p:nvSpPr>
          <p:cNvPr id="14339" name="Zástupný symbol pro zápatí 5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9pPr>
          </a:lstStyle>
          <a:p>
            <a:pPr eaLnBrk="1" hangingPunct="1"/>
            <a:r>
              <a:rPr lang="cs-CZ" smtClean="0">
                <a:solidFill>
                  <a:srgbClr val="6898CA"/>
                </a:solidFill>
              </a:rPr>
              <a:t>Code: P021/30A</a:t>
            </a:r>
          </a:p>
        </p:txBody>
      </p:sp>
      <p:sp>
        <p:nvSpPr>
          <p:cNvPr id="14340" name="Zástupný symbol pro číslo snímku 6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9pPr>
          </a:lstStyle>
          <a:p>
            <a:pPr eaLnBrk="1" hangingPunct="1"/>
            <a:fld id="{4231B494-29E4-448A-881E-2C60D36812F8}" type="slidenum">
              <a:rPr lang="cs-CZ" smtClean="0">
                <a:solidFill>
                  <a:srgbClr val="6898CA"/>
                </a:solidFill>
              </a:rPr>
              <a:pPr eaLnBrk="1" hangingPunct="1"/>
              <a:t>39</a:t>
            </a:fld>
            <a:endParaRPr lang="cs-CZ" smtClean="0">
              <a:solidFill>
                <a:srgbClr val="6898CA"/>
              </a:solidFill>
            </a:endParaRPr>
          </a:p>
        </p:txBody>
      </p:sp>
      <p:sp>
        <p:nvSpPr>
          <p:cNvPr id="24578" name="Nadpis 4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algn="ctr" eaLnBrk="1" hangingPunct="1"/>
            <a:r>
              <a:rPr lang="cs-CZ" sz="4200" dirty="0" smtClean="0"/>
              <a:t>Každý rok nové funkce a schopnosti</a:t>
            </a:r>
          </a:p>
        </p:txBody>
      </p:sp>
      <p:sp>
        <p:nvSpPr>
          <p:cNvPr id="24579" name="Zástupný symbol pro obsah 5"/>
          <p:cNvSpPr>
            <a:spLocks noGrp="1"/>
          </p:cNvSpPr>
          <p:nvPr>
            <p:ph type="body" sz="half" idx="4294967295"/>
          </p:nvPr>
        </p:nvSpPr>
        <p:spPr>
          <a:xfrm>
            <a:off x="468313" y="1628800"/>
            <a:ext cx="8064500" cy="4525963"/>
          </a:xfrm>
        </p:spPr>
        <p:txBody>
          <a:bodyPr/>
          <a:lstStyle/>
          <a:p>
            <a:pPr algn="l" eaLnBrk="1" hangingPunct="1">
              <a:buFont typeface="Wingdings" pitchFamily="2" charset="2"/>
              <a:buChar char="§"/>
            </a:pPr>
            <a:r>
              <a:rPr lang="cs-CZ" dirty="0" smtClean="0">
                <a:solidFill>
                  <a:srgbClr val="5F5F5F"/>
                </a:solidFill>
              </a:rPr>
              <a:t>1-2 nové „velké“ verze ročně</a:t>
            </a:r>
          </a:p>
          <a:p>
            <a:pPr lvl="1" eaLnBrk="1" hangingPunct="1"/>
            <a:r>
              <a:rPr lang="cs-CZ" dirty="0" smtClean="0">
                <a:solidFill>
                  <a:srgbClr val="5F5F5F"/>
                </a:solidFill>
              </a:rPr>
              <a:t>nosná témata</a:t>
            </a:r>
          </a:p>
          <a:p>
            <a:pPr lvl="1" eaLnBrk="1" hangingPunct="1"/>
            <a:r>
              <a:rPr lang="cs-CZ" dirty="0" smtClean="0">
                <a:solidFill>
                  <a:srgbClr val="5F5F5F"/>
                </a:solidFill>
              </a:rPr>
              <a:t>nové extenze</a:t>
            </a:r>
          </a:p>
          <a:p>
            <a:pPr lvl="1" eaLnBrk="1" hangingPunct="1"/>
            <a:r>
              <a:rPr lang="cs-CZ" dirty="0" smtClean="0">
                <a:solidFill>
                  <a:srgbClr val="5F5F5F"/>
                </a:solidFill>
              </a:rPr>
              <a:t>nové funkce</a:t>
            </a:r>
          </a:p>
          <a:p>
            <a:pPr lvl="1" eaLnBrk="1" hangingPunct="1"/>
            <a:r>
              <a:rPr lang="cs-CZ" dirty="0" smtClean="0">
                <a:solidFill>
                  <a:srgbClr val="5F5F5F"/>
                </a:solidFill>
              </a:rPr>
              <a:t>nové řídící moduly</a:t>
            </a:r>
          </a:p>
          <a:p>
            <a:pPr algn="l" eaLnBrk="1" hangingPunct="1">
              <a:buFont typeface="Wingdings" pitchFamily="2" charset="2"/>
              <a:buChar char="§"/>
            </a:pPr>
            <a:r>
              <a:rPr lang="cs-CZ" dirty="0" smtClean="0">
                <a:solidFill>
                  <a:srgbClr val="5F5F5F"/>
                </a:solidFill>
              </a:rPr>
              <a:t>nové updaty každé tři měsíce</a:t>
            </a:r>
          </a:p>
          <a:p>
            <a:pPr lvl="1" eaLnBrk="1" hangingPunct="1"/>
            <a:r>
              <a:rPr lang="cs-CZ" dirty="0" smtClean="0">
                <a:solidFill>
                  <a:srgbClr val="5F5F5F"/>
                </a:solidFill>
              </a:rPr>
              <a:t>opravy chyb</a:t>
            </a:r>
          </a:p>
          <a:p>
            <a:pPr lvl="1" eaLnBrk="1" hangingPunct="1"/>
            <a:r>
              <a:rPr lang="cs-CZ" dirty="0" smtClean="0">
                <a:solidFill>
                  <a:srgbClr val="5F5F5F"/>
                </a:solidFill>
              </a:rPr>
              <a:t>nové řídící moduly nebo úpravy stávajících řídících modulů</a:t>
            </a:r>
          </a:p>
          <a:p>
            <a:pPr algn="l" eaLnBrk="1" hangingPunct="1">
              <a:buFont typeface="Wingdings" pitchFamily="2" charset="2"/>
              <a:buChar char="§"/>
            </a:pPr>
            <a:r>
              <a:rPr lang="cs-CZ" dirty="0" smtClean="0">
                <a:solidFill>
                  <a:srgbClr val="5F5F5F"/>
                </a:solidFill>
              </a:rPr>
              <a:t>možnost ovlivnit, co bude </a:t>
            </a:r>
            <a:r>
              <a:rPr lang="cs-CZ" dirty="0" err="1" smtClean="0">
                <a:solidFill>
                  <a:srgbClr val="5F5F5F"/>
                </a:solidFill>
              </a:rPr>
              <a:t>Clarity</a:t>
            </a:r>
            <a:r>
              <a:rPr lang="cs-CZ" dirty="0" smtClean="0">
                <a:solidFill>
                  <a:srgbClr val="5F5F5F"/>
                </a:solidFill>
              </a:rPr>
              <a:t> umět příště</a:t>
            </a:r>
            <a:endParaRPr lang="en-US" dirty="0" smtClean="0">
              <a:solidFill>
                <a:srgbClr val="5F5F5F"/>
              </a:solidFill>
            </a:endParaRPr>
          </a:p>
          <a:p>
            <a:pPr algn="l" eaLnBrk="1" hangingPunct="1">
              <a:buFont typeface="Wingdings" pitchFamily="2" charset="2"/>
              <a:buChar char="§"/>
            </a:pPr>
            <a:r>
              <a:rPr lang="cs-CZ" dirty="0" smtClean="0">
                <a:solidFill>
                  <a:srgbClr val="5F5F5F"/>
                </a:solidFill>
              </a:rPr>
              <a:t>chybí vám něco? dejte nám vědět...</a:t>
            </a:r>
          </a:p>
        </p:txBody>
      </p:sp>
    </p:spTree>
    <p:extLst>
      <p:ext uri="{BB962C8B-B14F-4D97-AF65-F5344CB8AC3E}">
        <p14:creationId xmlns:p14="http://schemas.microsoft.com/office/powerpoint/2010/main" val="3642516119"/>
      </p:ext>
    </p:extLst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Date: 26.2.2010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Code: P021/30A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E0FF21-0064-4C60-A8A3-27BF341CC69D}" type="slidenum">
              <a:rPr lang="cs-CZ" smtClean="0"/>
              <a:pPr>
                <a:defRPr/>
              </a:pPr>
              <a:t>40</a:t>
            </a:fld>
            <a:endParaRPr lang="cs-CZ"/>
          </a:p>
        </p:txBody>
      </p:sp>
      <p:sp>
        <p:nvSpPr>
          <p:cNvPr id="5" name="Nadpis 4"/>
          <p:cNvSpPr txBox="1">
            <a:spLocks/>
          </p:cNvSpPr>
          <p:nvPr/>
        </p:nvSpPr>
        <p:spPr bwMode="auto">
          <a:xfrm>
            <a:off x="0" y="274638"/>
            <a:ext cx="9144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600" kern="1200">
                <a:solidFill>
                  <a:srgbClr val="6898CA"/>
                </a:solidFill>
                <a:latin typeface="Univers Condensed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9pPr>
          </a:lstStyle>
          <a:p>
            <a:pPr eaLnBrk="1" hangingPunct="1"/>
            <a:r>
              <a:rPr lang="cs-CZ" sz="4200" dirty="0" smtClean="0"/>
              <a:t>Jak se dostat k nové verzi </a:t>
            </a:r>
            <a:r>
              <a:rPr lang="cs-CZ" sz="4200" dirty="0" err="1" smtClean="0"/>
              <a:t>Clarity</a:t>
            </a:r>
            <a:r>
              <a:rPr lang="cs-CZ" sz="4200" dirty="0" smtClean="0"/>
              <a:t>?</a:t>
            </a:r>
          </a:p>
        </p:txBody>
      </p:sp>
      <p:sp>
        <p:nvSpPr>
          <p:cNvPr id="6" name="Zástupný symbol pro obsah 5"/>
          <p:cNvSpPr txBox="1">
            <a:spLocks/>
          </p:cNvSpPr>
          <p:nvPr/>
        </p:nvSpPr>
        <p:spPr bwMode="auto">
          <a:xfrm>
            <a:off x="468313" y="1628800"/>
            <a:ext cx="80645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50825" indent="-250825" algn="l" rtl="0" eaLnBrk="0" fontAlgn="base" hangingPunct="0">
              <a:spcBef>
                <a:spcPts val="1500"/>
              </a:spcBef>
              <a:spcAft>
                <a:spcPct val="0"/>
              </a:spcAft>
              <a:buClr>
                <a:srgbClr val="F79646"/>
              </a:buClr>
              <a:buSzPct val="115000"/>
              <a:buFont typeface="Wingdings" pitchFamily="2" charset="2"/>
              <a:buChar char="§"/>
              <a:defRPr sz="28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1pPr>
            <a:lvl2pPr marL="395288" indent="-142875" algn="l" rtl="0" eaLnBrk="0" fontAlgn="base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  <a:buClr>
                <a:srgbClr val="6898CA"/>
              </a:buClr>
              <a:buSzPct val="80000"/>
              <a:buFont typeface="Wingdings" pitchFamily="2" charset="2"/>
              <a:buChar char="§"/>
              <a:defRPr sz="20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2pPr>
            <a:lvl3pPr marL="395288" indent="51911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3pPr>
            <a:lvl4pPr marL="395288" indent="97631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4pPr>
            <a:lvl5pPr marL="395288" indent="143351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cs-CZ" dirty="0" smtClean="0">
                <a:solidFill>
                  <a:srgbClr val="5F5F5F"/>
                </a:solidFill>
              </a:rPr>
              <a:t>pro nové verze potřebujete hardwarový klíč</a:t>
            </a:r>
          </a:p>
          <a:p>
            <a:pPr eaLnBrk="1" hangingPunct="1"/>
            <a:r>
              <a:rPr lang="cs-CZ" dirty="0" err="1" smtClean="0">
                <a:solidFill>
                  <a:srgbClr val="5F5F5F"/>
                </a:solidFill>
              </a:rPr>
              <a:t>Clarity</a:t>
            </a:r>
            <a:r>
              <a:rPr lang="cs-CZ" dirty="0" smtClean="0">
                <a:solidFill>
                  <a:srgbClr val="5F5F5F"/>
                </a:solidFill>
              </a:rPr>
              <a:t> na počítači s přístupem k internetu – přímo ze stanice</a:t>
            </a:r>
          </a:p>
          <a:p>
            <a:pPr eaLnBrk="1" hangingPunct="1"/>
            <a:endParaRPr lang="cs-CZ" dirty="0" smtClean="0">
              <a:solidFill>
                <a:srgbClr val="5F5F5F"/>
              </a:solidFill>
            </a:endParaRPr>
          </a:p>
          <a:p>
            <a:pPr eaLnBrk="1" hangingPunct="1"/>
            <a:endParaRPr lang="cs-CZ" dirty="0">
              <a:solidFill>
                <a:srgbClr val="5F5F5F"/>
              </a:solidFill>
            </a:endParaRPr>
          </a:p>
          <a:p>
            <a:pPr eaLnBrk="1" hangingPunct="1"/>
            <a:endParaRPr lang="cs-CZ" dirty="0" smtClean="0">
              <a:solidFill>
                <a:srgbClr val="5F5F5F"/>
              </a:solidFill>
            </a:endParaRPr>
          </a:p>
          <a:p>
            <a:pPr eaLnBrk="1" hangingPunct="1"/>
            <a:endParaRPr lang="cs-CZ" dirty="0" smtClean="0">
              <a:solidFill>
                <a:srgbClr val="5F5F5F"/>
              </a:solidFill>
            </a:endParaRPr>
          </a:p>
          <a:p>
            <a:pPr eaLnBrk="1" hangingPunct="1"/>
            <a:r>
              <a:rPr lang="cs-CZ" dirty="0" err="1" smtClean="0">
                <a:solidFill>
                  <a:srgbClr val="5F5F5F"/>
                </a:solidFill>
              </a:rPr>
              <a:t>Clarity</a:t>
            </a:r>
            <a:r>
              <a:rPr lang="cs-CZ" dirty="0" smtClean="0">
                <a:solidFill>
                  <a:srgbClr val="5F5F5F"/>
                </a:solidFill>
              </a:rPr>
              <a:t> na počítači bez přístupu na internet – naše webové stránky</a:t>
            </a:r>
            <a:endParaRPr lang="en-US" dirty="0" smtClean="0">
              <a:solidFill>
                <a:srgbClr val="5F5F5F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708920"/>
            <a:ext cx="4429125" cy="270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3642717"/>
      </p:ext>
    </p:extLst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-1468" y="332656"/>
            <a:ext cx="9145468" cy="1143000"/>
          </a:xfrm>
          <a:noFill/>
        </p:spPr>
        <p:txBody>
          <a:bodyPr lIns="92075" tIns="46038" rIns="92075" bIns="46038"/>
          <a:lstStyle/>
          <a:p>
            <a:pPr eaLnBrk="1" hangingPunct="1"/>
            <a:r>
              <a:rPr lang="cs-CZ" dirty="0" smtClean="0"/>
              <a:t>Nové verze na www.dataapex.com</a:t>
            </a:r>
            <a:endParaRPr lang="en-US" dirty="0" smtClean="0">
              <a:latin typeface="Arial CE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228448"/>
            <a:ext cx="7342187" cy="601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386" name="Zástupný symbol pro datum 1"/>
          <p:cNvSpPr>
            <a:spLocks noGrp="1"/>
          </p:cNvSpPr>
          <p:nvPr>
            <p:ph type="dt" sz="half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9pPr>
          </a:lstStyle>
          <a:p>
            <a:pPr eaLnBrk="1" hangingPunct="1"/>
            <a:r>
              <a:rPr lang="en-US" smtClean="0">
                <a:solidFill>
                  <a:srgbClr val="6898CA"/>
                </a:solidFill>
              </a:rPr>
              <a:t>Date: 26.2.2010</a:t>
            </a:r>
            <a:endParaRPr lang="cs-CZ" smtClean="0">
              <a:solidFill>
                <a:srgbClr val="6898CA"/>
              </a:solidFill>
            </a:endParaRPr>
          </a:p>
        </p:txBody>
      </p:sp>
      <p:sp>
        <p:nvSpPr>
          <p:cNvPr id="16387" name="Zástupný symbol pro zápatí 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9pPr>
          </a:lstStyle>
          <a:p>
            <a:pPr eaLnBrk="1" hangingPunct="1"/>
            <a:r>
              <a:rPr lang="cs-CZ" smtClean="0">
                <a:solidFill>
                  <a:srgbClr val="6898CA"/>
                </a:solidFill>
              </a:rPr>
              <a:t>Code: P021/30A</a:t>
            </a:r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9pPr>
          </a:lstStyle>
          <a:p>
            <a:pPr eaLnBrk="1" hangingPunct="1"/>
            <a:fld id="{26CFF26D-10BC-47DD-8DC2-409A6999D2A5}" type="slidenum">
              <a:rPr lang="cs-CZ" smtClean="0">
                <a:solidFill>
                  <a:srgbClr val="6898CA"/>
                </a:solidFill>
              </a:rPr>
              <a:pPr eaLnBrk="1" hangingPunct="1"/>
              <a:t>41</a:t>
            </a:fld>
            <a:endParaRPr lang="cs-CZ" smtClean="0">
              <a:solidFill>
                <a:srgbClr val="6898CA"/>
              </a:solidFill>
            </a:endParaRPr>
          </a:p>
        </p:txBody>
      </p:sp>
      <p:sp>
        <p:nvSpPr>
          <p:cNvPr id="16390" name="Rectangle 4"/>
          <p:cNvSpPr>
            <a:spLocks noChangeArrowheads="1"/>
          </p:cNvSpPr>
          <p:nvPr/>
        </p:nvSpPr>
        <p:spPr bwMode="auto">
          <a:xfrm>
            <a:off x="454025" y="4581525"/>
            <a:ext cx="82296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marL="250825" indent="-250825">
              <a:lnSpc>
                <a:spcPct val="90000"/>
              </a:lnSpc>
              <a:spcBef>
                <a:spcPts val="1500"/>
              </a:spcBef>
              <a:buClr>
                <a:srgbClr val="F79646"/>
              </a:buClr>
              <a:buSzPct val="115000"/>
              <a:buFont typeface="Wingdings" pitchFamily="2" charset="2"/>
              <a:buChar char="§"/>
            </a:pPr>
            <a:endParaRPr lang="cs-CZ" sz="2800">
              <a:solidFill>
                <a:srgbClr val="595959"/>
              </a:solidFill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75" y="227037"/>
            <a:ext cx="7332663" cy="601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268" y="222473"/>
            <a:ext cx="7342187" cy="543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226740"/>
            <a:ext cx="7342187" cy="611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2318330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Date: 26.2.2010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Code: P021/30A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DEC523-C70A-4DD4-A59E-24D10BA190FA}" type="slidenum">
              <a:rPr lang="cs-CZ" smtClean="0"/>
              <a:pPr>
                <a:defRPr/>
              </a:pPr>
              <a:t>42</a:t>
            </a:fld>
            <a:endParaRPr lang="cs-CZ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0" y="404664"/>
            <a:ext cx="9144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600" kern="1200">
                <a:solidFill>
                  <a:srgbClr val="6898CA"/>
                </a:solidFill>
                <a:latin typeface="Univers Condensed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9pPr>
          </a:lstStyle>
          <a:p>
            <a:pPr eaLnBrk="1" hangingPunct="1"/>
            <a:r>
              <a:rPr lang="cs-CZ" dirty="0" smtClean="0"/>
              <a:t>Registrace</a:t>
            </a:r>
            <a:endParaRPr lang="en-US" dirty="0" smtClean="0">
              <a:latin typeface="Arial CE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260648"/>
            <a:ext cx="7342187" cy="601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260648"/>
            <a:ext cx="7342187" cy="601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75" y="260648"/>
            <a:ext cx="7332663" cy="601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7621631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Zástupný symbol pro datum 1"/>
          <p:cNvSpPr>
            <a:spLocks noGrp="1"/>
          </p:cNvSpPr>
          <p:nvPr>
            <p:ph type="dt" sz="half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9pPr>
          </a:lstStyle>
          <a:p>
            <a:pPr eaLnBrk="1" hangingPunct="1"/>
            <a:r>
              <a:rPr lang="en-US" smtClean="0">
                <a:solidFill>
                  <a:srgbClr val="6898CA"/>
                </a:solidFill>
              </a:rPr>
              <a:t>Date: 26.2.2010</a:t>
            </a:r>
            <a:endParaRPr lang="cs-CZ" smtClean="0">
              <a:solidFill>
                <a:srgbClr val="6898CA"/>
              </a:solidFill>
            </a:endParaRPr>
          </a:p>
        </p:txBody>
      </p:sp>
      <p:sp>
        <p:nvSpPr>
          <p:cNvPr id="17411" name="Zástupný symbol pro zápatí 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9pPr>
          </a:lstStyle>
          <a:p>
            <a:pPr eaLnBrk="1" hangingPunct="1"/>
            <a:r>
              <a:rPr lang="cs-CZ" smtClean="0">
                <a:solidFill>
                  <a:srgbClr val="6898CA"/>
                </a:solidFill>
              </a:rPr>
              <a:t>Code: P021/30A</a:t>
            </a:r>
          </a:p>
        </p:txBody>
      </p:sp>
      <p:sp>
        <p:nvSpPr>
          <p:cNvPr id="17412" name="Zástupný symbol pro číslo snímk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Univers Condensed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Univers Condensed" pitchFamily="34" charset="0"/>
              </a:defRPr>
            </a:lvl9pPr>
          </a:lstStyle>
          <a:p>
            <a:pPr eaLnBrk="1" hangingPunct="1"/>
            <a:fld id="{EF0EA33C-AB4E-4B8F-9347-D432E481E72B}" type="slidenum">
              <a:rPr lang="cs-CZ" smtClean="0">
                <a:solidFill>
                  <a:srgbClr val="6898CA"/>
                </a:solidFill>
              </a:rPr>
              <a:pPr eaLnBrk="1" hangingPunct="1"/>
              <a:t>43</a:t>
            </a:fld>
            <a:endParaRPr lang="cs-CZ" smtClean="0">
              <a:solidFill>
                <a:srgbClr val="6898CA"/>
              </a:solidFill>
            </a:endParaRPr>
          </a:p>
        </p:txBody>
      </p:sp>
      <p:sp>
        <p:nvSpPr>
          <p:cNvPr id="68610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404664"/>
            <a:ext cx="9144000" cy="1143000"/>
          </a:xfrm>
          <a:noFill/>
        </p:spPr>
        <p:txBody>
          <a:bodyPr lIns="92075" tIns="46038" rIns="92075" bIns="46038"/>
          <a:lstStyle/>
          <a:p>
            <a:pPr eaLnBrk="1" hangingPunct="1"/>
            <a:r>
              <a:rPr lang="cs-CZ" dirty="0" smtClean="0"/>
              <a:t>Diskuzní fórum</a:t>
            </a:r>
            <a:endParaRPr lang="en-US" dirty="0" smtClean="0">
              <a:latin typeface="Arial CE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260648"/>
            <a:ext cx="7342187" cy="601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260648"/>
            <a:ext cx="7342187" cy="601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213" y="332656"/>
            <a:ext cx="7265987" cy="580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32656"/>
            <a:ext cx="7265987" cy="580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213" y="332656"/>
            <a:ext cx="7265987" cy="580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213" y="332656"/>
            <a:ext cx="7265987" cy="580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4416986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Date: 26.2.2010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Code: P021/30A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DEC523-C70A-4DD4-A59E-24D10BA190FA}" type="slidenum">
              <a:rPr lang="cs-CZ" smtClean="0"/>
              <a:pPr>
                <a:defRPr/>
              </a:pPr>
              <a:t>44</a:t>
            </a:fld>
            <a:endParaRPr lang="cs-CZ"/>
          </a:p>
        </p:txBody>
      </p:sp>
      <p:sp>
        <p:nvSpPr>
          <p:cNvPr id="5" name="Nadpis 4"/>
          <p:cNvSpPr txBox="1">
            <a:spLocks/>
          </p:cNvSpPr>
          <p:nvPr/>
        </p:nvSpPr>
        <p:spPr bwMode="auto">
          <a:xfrm>
            <a:off x="0" y="274638"/>
            <a:ext cx="9144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600" kern="1200">
                <a:solidFill>
                  <a:srgbClr val="6898CA"/>
                </a:solidFill>
                <a:latin typeface="Univers Condensed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9pPr>
          </a:lstStyle>
          <a:p>
            <a:pPr eaLnBrk="1" hangingPunct="1"/>
            <a:r>
              <a:rPr lang="cs-CZ" sz="4200" dirty="0" smtClean="0"/>
              <a:t>Dokumentace</a:t>
            </a:r>
          </a:p>
        </p:txBody>
      </p:sp>
      <p:sp>
        <p:nvSpPr>
          <p:cNvPr id="6" name="Zástupný symbol pro obsah 5"/>
          <p:cNvSpPr txBox="1">
            <a:spLocks/>
          </p:cNvSpPr>
          <p:nvPr/>
        </p:nvSpPr>
        <p:spPr bwMode="auto">
          <a:xfrm>
            <a:off x="458813" y="1408138"/>
            <a:ext cx="80645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50825" indent="-250825" algn="l" rtl="0" eaLnBrk="0" fontAlgn="base" hangingPunct="0">
              <a:spcBef>
                <a:spcPts val="1500"/>
              </a:spcBef>
              <a:spcAft>
                <a:spcPct val="0"/>
              </a:spcAft>
              <a:buClr>
                <a:srgbClr val="F79646"/>
              </a:buClr>
              <a:buSzPct val="115000"/>
              <a:buFont typeface="Wingdings" pitchFamily="2" charset="2"/>
              <a:buChar char="§"/>
              <a:defRPr sz="28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1pPr>
            <a:lvl2pPr marL="395288" indent="-142875" algn="l" rtl="0" eaLnBrk="0" fontAlgn="base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  <a:buClr>
                <a:srgbClr val="6898CA"/>
              </a:buClr>
              <a:buSzPct val="80000"/>
              <a:buFont typeface="Wingdings" pitchFamily="2" charset="2"/>
              <a:buChar char="§"/>
              <a:defRPr sz="20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2pPr>
            <a:lvl3pPr marL="395288" indent="51911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3pPr>
            <a:lvl4pPr marL="395288" indent="97631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4pPr>
            <a:lvl5pPr marL="395288" indent="143351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cs-CZ" dirty="0" smtClean="0">
                <a:solidFill>
                  <a:srgbClr val="5F5F5F"/>
                </a:solidFill>
              </a:rPr>
              <a:t>pravidelně aktualizovaná</a:t>
            </a:r>
          </a:p>
          <a:p>
            <a:pPr eaLnBrk="1" hangingPunct="1"/>
            <a:r>
              <a:rPr lang="cs-CZ" dirty="0" smtClean="0">
                <a:solidFill>
                  <a:srgbClr val="5F5F5F"/>
                </a:solidFill>
              </a:rPr>
              <a:t>dokumentace ke každému řídícímu modulu, ke každé extenzi</a:t>
            </a:r>
          </a:p>
          <a:p>
            <a:pPr lvl="1" eaLnBrk="1" hangingPunct="1"/>
            <a:r>
              <a:rPr lang="cs-CZ" dirty="0" smtClean="0">
                <a:solidFill>
                  <a:srgbClr val="5F5F5F"/>
                </a:solidFill>
              </a:rPr>
              <a:t>online </a:t>
            </a:r>
            <a:r>
              <a:rPr lang="cs-CZ" dirty="0" err="1" smtClean="0">
                <a:solidFill>
                  <a:srgbClr val="5F5F5F"/>
                </a:solidFill>
              </a:rPr>
              <a:t>help</a:t>
            </a:r>
            <a:r>
              <a:rPr lang="cs-CZ" dirty="0" smtClean="0">
                <a:solidFill>
                  <a:srgbClr val="5F5F5F"/>
                </a:solidFill>
              </a:rPr>
              <a:t> – kontextový</a:t>
            </a:r>
          </a:p>
          <a:p>
            <a:pPr lvl="1" eaLnBrk="1" hangingPunct="1"/>
            <a:r>
              <a:rPr lang="cs-CZ" dirty="0" smtClean="0">
                <a:solidFill>
                  <a:srgbClr val="5F5F5F"/>
                </a:solidFill>
              </a:rPr>
              <a:t>příručky – tištěné a v </a:t>
            </a:r>
            <a:r>
              <a:rPr lang="cs-CZ" dirty="0" err="1" smtClean="0">
                <a:solidFill>
                  <a:srgbClr val="5F5F5F"/>
                </a:solidFill>
              </a:rPr>
              <a:t>pdf</a:t>
            </a:r>
            <a:endParaRPr lang="en-US" dirty="0" smtClean="0">
              <a:solidFill>
                <a:srgbClr val="5F5F5F"/>
              </a:solidFill>
            </a:endParaRPr>
          </a:p>
          <a:p>
            <a:pPr eaLnBrk="1" hangingPunct="1"/>
            <a:r>
              <a:rPr lang="cs-CZ" dirty="0" err="1" smtClean="0">
                <a:solidFill>
                  <a:srgbClr val="5F5F5F"/>
                </a:solidFill>
              </a:rPr>
              <a:t>tutorialy</a:t>
            </a:r>
            <a:endParaRPr lang="cs-CZ" dirty="0" smtClean="0">
              <a:solidFill>
                <a:srgbClr val="5F5F5F"/>
              </a:solidFill>
            </a:endParaRPr>
          </a:p>
          <a:p>
            <a:pPr eaLnBrk="1" hangingPunct="1"/>
            <a:r>
              <a:rPr lang="cs-CZ" dirty="0" err="1" smtClean="0">
                <a:solidFill>
                  <a:srgbClr val="5F5F5F"/>
                </a:solidFill>
              </a:rPr>
              <a:t>datasheety</a:t>
            </a:r>
            <a:endParaRPr lang="cs-CZ" dirty="0" smtClean="0">
              <a:solidFill>
                <a:srgbClr val="5F5F5F"/>
              </a:solidFill>
            </a:endParaRPr>
          </a:p>
          <a:p>
            <a:pPr eaLnBrk="1" hangingPunct="1"/>
            <a:r>
              <a:rPr lang="cs-CZ" dirty="0" smtClean="0">
                <a:solidFill>
                  <a:srgbClr val="5F5F5F"/>
                </a:solidFill>
              </a:rPr>
              <a:t>vše na každém instalačním CD</a:t>
            </a:r>
          </a:p>
          <a:p>
            <a:pPr eaLnBrk="1" hangingPunct="1"/>
            <a:r>
              <a:rPr lang="cs-CZ" dirty="0" smtClean="0">
                <a:solidFill>
                  <a:srgbClr val="5F5F5F"/>
                </a:solidFill>
              </a:rPr>
              <a:t>vše zdarma ke stažení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780928"/>
            <a:ext cx="3340576" cy="3042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8839583"/>
      </p:ext>
    </p:extLst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Date: 26.2.2010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Code: P021/30A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DEC523-C70A-4DD4-A59E-24D10BA190FA}" type="slidenum">
              <a:rPr lang="cs-CZ" smtClean="0"/>
              <a:pPr>
                <a:defRPr/>
              </a:pPr>
              <a:t>45</a:t>
            </a:fld>
            <a:endParaRPr lang="cs-CZ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75" y="260648"/>
            <a:ext cx="7332663" cy="601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539552" y="5733256"/>
            <a:ext cx="7992888" cy="537667"/>
          </a:xfrm>
          <a:prstGeom prst="rect">
            <a:avLst/>
          </a:prstGeom>
          <a:solidFill>
            <a:schemeClr val="bg1"/>
          </a:solidFill>
          <a:ln w="3175">
            <a:noFill/>
            <a:tailEnd type="diamond" w="lg" len="lg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endParaRPr lang="en-GB" smtClean="0">
              <a:solidFill>
                <a:schemeClr val="tx1">
                  <a:lumMod val="50000"/>
                  <a:lumOff val="50000"/>
                </a:schemeClr>
              </a:solidFill>
              <a:latin typeface="Myriad Pro Cond" pitchFamily="34" charset="0"/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75" y="260648"/>
            <a:ext cx="7332663" cy="581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4344427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4"/>
          <p:cNvSpPr txBox="1">
            <a:spLocks/>
          </p:cNvSpPr>
          <p:nvPr/>
        </p:nvSpPr>
        <p:spPr bwMode="auto">
          <a:xfrm>
            <a:off x="0" y="274638"/>
            <a:ext cx="9144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600" kern="1200">
                <a:solidFill>
                  <a:srgbClr val="6898CA"/>
                </a:solidFill>
                <a:latin typeface="Univers Condensed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9pPr>
          </a:lstStyle>
          <a:p>
            <a:pPr eaLnBrk="1" hangingPunct="1"/>
            <a:r>
              <a:rPr lang="cs-CZ" sz="4200" dirty="0" smtClean="0"/>
              <a:t>Uživatelská podpora</a:t>
            </a: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Date: 26.2.2010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Code: P021/30A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DEC523-C70A-4DD4-A59E-24D10BA190FA}" type="slidenum">
              <a:rPr lang="cs-CZ" smtClean="0"/>
              <a:pPr>
                <a:defRPr/>
              </a:pPr>
              <a:t>46</a:t>
            </a:fld>
            <a:endParaRPr lang="cs-CZ"/>
          </a:p>
        </p:txBody>
      </p:sp>
      <p:sp>
        <p:nvSpPr>
          <p:cNvPr id="10" name="Zástupný symbol pro obsah 5"/>
          <p:cNvSpPr txBox="1">
            <a:spLocks/>
          </p:cNvSpPr>
          <p:nvPr/>
        </p:nvSpPr>
        <p:spPr bwMode="auto">
          <a:xfrm>
            <a:off x="458813" y="1408138"/>
            <a:ext cx="80645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50825" indent="-250825" algn="l" rtl="0" eaLnBrk="0" fontAlgn="base" hangingPunct="0">
              <a:spcBef>
                <a:spcPts val="1500"/>
              </a:spcBef>
              <a:spcAft>
                <a:spcPct val="0"/>
              </a:spcAft>
              <a:buClr>
                <a:srgbClr val="F79646"/>
              </a:buClr>
              <a:buSzPct val="115000"/>
              <a:buFont typeface="Wingdings" pitchFamily="2" charset="2"/>
              <a:buChar char="§"/>
              <a:defRPr sz="28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1pPr>
            <a:lvl2pPr marL="395288" indent="-142875" algn="l" rtl="0" eaLnBrk="0" fontAlgn="base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  <a:buClr>
                <a:srgbClr val="6898CA"/>
              </a:buClr>
              <a:buSzPct val="80000"/>
              <a:buFont typeface="Wingdings" pitchFamily="2" charset="2"/>
              <a:buChar char="§"/>
              <a:defRPr sz="20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2pPr>
            <a:lvl3pPr marL="395288" indent="51911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3pPr>
            <a:lvl4pPr marL="395288" indent="97631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4pPr>
            <a:lvl5pPr marL="395288" indent="143351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cs-CZ" dirty="0">
                <a:solidFill>
                  <a:srgbClr val="5F5F5F"/>
                </a:solidFill>
              </a:rPr>
              <a:t>podpora okamžitě</a:t>
            </a:r>
          </a:p>
          <a:p>
            <a:pPr eaLnBrk="1" hangingPunct="1"/>
            <a:r>
              <a:rPr lang="cs-CZ" dirty="0">
                <a:solidFill>
                  <a:srgbClr val="5F5F5F"/>
                </a:solidFill>
              </a:rPr>
              <a:t>diagnostické </a:t>
            </a:r>
            <a:r>
              <a:rPr lang="cs-CZ" dirty="0" smtClean="0">
                <a:solidFill>
                  <a:srgbClr val="5F5F5F"/>
                </a:solidFill>
              </a:rPr>
              <a:t>soubory</a:t>
            </a:r>
          </a:p>
          <a:p>
            <a:pPr eaLnBrk="1" hangingPunct="1"/>
            <a:r>
              <a:rPr lang="cs-CZ" dirty="0" smtClean="0">
                <a:solidFill>
                  <a:srgbClr val="5F5F5F"/>
                </a:solidFill>
              </a:rPr>
              <a:t>dodatečné diagnostické soubory si sami vyžádáme</a:t>
            </a:r>
            <a:endParaRPr lang="cs-CZ" dirty="0">
              <a:solidFill>
                <a:srgbClr val="5F5F5F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657" y="404079"/>
            <a:ext cx="8447087" cy="578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88" y="620687"/>
            <a:ext cx="8501463" cy="5313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3508414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Date: 26.2.2010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Code: P021/30A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DEC523-C70A-4DD4-A59E-24D10BA190FA}" type="slidenum">
              <a:rPr lang="cs-CZ" smtClean="0"/>
              <a:pPr>
                <a:defRPr/>
              </a:pPr>
              <a:t>47</a:t>
            </a:fld>
            <a:endParaRPr lang="cs-CZ"/>
          </a:p>
        </p:txBody>
      </p:sp>
      <p:sp>
        <p:nvSpPr>
          <p:cNvPr id="6" name="Nadpis 4"/>
          <p:cNvSpPr txBox="1">
            <a:spLocks/>
          </p:cNvSpPr>
          <p:nvPr/>
        </p:nvSpPr>
        <p:spPr bwMode="auto">
          <a:xfrm>
            <a:off x="0" y="274638"/>
            <a:ext cx="9144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600" kern="1200">
                <a:solidFill>
                  <a:srgbClr val="6898CA"/>
                </a:solidFill>
                <a:latin typeface="Univers Condensed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9pPr>
          </a:lstStyle>
          <a:p>
            <a:pPr eaLnBrk="1" hangingPunct="1"/>
            <a:r>
              <a:rPr lang="cs-CZ" sz="4200" dirty="0" smtClean="0"/>
              <a:t>Jak požádat efektivně o podporu?</a:t>
            </a:r>
          </a:p>
        </p:txBody>
      </p:sp>
      <p:sp>
        <p:nvSpPr>
          <p:cNvPr id="7" name="Zástupný symbol pro obsah 5"/>
          <p:cNvSpPr txBox="1">
            <a:spLocks/>
          </p:cNvSpPr>
          <p:nvPr/>
        </p:nvSpPr>
        <p:spPr bwMode="auto">
          <a:xfrm>
            <a:off x="458813" y="1408138"/>
            <a:ext cx="80645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50825" indent="-250825" algn="l" rtl="0" eaLnBrk="0" fontAlgn="base" hangingPunct="0">
              <a:spcBef>
                <a:spcPts val="1500"/>
              </a:spcBef>
              <a:spcAft>
                <a:spcPct val="0"/>
              </a:spcAft>
              <a:buClr>
                <a:srgbClr val="F79646"/>
              </a:buClr>
              <a:buSzPct val="115000"/>
              <a:buFont typeface="Wingdings" pitchFamily="2" charset="2"/>
              <a:buChar char="§"/>
              <a:defRPr sz="28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1pPr>
            <a:lvl2pPr marL="395288" indent="-142875" algn="l" rtl="0" eaLnBrk="0" fontAlgn="base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  <a:buClr>
                <a:srgbClr val="6898CA"/>
              </a:buClr>
              <a:buSzPct val="80000"/>
              <a:buFont typeface="Wingdings" pitchFamily="2" charset="2"/>
              <a:buChar char="§"/>
              <a:defRPr sz="20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2pPr>
            <a:lvl3pPr marL="395288" indent="51911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3pPr>
            <a:lvl4pPr marL="395288" indent="97631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4pPr>
            <a:lvl5pPr marL="395288" indent="143351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cs-CZ" dirty="0" smtClean="0">
                <a:solidFill>
                  <a:srgbClr val="5F5F5F"/>
                </a:solidFill>
              </a:rPr>
              <a:t>e-mail jako nejefektivnější možnost</a:t>
            </a:r>
          </a:p>
          <a:p>
            <a:pPr lvl="1" eaLnBrk="1" hangingPunct="1"/>
            <a:r>
              <a:rPr lang="cs-CZ" dirty="0" smtClean="0">
                <a:solidFill>
                  <a:srgbClr val="5F5F5F"/>
                </a:solidFill>
              </a:rPr>
              <a:t>support@dataapex.com</a:t>
            </a:r>
          </a:p>
          <a:p>
            <a:pPr eaLnBrk="1" hangingPunct="1"/>
            <a:r>
              <a:rPr lang="cs-CZ" dirty="0" smtClean="0">
                <a:solidFill>
                  <a:srgbClr val="5F5F5F"/>
                </a:solidFill>
              </a:rPr>
              <a:t>telefonicky</a:t>
            </a:r>
          </a:p>
          <a:p>
            <a:pPr lvl="1" eaLnBrk="1" hangingPunct="1"/>
            <a:r>
              <a:rPr lang="cs-CZ" dirty="0" smtClean="0">
                <a:solidFill>
                  <a:srgbClr val="5F5F5F"/>
                </a:solidFill>
              </a:rPr>
              <a:t>+420 251 013 400</a:t>
            </a:r>
            <a:endParaRPr lang="en-US" dirty="0" smtClean="0">
              <a:solidFill>
                <a:srgbClr val="5F5F5F"/>
              </a:solidFill>
            </a:endParaRPr>
          </a:p>
          <a:p>
            <a:pPr eaLnBrk="1" hangingPunct="1"/>
            <a:r>
              <a:rPr lang="cs-CZ" dirty="0" smtClean="0">
                <a:solidFill>
                  <a:srgbClr val="5F5F5F"/>
                </a:solidFill>
              </a:rPr>
              <a:t>vzdálená podpora</a:t>
            </a:r>
          </a:p>
          <a:p>
            <a:pPr lvl="1" eaLnBrk="1" hangingPunct="1"/>
            <a:r>
              <a:rPr lang="cs-CZ" dirty="0" err="1" smtClean="0">
                <a:solidFill>
                  <a:srgbClr val="5F5F5F"/>
                </a:solidFill>
              </a:rPr>
              <a:t>Teamviewer</a:t>
            </a:r>
            <a:endParaRPr lang="cs-CZ" dirty="0" smtClean="0">
              <a:solidFill>
                <a:srgbClr val="5F5F5F"/>
              </a:solidFill>
            </a:endParaRPr>
          </a:p>
          <a:p>
            <a:pPr eaLnBrk="1" hangingPunct="1"/>
            <a:r>
              <a:rPr lang="cs-CZ" dirty="0" smtClean="0">
                <a:solidFill>
                  <a:srgbClr val="5F5F5F"/>
                </a:solidFill>
              </a:rPr>
              <a:t>podpora přímo ze stanice </a:t>
            </a:r>
            <a:r>
              <a:rPr lang="cs-CZ" dirty="0" err="1" smtClean="0">
                <a:solidFill>
                  <a:srgbClr val="5F5F5F"/>
                </a:solidFill>
              </a:rPr>
              <a:t>Clarity</a:t>
            </a:r>
            <a:endParaRPr lang="cs-CZ" dirty="0" smtClean="0">
              <a:solidFill>
                <a:srgbClr val="5F5F5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013533"/>
      </p:ext>
    </p:extLst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043113"/>
            <a:ext cx="4572000" cy="277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Date: 26.2.2010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Code: P021/30A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DEC523-C70A-4DD4-A59E-24D10BA190FA}" type="slidenum">
              <a:rPr lang="cs-CZ" smtClean="0"/>
              <a:pPr>
                <a:defRPr/>
              </a:pPr>
              <a:t>48</a:t>
            </a:fld>
            <a:endParaRPr lang="cs-CZ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" y="809625"/>
            <a:ext cx="7658100" cy="523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5684423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Date: 26.2.2010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Code: P021/30A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DEC523-C70A-4DD4-A59E-24D10BA190FA}" type="slidenum">
              <a:rPr lang="cs-CZ" smtClean="0"/>
              <a:pPr>
                <a:defRPr/>
              </a:pPr>
              <a:t>49</a:t>
            </a:fld>
            <a:endParaRPr lang="cs-CZ"/>
          </a:p>
        </p:txBody>
      </p:sp>
      <p:sp>
        <p:nvSpPr>
          <p:cNvPr id="5" name="Nadpis 4"/>
          <p:cNvSpPr txBox="1">
            <a:spLocks/>
          </p:cNvSpPr>
          <p:nvPr/>
        </p:nvSpPr>
        <p:spPr bwMode="auto">
          <a:xfrm>
            <a:off x="0" y="274638"/>
            <a:ext cx="9144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600" kern="1200">
                <a:solidFill>
                  <a:srgbClr val="6898CA"/>
                </a:solidFill>
                <a:latin typeface="Univers Condensed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9pPr>
          </a:lstStyle>
          <a:p>
            <a:pPr eaLnBrk="1" hangingPunct="1"/>
            <a:r>
              <a:rPr lang="cs-CZ" sz="4200" dirty="0" smtClean="0"/>
              <a:t>Závěrem</a:t>
            </a:r>
          </a:p>
        </p:txBody>
      </p:sp>
      <p:sp>
        <p:nvSpPr>
          <p:cNvPr id="6" name="Zástupný symbol pro obsah 5"/>
          <p:cNvSpPr txBox="1">
            <a:spLocks/>
          </p:cNvSpPr>
          <p:nvPr/>
        </p:nvSpPr>
        <p:spPr bwMode="auto">
          <a:xfrm>
            <a:off x="458813" y="1912194"/>
            <a:ext cx="8064500" cy="360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50825" indent="-250825" algn="l" rtl="0" eaLnBrk="0" fontAlgn="base" hangingPunct="0">
              <a:spcBef>
                <a:spcPts val="1500"/>
              </a:spcBef>
              <a:spcAft>
                <a:spcPct val="0"/>
              </a:spcAft>
              <a:buClr>
                <a:srgbClr val="F79646"/>
              </a:buClr>
              <a:buSzPct val="115000"/>
              <a:buFont typeface="Wingdings" pitchFamily="2" charset="2"/>
              <a:buChar char="§"/>
              <a:defRPr sz="28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1pPr>
            <a:lvl2pPr marL="395288" indent="-142875" algn="l" rtl="0" eaLnBrk="0" fontAlgn="base" hangingPunct="0">
              <a:lnSpc>
                <a:spcPts val="2500"/>
              </a:lnSpc>
              <a:spcBef>
                <a:spcPct val="0"/>
              </a:spcBef>
              <a:spcAft>
                <a:spcPct val="0"/>
              </a:spcAft>
              <a:buClr>
                <a:srgbClr val="6898CA"/>
              </a:buClr>
              <a:buSzPct val="80000"/>
              <a:buFont typeface="Wingdings" pitchFamily="2" charset="2"/>
              <a:buChar char="§"/>
              <a:defRPr sz="20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2pPr>
            <a:lvl3pPr marL="395288" indent="51911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3pPr>
            <a:lvl4pPr marL="395288" indent="97631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4pPr>
            <a:lvl5pPr marL="395288" indent="1433513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rgbClr val="595959"/>
                </a:solidFill>
                <a:latin typeface="Univers Condensed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cs-CZ" dirty="0" smtClean="0">
                <a:solidFill>
                  <a:srgbClr val="5F5F5F"/>
                </a:solidFill>
              </a:rPr>
              <a:t>vše, co budete kdy ke </a:t>
            </a:r>
            <a:r>
              <a:rPr lang="cs-CZ" dirty="0" err="1" smtClean="0">
                <a:solidFill>
                  <a:srgbClr val="5F5F5F"/>
                </a:solidFill>
              </a:rPr>
              <a:t>Clarity</a:t>
            </a:r>
            <a:r>
              <a:rPr lang="cs-CZ" dirty="0" smtClean="0">
                <a:solidFill>
                  <a:srgbClr val="5F5F5F"/>
                </a:solidFill>
              </a:rPr>
              <a:t> potřebovat, najdete na webu</a:t>
            </a:r>
          </a:p>
          <a:p>
            <a:pPr eaLnBrk="1" hangingPunct="1"/>
            <a:r>
              <a:rPr lang="cs-CZ" dirty="0" smtClean="0">
                <a:solidFill>
                  <a:srgbClr val="5F5F5F"/>
                </a:solidFill>
              </a:rPr>
              <a:t>nebojte se na cokoliv zeptat, rádi vám odpovíme</a:t>
            </a:r>
            <a:endParaRPr lang="cs-CZ" dirty="0">
              <a:solidFill>
                <a:srgbClr val="5F5F5F"/>
              </a:solidFill>
            </a:endParaRPr>
          </a:p>
          <a:p>
            <a:pPr eaLnBrk="1" hangingPunct="1"/>
            <a:r>
              <a:rPr lang="cs-CZ" dirty="0" smtClean="0">
                <a:solidFill>
                  <a:srgbClr val="5F5F5F"/>
                </a:solidFill>
              </a:rPr>
              <a:t>dejte nám vědět, co byste v </a:t>
            </a:r>
            <a:r>
              <a:rPr lang="cs-CZ" dirty="0" err="1" smtClean="0">
                <a:solidFill>
                  <a:srgbClr val="5F5F5F"/>
                </a:solidFill>
              </a:rPr>
              <a:t>Clarity</a:t>
            </a:r>
            <a:r>
              <a:rPr lang="cs-CZ" dirty="0" smtClean="0">
                <a:solidFill>
                  <a:srgbClr val="5F5F5F"/>
                </a:solidFill>
              </a:rPr>
              <a:t> rádi viděli</a:t>
            </a:r>
            <a:endParaRPr lang="en-US" dirty="0" smtClean="0">
              <a:solidFill>
                <a:srgbClr val="5F5F5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1369"/>
      </p:ext>
    </p:extLst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Date: 26.2.2010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Code: P021/30A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DEC523-C70A-4DD4-A59E-24D10BA190FA}" type="slidenum">
              <a:rPr lang="cs-CZ" smtClean="0"/>
              <a:pPr>
                <a:defRPr/>
              </a:pPr>
              <a:t>50</a:t>
            </a:fld>
            <a:endParaRPr lang="cs-CZ"/>
          </a:p>
        </p:txBody>
      </p:sp>
      <p:sp>
        <p:nvSpPr>
          <p:cNvPr id="5" name="Nadpis 4"/>
          <p:cNvSpPr txBox="1">
            <a:spLocks/>
          </p:cNvSpPr>
          <p:nvPr/>
        </p:nvSpPr>
        <p:spPr bwMode="auto">
          <a:xfrm>
            <a:off x="0" y="274638"/>
            <a:ext cx="9144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600" kern="1200">
                <a:solidFill>
                  <a:srgbClr val="6898CA"/>
                </a:solidFill>
                <a:latin typeface="Univers Condensed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600">
                <a:solidFill>
                  <a:srgbClr val="6898CA"/>
                </a:solidFill>
                <a:latin typeface="Univers Condensed" pitchFamily="34" charset="0"/>
              </a:defRPr>
            </a:lvl9pPr>
          </a:lstStyle>
          <a:p>
            <a:pPr eaLnBrk="1" hangingPunct="1"/>
            <a:r>
              <a:rPr lang="cs-CZ" sz="4200" dirty="0" smtClean="0"/>
              <a:t>Děkujeme za pozornost!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1472530"/>
            <a:ext cx="4286250" cy="447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5783091"/>
      </p:ext>
    </p:extLst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Šablona APEX v1.00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75000"/>
            <a:alpha val="90000"/>
          </a:schemeClr>
        </a:solidFill>
        <a:ln w="3175">
          <a:solidFill>
            <a:schemeClr val="tx1">
              <a:lumMod val="50000"/>
              <a:lumOff val="50000"/>
              <a:alpha val="90000"/>
            </a:schemeClr>
          </a:solidFill>
          <a:tailEnd type="diamond" w="lg" len="lg"/>
        </a:ln>
        <a:effectLst>
          <a:outerShdw blurRad="76200" dist="63500" dir="2700000" algn="ctr" rotWithShape="0">
            <a:srgbClr val="000000">
              <a:alpha val="20000"/>
            </a:srgbClr>
          </a:outerShdw>
        </a:effectLst>
        <a:scene3d>
          <a:camera prst="orthographicFront"/>
          <a:lightRig rig="threePt" dir="t"/>
        </a:scene3d>
        <a:sp3d prstMaterial="matte"/>
      </a:spPr>
      <a:bodyPr rtlCol="0" anchor="t" anchorCtr="0">
        <a:spAutoFit/>
      </a:bodyPr>
      <a:lstStyle>
        <a:defPPr>
          <a:defRPr smtClean="0">
            <a:solidFill>
              <a:schemeClr val="tx1">
                <a:lumMod val="50000"/>
                <a:lumOff val="50000"/>
              </a:schemeClr>
            </a:solidFill>
            <a:latin typeface="Myriad Pro Cond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Vysoký spodní pruh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VZOR 2</Template>
  <TotalTime>14829</TotalTime>
  <Words>2968</Words>
  <Application>Microsoft Office PowerPoint</Application>
  <PresentationFormat>Předvádění na obrazovce (4:3)</PresentationFormat>
  <Paragraphs>544</Paragraphs>
  <Slides>50</Slides>
  <Notes>34</Notes>
  <HiddenSlides>0</HiddenSlides>
  <MMClips>0</MMClips>
  <ScaleCrop>false</ScaleCrop>
  <HeadingPairs>
    <vt:vector size="8" baseType="variant">
      <vt:variant>
        <vt:lpstr>Použitá písma</vt:lpstr>
      </vt:variant>
      <vt:variant>
        <vt:i4>6</vt:i4>
      </vt:variant>
      <vt:variant>
        <vt:lpstr>Motiv</vt:lpstr>
      </vt:variant>
      <vt:variant>
        <vt:i4>2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50</vt:i4>
      </vt:variant>
    </vt:vector>
  </HeadingPairs>
  <TitlesOfParts>
    <vt:vector size="59" baseType="lpstr">
      <vt:lpstr>Arial</vt:lpstr>
      <vt:lpstr>Wingdings</vt:lpstr>
      <vt:lpstr>Univers Condensed</vt:lpstr>
      <vt:lpstr>Myriad Pro Cond</vt:lpstr>
      <vt:lpstr>Arial Narrow</vt:lpstr>
      <vt:lpstr>Arial CE</vt:lpstr>
      <vt:lpstr>1_Šablona APEX v1.00</vt:lpstr>
      <vt:lpstr>1_Vysoký spodní pruh</vt:lpstr>
      <vt:lpstr>CorelPhotoPaint.Image.11</vt:lpstr>
      <vt:lpstr>Clarity – co se v ní změnilo</vt:lpstr>
      <vt:lpstr>Chromatografický signál</vt:lpstr>
      <vt:lpstr>Historie vyhodnocování</vt:lpstr>
      <vt:lpstr>Chromatografická datastanice</vt:lpstr>
      <vt:lpstr>Vývoj v posledních letech</vt:lpstr>
      <vt:lpstr>Historie stanic od DataApexu</vt:lpstr>
      <vt:lpstr>1991 Apex (Apex Extra)</vt:lpstr>
      <vt:lpstr>1994   CSW</vt:lpstr>
      <vt:lpstr>2001    CSW32</vt:lpstr>
      <vt:lpstr>2003 Clarity</vt:lpstr>
      <vt:lpstr>GPC</vt:lpstr>
      <vt:lpstr>PDA</vt:lpstr>
      <vt:lpstr>FC-GP</vt:lpstr>
      <vt:lpstr>EA</vt:lpstr>
      <vt:lpstr>NGA</vt:lpstr>
      <vt:lpstr>Launch Manager</vt:lpstr>
      <vt:lpstr>Regulované prostředí</vt:lpstr>
      <vt:lpstr>Řízení chromatografů </vt:lpstr>
      <vt:lpstr>Clarity může řídit …</vt:lpstr>
      <vt:lpstr>Více než 100 nových vlastností</vt:lpstr>
      <vt:lpstr>Clarity</vt:lpstr>
      <vt:lpstr>Limity Clarity ?</vt:lpstr>
      <vt:lpstr>Limity Clarity ?</vt:lpstr>
      <vt:lpstr>Limity Clarity ?</vt:lpstr>
      <vt:lpstr>Limity Clarity ?</vt:lpstr>
      <vt:lpstr>Požadavky na (software) Clarity</vt:lpstr>
      <vt:lpstr>Změny v přístupu</vt:lpstr>
      <vt:lpstr>Nové vlastnosti pro pokročilé </vt:lpstr>
      <vt:lpstr>Vlastnosti pro pokročilé uživatele</vt:lpstr>
      <vt:lpstr>Vlastnosti pro pokročilé uživatele</vt:lpstr>
      <vt:lpstr>Vlastnosti pro pokročilé uživatele</vt:lpstr>
      <vt:lpstr>Další možná použití</vt:lpstr>
      <vt:lpstr>Clarity – co se v ní změnilo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Každý rok nové funkce a schopnosti</vt:lpstr>
      <vt:lpstr>Prezentace aplikace PowerPoint</vt:lpstr>
      <vt:lpstr>Nové verze na www.dataapex.com</vt:lpstr>
      <vt:lpstr>Prezentace aplikace PowerPoint</vt:lpstr>
      <vt:lpstr>Diskuzní fórum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Clarity Chromatography Software</dc:title>
  <dc:creator>c</dc:creator>
  <cp:lastModifiedBy>Barbora Prokešová</cp:lastModifiedBy>
  <cp:revision>376</cp:revision>
  <cp:lastPrinted>2011-10-27T08:24:39Z</cp:lastPrinted>
  <dcterms:created xsi:type="dcterms:W3CDTF">2006-03-02T12:48:48Z</dcterms:created>
  <dcterms:modified xsi:type="dcterms:W3CDTF">2011-11-02T11:00:47Z</dcterms:modified>
</cp:coreProperties>
</file>