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8" r:id="rId1"/>
  </p:sldMasterIdLst>
  <p:notesMasterIdLst>
    <p:notesMasterId r:id="rId15"/>
  </p:notesMasterIdLst>
  <p:sldIdLst>
    <p:sldId id="297" r:id="rId2"/>
    <p:sldId id="303" r:id="rId3"/>
    <p:sldId id="300" r:id="rId4"/>
    <p:sldId id="313" r:id="rId5"/>
    <p:sldId id="312" r:id="rId6"/>
    <p:sldId id="304" r:id="rId7"/>
    <p:sldId id="305" r:id="rId8"/>
    <p:sldId id="314" r:id="rId9"/>
    <p:sldId id="310" r:id="rId10"/>
    <p:sldId id="315" r:id="rId11"/>
    <p:sldId id="306" r:id="rId12"/>
    <p:sldId id="309" r:id="rId13"/>
    <p:sldId id="296" r:id="rId14"/>
  </p:sldIdLst>
  <p:sldSz cx="9144000" cy="6858000" type="screen4x3"/>
  <p:notesSz cx="6858000" cy="9144000"/>
  <p:embeddedFontLst>
    <p:embeddedFont>
      <p:font typeface="Myriad Pro Light" panose="020B0403030403020204" pitchFamily="3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Verdana" panose="020B0604030504040204" pitchFamily="34" charset="0"/>
      <p:regular r:id="rId24"/>
      <p:bold r:id="rId25"/>
      <p:italic r:id="rId26"/>
      <p:boldItalic r:id="rId27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39415E"/>
    <a:srgbClr val="376092"/>
    <a:srgbClr val="FF0000"/>
    <a:srgbClr val="E46C0A"/>
    <a:srgbClr val="FFFFF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90" autoAdjust="0"/>
    <p:restoredTop sz="95377" autoAdjust="0"/>
  </p:normalViewPr>
  <p:slideViewPr>
    <p:cSldViewPr>
      <p:cViewPr varScale="1">
        <p:scale>
          <a:sx n="126" d="100"/>
          <a:sy n="126" d="100"/>
        </p:scale>
        <p:origin x="1392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6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314AE-109A-478E-BDF4-FCC37B48871C}" type="datetimeFigureOut">
              <a:rPr lang="cs-CZ" smtClean="0"/>
              <a:pPr/>
              <a:t>5.10.2017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DF050-3A6E-4DFC-B8B7-97A3A1AA42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625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423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997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295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r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6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8382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536575" y="1828800"/>
            <a:ext cx="8074025" cy="9842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buNone/>
              <a:defRPr lang="cs-CZ" sz="5800" b="1" kern="1200" cap="all" spc="-110" baseline="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5800" b="1" kern="1200" spc="-11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smtClean="0"/>
              <a:t>presentation title</a:t>
            </a:r>
            <a:endParaRPr lang="cs-CZ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4" hasCustomPrompt="1"/>
          </p:nvPr>
        </p:nvSpPr>
        <p:spPr>
          <a:xfrm>
            <a:off x="562062" y="2743200"/>
            <a:ext cx="8048539" cy="762000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buNone/>
              <a:defRPr lang="cs-CZ" sz="3600" kern="1200" cap="all" baseline="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4000" kern="120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dirty="0" err="1" smtClean="0"/>
              <a:t>Subtitle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6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O:\DTP\DATAAPEX\_LOGOS\Loga\dataapex-logo-text-blue-787x188px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157" y="2286000"/>
            <a:ext cx="5901243" cy="1409700"/>
          </a:xfrm>
          <a:prstGeom prst="rect">
            <a:avLst/>
          </a:prstGeom>
          <a:noFill/>
          <a:effectLst>
            <a:glow rad="12700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527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5734"/>
            <a:ext cx="9145588" cy="2782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5" descr="O:\DTP\DATAAPEX\_LOGOS\Loga\_OFFICIAL\DataApex-logo-large.png"/>
          <p:cNvPicPr>
            <a:picLocks noChangeAspect="1" noChangeArrowheads="1"/>
          </p:cNvPicPr>
          <p:nvPr userDrawn="1"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609600" y="6063614"/>
            <a:ext cx="1066800" cy="413386"/>
          </a:xfrm>
          <a:prstGeom prst="rect">
            <a:avLst/>
          </a:prstGeom>
          <a:noFill/>
        </p:spPr>
      </p:pic>
      <p:sp>
        <p:nvSpPr>
          <p:cNvPr id="26" name="Title 25"/>
          <p:cNvSpPr>
            <a:spLocks noGrp="1"/>
          </p:cNvSpPr>
          <p:nvPr>
            <p:ph type="title" hasCustomPrompt="1"/>
          </p:nvPr>
        </p:nvSpPr>
        <p:spPr>
          <a:xfrm>
            <a:off x="685800" y="609600"/>
            <a:ext cx="4038600" cy="1219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4400" b="0" kern="1200" cap="none" spc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3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16552" y="2209800"/>
            <a:ext cx="4041648" cy="12192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ctr">
              <a:buNone/>
              <a:defRPr sz="4400" b="0" cap="none" spc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37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62484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63" r:id="rId9"/>
    <p:sldLayoutId id="2147483664" r:id="rId10"/>
    <p:sldLayoutId id="2147483665" r:id="rId11"/>
    <p:sldLayoutId id="2147483661" r:id="rId12"/>
    <p:sldLayoutId id="2147483667" r:id="rId13"/>
    <p:sldLayoutId id="2147483650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P0</a:t>
            </a:r>
            <a:r>
              <a:rPr lang="en-US" dirty="0" smtClean="0"/>
              <a:t>42</a:t>
            </a:r>
            <a:r>
              <a:rPr lang="cs-CZ" dirty="0" smtClean="0"/>
              <a:t>/70</a:t>
            </a:r>
            <a:r>
              <a:rPr lang="en-US" dirty="0" smtClean="0"/>
              <a:t>A</a:t>
            </a:r>
            <a:endParaRPr lang="cs-C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4</a:t>
            </a:r>
            <a:r>
              <a:rPr lang="cs-CZ" dirty="0" smtClean="0"/>
              <a:t>.</a:t>
            </a:r>
            <a:r>
              <a:rPr lang="en-US" dirty="0" smtClean="0"/>
              <a:t>10</a:t>
            </a:r>
            <a:r>
              <a:rPr lang="cs-CZ" dirty="0" smtClean="0"/>
              <a:t>.2017</a:t>
            </a:r>
            <a:endParaRPr lang="cs-CZ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Clarity 7.</a:t>
            </a:r>
            <a:r>
              <a:rPr lang="en-US" dirty="0" smtClean="0"/>
              <a:t>4</a:t>
            </a:r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 smtClean="0"/>
              <a:t>WhaT‘s</a:t>
            </a:r>
            <a:r>
              <a:rPr lang="cs-CZ" dirty="0" smtClean="0"/>
              <a:t> </a:t>
            </a:r>
            <a:r>
              <a:rPr lang="cs-CZ" dirty="0" err="1" smtClean="0"/>
              <a:t>new</a:t>
            </a:r>
            <a:endParaRPr lang="cs-CZ" dirty="0" smtClean="0"/>
          </a:p>
        </p:txBody>
      </p:sp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4114800"/>
          </a:xfrm>
        </p:spPr>
        <p:txBody>
          <a:bodyPr/>
          <a:lstStyle/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800" b="1" dirty="0"/>
              <a:t>GLP</a:t>
            </a:r>
            <a:r>
              <a:rPr lang="en-US" sz="2800" dirty="0"/>
              <a:t> – Improved</a:t>
            </a:r>
            <a:r>
              <a:rPr lang="cs-CZ" sz="2800" dirty="0"/>
              <a:t> </a:t>
            </a:r>
            <a:r>
              <a:rPr lang="en-US" sz="2800" dirty="0"/>
              <a:t>logging to Audit Trail</a:t>
            </a:r>
            <a:endParaRPr lang="cs-CZ" sz="2800" dirty="0"/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800" dirty="0" smtClean="0"/>
              <a:t>Calibration on </a:t>
            </a:r>
            <a:r>
              <a:rPr lang="en-US" sz="2800" b="1" smtClean="0"/>
              <a:t>All Signals</a:t>
            </a:r>
            <a:r>
              <a:rPr lang="en-US" sz="2800" smtClean="0"/>
              <a:t>/</a:t>
            </a:r>
            <a:r>
              <a:rPr lang="en-US" sz="2800" b="1" smtClean="0"/>
              <a:t>Active </a:t>
            </a:r>
            <a:r>
              <a:rPr lang="en-US" sz="2800" b="1" dirty="0" smtClean="0"/>
              <a:t>Signal</a:t>
            </a:r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800" b="1" smtClean="0"/>
              <a:t>Agilent </a:t>
            </a:r>
            <a:r>
              <a:rPr lang="en-US" sz="2800" smtClean="0"/>
              <a:t>Instrument Control </a:t>
            </a:r>
            <a:r>
              <a:rPr lang="en-US" sz="2800" b="1" smtClean="0"/>
              <a:t>(ICF)</a:t>
            </a:r>
            <a:r>
              <a:rPr lang="en-US" sz="2000" b="1" smtClean="0"/>
              <a:t> </a:t>
            </a:r>
            <a:r>
              <a:rPr lang="en-US" sz="2000" dirty="0" smtClean="0"/>
              <a:t>– </a:t>
            </a:r>
            <a:r>
              <a:rPr lang="en-US" sz="2800" dirty="0" smtClean="0"/>
              <a:t>changes</a:t>
            </a:r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800" dirty="0" smtClean="0"/>
              <a:t>Various improvements – see </a:t>
            </a:r>
            <a:r>
              <a:rPr lang="en-US" sz="2800" b="1" dirty="0" err="1" smtClean="0"/>
              <a:t>Whatsnew</a:t>
            </a:r>
            <a:endParaRPr lang="en-US" sz="2800" b="1" dirty="0" smtClean="0"/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b="1" dirty="0" smtClean="0"/>
              <a:t>New</a:t>
            </a:r>
            <a:r>
              <a:rPr lang="cs-CZ" sz="2800" dirty="0" smtClean="0"/>
              <a:t> </a:t>
            </a:r>
            <a:r>
              <a:rPr lang="en-US" sz="2800" dirty="0" smtClean="0"/>
              <a:t>and </a:t>
            </a:r>
            <a:r>
              <a:rPr lang="en-US" sz="2800" b="1" dirty="0" smtClean="0"/>
              <a:t>updated</a:t>
            </a:r>
            <a:r>
              <a:rPr lang="en-US" sz="2800" dirty="0" smtClean="0"/>
              <a:t> control</a:t>
            </a:r>
            <a:r>
              <a:rPr lang="cs-CZ" sz="2800" dirty="0" smtClean="0"/>
              <a:t> modules</a:t>
            </a:r>
            <a:endParaRPr lang="en-US" sz="2800" dirty="0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en-US" dirty="0" smtClean="0"/>
              <a:t>What is new </a:t>
            </a:r>
            <a:r>
              <a:rPr lang="cs-CZ" dirty="0" smtClean="0"/>
              <a:t>in </a:t>
            </a:r>
            <a:r>
              <a:rPr lang="en-US" dirty="0" smtClean="0"/>
              <a:t>Clarity</a:t>
            </a:r>
            <a:r>
              <a:rPr lang="cs-CZ" dirty="0" smtClean="0"/>
              <a:t> 7.</a:t>
            </a:r>
            <a:r>
              <a:rPr lang="en-US" dirty="0" smtClean="0"/>
              <a:t>4</a:t>
            </a:r>
            <a:endParaRPr lang="cs-CZ" dirty="0"/>
          </a:p>
        </p:txBody>
      </p:sp>
    </p:spTree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smtClean="0"/>
              <a:t>GLP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Various Changes</a:t>
            </a:r>
            <a:endParaRPr lang="cs-CZ" sz="1100" dirty="0" smtClean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Calibration</a:t>
            </a:r>
            <a:endParaRPr lang="cs-CZ" sz="1100" dirty="0" smtClean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ICF</a:t>
            </a:r>
            <a:endParaRPr lang="cs-CZ" sz="11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269300" y="2286000"/>
            <a:ext cx="83413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b="1" dirty="0" smtClean="0"/>
              <a:t>Closing a chromatogram </a:t>
            </a:r>
            <a:r>
              <a:rPr lang="en-US" sz="2400" dirty="0" smtClean="0"/>
              <a:t>is recorded in the </a:t>
            </a:r>
            <a:r>
              <a:rPr lang="en-US" sz="2400" i="1" dirty="0" smtClean="0"/>
              <a:t>Station Audit Trail</a:t>
            </a:r>
          </a:p>
          <a:p>
            <a:pPr marL="342900" indent="-342900">
              <a:spcAft>
                <a:spcPts val="18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b="1" dirty="0" smtClean="0"/>
              <a:t>Creating a new sequence</a:t>
            </a:r>
            <a:r>
              <a:rPr lang="en-US" sz="2400" dirty="0" smtClean="0"/>
              <a:t> is recorded in the </a:t>
            </a:r>
            <a:r>
              <a:rPr lang="en-US" sz="2400" i="1" dirty="0" smtClean="0"/>
              <a:t>Station Audit Trail</a:t>
            </a:r>
          </a:p>
          <a:p>
            <a:pPr marL="342900" indent="-342900">
              <a:spcAft>
                <a:spcPts val="18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b="1" dirty="0" smtClean="0"/>
              <a:t>Changes on the PDA method</a:t>
            </a:r>
            <a:r>
              <a:rPr lang="en-US" sz="2400" dirty="0" smtClean="0"/>
              <a:t> are recorded in the </a:t>
            </a:r>
            <a:r>
              <a:rPr lang="en-US" sz="2400" i="1" dirty="0" smtClean="0"/>
              <a:t>Method Audit Trail</a:t>
            </a:r>
          </a:p>
          <a:p>
            <a:pPr marL="342900" indent="-342900">
              <a:spcAft>
                <a:spcPts val="18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dirty="0" smtClean="0"/>
              <a:t>Option </a:t>
            </a:r>
            <a:r>
              <a:rPr lang="en-US" sz="2400" b="1" dirty="0" smtClean="0"/>
              <a:t>Ask for Reason of File Change</a:t>
            </a:r>
            <a:r>
              <a:rPr lang="en-US" sz="2400" dirty="0" smtClean="0"/>
              <a:t> is now applicable in the </a:t>
            </a:r>
            <a:r>
              <a:rPr lang="en-US" sz="2400" b="1" dirty="0" smtClean="0"/>
              <a:t>System Configuration</a:t>
            </a:r>
          </a:p>
          <a:p>
            <a:pPr marL="342900" indent="-342900">
              <a:buClr>
                <a:schemeClr val="accent6"/>
              </a:buClr>
              <a:buFont typeface="Wingdings" panose="05000000000000000000" pitchFamily="2" charset="2"/>
              <a:buChar char="ü"/>
            </a:pPr>
            <a:endParaRPr lang="en-US" sz="24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261600" y="1150203"/>
            <a:ext cx="8618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We continually work on maintaining </a:t>
            </a:r>
            <a:r>
              <a:rPr lang="en-US" sz="2000" b="1" dirty="0" smtClean="0"/>
              <a:t>Clarity compliant ready </a:t>
            </a:r>
            <a:r>
              <a:rPr lang="en-US" sz="2000" dirty="0" smtClean="0"/>
              <a:t>and thus introduced a more detailed logging to </a:t>
            </a:r>
            <a:r>
              <a:rPr lang="en-US" sz="2000" i="1" dirty="0" smtClean="0"/>
              <a:t>Audit Trails</a:t>
            </a:r>
            <a:r>
              <a:rPr lang="en-US" sz="2000" dirty="0" smtClean="0"/>
              <a:t>:</a:t>
            </a:r>
            <a:endParaRPr lang="en-US" sz="2000" dirty="0"/>
          </a:p>
        </p:txBody>
      </p:sp>
    </p:spTree>
  </p:cSld>
  <p:clrMapOvr>
    <a:masterClrMapping/>
  </p:clrMapOvr>
  <p:transition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  <p:bldP spid="1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8500" y="778530"/>
            <a:ext cx="8227000" cy="990600"/>
          </a:xfrm>
        </p:spPr>
        <p:txBody>
          <a:bodyPr/>
          <a:lstStyle/>
          <a:p>
            <a:r>
              <a:rPr lang="en-US" b="1" dirty="0"/>
              <a:t>N</a:t>
            </a:r>
            <a:r>
              <a:rPr lang="en-US" b="1" dirty="0" smtClean="0"/>
              <a:t>ew </a:t>
            </a:r>
            <a:r>
              <a:rPr lang="en-US" b="1" dirty="0"/>
              <a:t>option </a:t>
            </a:r>
            <a:r>
              <a:rPr lang="en-US" dirty="0" smtClean="0"/>
              <a:t>to (re)calibrate </a:t>
            </a:r>
            <a:r>
              <a:rPr lang="en-US" b="1" dirty="0"/>
              <a:t>on </a:t>
            </a:r>
            <a:r>
              <a:rPr lang="en-US" b="1"/>
              <a:t>All </a:t>
            </a:r>
            <a:r>
              <a:rPr lang="en-US" b="1" smtClean="0"/>
              <a:t>Signals</a:t>
            </a:r>
            <a:r>
              <a:rPr lang="en-US" smtClean="0"/>
              <a:t>/</a:t>
            </a:r>
            <a:r>
              <a:rPr lang="en-US" b="1" smtClean="0"/>
              <a:t>on </a:t>
            </a:r>
            <a:r>
              <a:rPr lang="en-US" b="1" dirty="0"/>
              <a:t>Active Signal</a:t>
            </a:r>
            <a:r>
              <a:rPr lang="en-US" i="1" dirty="0"/>
              <a:t> </a:t>
            </a:r>
            <a:r>
              <a:rPr lang="en-US" dirty="0"/>
              <a:t>has been </a:t>
            </a:r>
            <a:r>
              <a:rPr lang="en-US" dirty="0" smtClean="0"/>
              <a:t>implemented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en-US" sz="1100" dirty="0" smtClean="0"/>
              <a:t>Calibration</a:t>
            </a:r>
            <a:endParaRPr lang="cs-CZ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54864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Various Changes</a:t>
            </a:r>
            <a:endParaRPr lang="en-US" sz="1100" dirty="0"/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ICF</a:t>
            </a:r>
            <a:endParaRPr lang="en-US" sz="11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752600"/>
            <a:ext cx="6792369" cy="496800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5867400" y="1981200"/>
            <a:ext cx="990600" cy="381000"/>
          </a:xfrm>
          <a:prstGeom prst="ellipse">
            <a:avLst/>
          </a:prstGeom>
          <a:noFill/>
          <a:ln w="28575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6409" y="2826900"/>
            <a:ext cx="3077950" cy="3429000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3116845" y="4175640"/>
            <a:ext cx="990600" cy="472560"/>
          </a:xfrm>
          <a:prstGeom prst="ellipse">
            <a:avLst/>
          </a:prstGeom>
          <a:noFill/>
          <a:ln w="28575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>
            <a:endCxn id="2" idx="3"/>
          </p:cNvCxnSpPr>
          <p:nvPr/>
        </p:nvCxnSpPr>
        <p:spPr>
          <a:xfrm flipV="1">
            <a:off x="3810000" y="2306404"/>
            <a:ext cx="2202470" cy="186923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713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/>
    </mc:Choice>
    <mc:Fallback xmlns="">
      <p:transition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en-US" sz="1100" dirty="0" smtClean="0"/>
              <a:t>Calibration</a:t>
            </a:r>
            <a:endParaRPr lang="cs-CZ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54864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Various Changes</a:t>
            </a:r>
            <a:endParaRPr lang="en-US" sz="1100" dirty="0"/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ICF</a:t>
            </a:r>
            <a:endParaRPr lang="en-US" sz="11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295400"/>
            <a:ext cx="6792369" cy="4968000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2667000" y="3657600"/>
            <a:ext cx="3429000" cy="1219200"/>
          </a:xfrm>
          <a:prstGeom prst="wedgeRoundRectCallout">
            <a:avLst>
              <a:gd name="adj1" fmla="val 76682"/>
              <a:gd name="adj2" fmla="val -39170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With option</a:t>
            </a:r>
            <a:br>
              <a:rPr lang="en-US" smtClean="0"/>
            </a:br>
            <a:r>
              <a:rPr lang="en-US" b="1" smtClean="0"/>
              <a:t>on </a:t>
            </a:r>
            <a:r>
              <a:rPr lang="en-US" b="1" dirty="0" smtClean="0"/>
              <a:t>All Signals</a:t>
            </a:r>
            <a:r>
              <a:rPr lang="en-US" i="1" dirty="0" smtClean="0"/>
              <a:t>,</a:t>
            </a:r>
            <a:r>
              <a:rPr lang="en-US" dirty="0" smtClean="0"/>
              <a:t> we are </a:t>
            </a:r>
            <a:r>
              <a:rPr lang="en-US" smtClean="0"/>
              <a:t>(re)calibrating</a:t>
            </a:r>
            <a:br>
              <a:rPr lang="en-US" smtClean="0"/>
            </a:br>
            <a:r>
              <a:rPr lang="en-US" smtClean="0"/>
              <a:t>on both signals</a:t>
            </a:r>
            <a:endParaRPr lang="en-US" dirty="0" smtClean="0"/>
          </a:p>
        </p:txBody>
      </p:sp>
      <p:sp>
        <p:nvSpPr>
          <p:cNvPr id="9" name="Left Brace 8"/>
          <p:cNvSpPr/>
          <p:nvPr/>
        </p:nvSpPr>
        <p:spPr>
          <a:xfrm>
            <a:off x="7010400" y="3657600"/>
            <a:ext cx="152400" cy="274200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5867400" y="1524000"/>
            <a:ext cx="990600" cy="381000"/>
          </a:xfrm>
          <a:prstGeom prst="ellipse">
            <a:avLst/>
          </a:prstGeom>
          <a:noFill/>
          <a:ln w="28575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 descr="Cursor-fing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8193" y="5820975"/>
            <a:ext cx="262900" cy="3300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0574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/>
    </mc:Choice>
    <mc:Fallback xmlns="">
      <p:transition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034 -0.01111 C -0.0592 -0.04167 -0.11701 -0.06621 -0.15538 -0.16598 C -0.19357 -0.26088 -0.22152 -0.52593 -0.22916 -0.59514 " pathEditMode="relative" rAng="0" ptsTypes="A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41" y="-2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" grpId="0" animBg="1"/>
      <p:bldP spid="2" grpId="0" animBg="1"/>
      <p:bldP spid="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en-US" sz="1100" dirty="0" smtClean="0"/>
              <a:t>Calibration</a:t>
            </a:r>
            <a:endParaRPr lang="cs-CZ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54864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Various Changes</a:t>
            </a:r>
            <a:endParaRPr lang="en-US" sz="1100" dirty="0"/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ICF</a:t>
            </a:r>
            <a:endParaRPr lang="en-US" sz="11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295400"/>
            <a:ext cx="6792369" cy="4968000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2667000" y="3657600"/>
            <a:ext cx="3429000" cy="1219200"/>
          </a:xfrm>
          <a:prstGeom prst="wedgeRoundRectCallout">
            <a:avLst>
              <a:gd name="adj1" fmla="val 83126"/>
              <a:gd name="adj2" fmla="val -41670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With option</a:t>
            </a:r>
            <a:br>
              <a:rPr lang="en-US" smtClean="0"/>
            </a:br>
            <a:r>
              <a:rPr lang="en-US" b="1" smtClean="0"/>
              <a:t>on </a:t>
            </a:r>
            <a:r>
              <a:rPr lang="en-US" b="1" dirty="0" smtClean="0"/>
              <a:t>Active Signal</a:t>
            </a:r>
            <a:r>
              <a:rPr lang="en-US" i="1" dirty="0" smtClean="0"/>
              <a:t>,</a:t>
            </a:r>
            <a:r>
              <a:rPr lang="en-US" dirty="0" smtClean="0"/>
              <a:t> we are </a:t>
            </a:r>
            <a:r>
              <a:rPr lang="en-US" smtClean="0"/>
              <a:t>(re)calibrating on </a:t>
            </a:r>
            <a:r>
              <a:rPr lang="en-US" i="1" smtClean="0"/>
              <a:t>2506Multi – UV </a:t>
            </a:r>
            <a:r>
              <a:rPr lang="en-US" smtClean="0"/>
              <a:t>only</a:t>
            </a:r>
            <a:endParaRPr lang="en-US" dirty="0" smtClean="0"/>
          </a:p>
        </p:txBody>
      </p:sp>
      <p:sp>
        <p:nvSpPr>
          <p:cNvPr id="21" name="Oval 20"/>
          <p:cNvSpPr/>
          <p:nvPr/>
        </p:nvSpPr>
        <p:spPr>
          <a:xfrm>
            <a:off x="5867400" y="1524000"/>
            <a:ext cx="990600" cy="381000"/>
          </a:xfrm>
          <a:prstGeom prst="ellipse">
            <a:avLst/>
          </a:prstGeom>
          <a:noFill/>
          <a:ln w="28575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88000" y="1656000"/>
            <a:ext cx="8229600" cy="10440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dirty="0" smtClean="0"/>
              <a:t>Listing of </a:t>
            </a:r>
            <a:r>
              <a:rPr lang="en-US" b="1" dirty="0"/>
              <a:t>I</a:t>
            </a:r>
            <a:r>
              <a:rPr lang="en-US" b="1" dirty="0" smtClean="0"/>
              <a:t>CF</a:t>
            </a:r>
            <a:r>
              <a:rPr lang="en-US" dirty="0" smtClean="0"/>
              <a:t> control modules in the installer has been </a:t>
            </a:r>
            <a:r>
              <a:rPr lang="en-US" b="1" dirty="0" smtClean="0"/>
              <a:t>reorganized</a:t>
            </a:r>
            <a:r>
              <a:rPr lang="en-US" dirty="0" smtClean="0"/>
              <a:t> – </a:t>
            </a:r>
            <a:r>
              <a:rPr lang="en-US" b="1" dirty="0" smtClean="0"/>
              <a:t>ICF</a:t>
            </a:r>
            <a:r>
              <a:rPr lang="en-US" dirty="0" smtClean="0"/>
              <a:t> has its own section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en-US" sz="1100" dirty="0" smtClean="0"/>
              <a:t>ICF</a:t>
            </a:r>
            <a:endParaRPr lang="cs-CZ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54864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Various Changes</a:t>
            </a:r>
            <a:endParaRPr lang="cs-CZ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Calibration</a:t>
            </a:r>
            <a:endParaRPr lang="cs-CZ" sz="11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1614" y="2743200"/>
            <a:ext cx="3907972" cy="303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en-US" sz="1100" dirty="0" smtClean="0"/>
              <a:t>ICF</a:t>
            </a:r>
            <a:endParaRPr lang="cs-CZ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54864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Various Changes</a:t>
            </a:r>
            <a:endParaRPr lang="cs-CZ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Calibration</a:t>
            </a:r>
            <a:endParaRPr lang="cs-CZ" sz="1100" dirty="0"/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288000" y="1656000"/>
            <a:ext cx="8611926" cy="14040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b="1" dirty="0" smtClean="0"/>
              <a:t>ICF can</a:t>
            </a:r>
            <a:r>
              <a:rPr lang="cs-CZ" b="1" dirty="0" smtClean="0"/>
              <a:t> no longer</a:t>
            </a:r>
            <a:r>
              <a:rPr lang="en-US" dirty="0" smtClean="0"/>
              <a:t> be installed on </a:t>
            </a:r>
            <a:r>
              <a:rPr lang="en-US" b="1" dirty="0" smtClean="0"/>
              <a:t>Windows XP</a:t>
            </a:r>
            <a:r>
              <a:rPr lang="en-US" dirty="0" smtClean="0"/>
              <a:t> nor </a:t>
            </a:r>
            <a:r>
              <a:rPr lang="en-US" b="1" dirty="0" smtClean="0"/>
              <a:t>Windows Vista</a:t>
            </a:r>
            <a:r>
              <a:rPr lang="en-US" dirty="0" smtClean="0"/>
              <a:t> – Agilent itself does not support them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352456"/>
              </p:ext>
            </p:extLst>
          </p:nvPr>
        </p:nvGraphicFramePr>
        <p:xfrm>
          <a:off x="1836000" y="3200400"/>
          <a:ext cx="4869600" cy="141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1600"/>
                <a:gridCol w="811600"/>
                <a:gridCol w="811600"/>
                <a:gridCol w="811600"/>
                <a:gridCol w="811600"/>
                <a:gridCol w="811600"/>
              </a:tblGrid>
              <a:tr h="472440">
                <a:tc gridSpan="6"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Windows</a:t>
                      </a:r>
                      <a:r>
                        <a:rPr lang="cs-CZ" baseline="0" dirty="0" smtClean="0"/>
                        <a:t> </a:t>
                      </a:r>
                      <a:r>
                        <a:rPr lang="en-US" baseline="0" dirty="0" smtClean="0"/>
                        <a:t>&amp; </a:t>
                      </a:r>
                      <a:r>
                        <a:rPr lang="en-US" dirty="0" smtClean="0"/>
                        <a:t>ICF compatibility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724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XP</a:t>
                      </a:r>
                      <a:endParaRPr 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Vista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r>
                        <a:rPr lang="en-US" dirty="0" smtClean="0"/>
                        <a:t> </a:t>
                      </a:r>
                      <a:r>
                        <a:rPr lang="cs-CZ" baseline="30000" dirty="0" smtClean="0"/>
                        <a:t>SP1</a:t>
                      </a:r>
                      <a:endParaRPr lang="en-US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4724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" name="Picture 3" descr="C:\Users\marekp.DATAAPEX\Desktop\Design\Miscellaneous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261" y="4191000"/>
            <a:ext cx="321585" cy="35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marekp.DATAAPEX\Desktop\Design\Miscellaneous\chec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122" y="4187001"/>
            <a:ext cx="306126" cy="3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marekp.DATAAPEX\Desktop\Design\Miscellaneous\chec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121" y="4187000"/>
            <a:ext cx="306126" cy="3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marekp.DATAAPEX\Desktop\Design\Miscellaneous\chec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147" y="4200524"/>
            <a:ext cx="306126" cy="3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marekp.DATAAPEX\Desktop\Design\Miscellaneous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122" y="4191000"/>
            <a:ext cx="321585" cy="35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marekp.DATAAPEX\Desktop\Design\Miscellaneous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191000"/>
            <a:ext cx="321585" cy="35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215578"/>
      </p:ext>
    </p:extLst>
  </p:cSld>
  <p:clrMapOvr>
    <a:masterClrMapping/>
  </p:clrMapOvr>
  <p:transition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88000" y="1143000"/>
            <a:ext cx="8559500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b="1" dirty="0" smtClean="0"/>
              <a:t>Check</a:t>
            </a:r>
            <a:r>
              <a:rPr lang="en-US" sz="2400" dirty="0" smtClean="0"/>
              <a:t> against invalid filenames and paths</a:t>
            </a:r>
          </a:p>
          <a:p>
            <a:pPr marL="342900" indent="-342900"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dirty="0" smtClean="0"/>
              <a:t>Renaming of fields in several extensions to </a:t>
            </a:r>
            <a:r>
              <a:rPr lang="en-US" sz="2400" b="1" dirty="0" smtClean="0"/>
              <a:t>better suit the used terminology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864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en-US" sz="1100" dirty="0" smtClean="0"/>
              <a:t>Various Changes</a:t>
            </a:r>
            <a:endParaRPr lang="cs-CZ" sz="110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23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Calibration</a:t>
            </a:r>
            <a:endParaRPr lang="cs-CZ" sz="1100" dirty="0" smtClean="0"/>
          </a:p>
        </p:txBody>
      </p:sp>
      <p:sp>
        <p:nvSpPr>
          <p:cNvPr id="25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ICF</a:t>
            </a:r>
            <a:endParaRPr lang="cs-CZ" sz="11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7438" y="2971800"/>
            <a:ext cx="4870419" cy="313160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8000" y="2895600"/>
            <a:ext cx="38199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i="1" dirty="0" smtClean="0"/>
              <a:t>Graph Properties</a:t>
            </a:r>
            <a:r>
              <a:rPr lang="en-US" sz="2400" dirty="0" smtClean="0"/>
              <a:t>, </a:t>
            </a:r>
            <a:r>
              <a:rPr lang="en-US" sz="2400" i="1" dirty="0" smtClean="0"/>
              <a:t>Verify Signatures</a:t>
            </a:r>
            <a:r>
              <a:rPr lang="en-US" sz="2400" dirty="0" smtClean="0"/>
              <a:t> and </a:t>
            </a:r>
            <a:r>
              <a:rPr lang="en-US" sz="2400" i="1" dirty="0" smtClean="0"/>
              <a:t>Device Monitor</a:t>
            </a:r>
            <a:r>
              <a:rPr lang="en-US" sz="2400" dirty="0" smtClean="0"/>
              <a:t> windows are all now </a:t>
            </a:r>
            <a:r>
              <a:rPr lang="en-US" sz="2400" b="1" dirty="0" smtClean="0"/>
              <a:t>resizable</a:t>
            </a:r>
          </a:p>
        </p:txBody>
      </p:sp>
      <p:sp>
        <p:nvSpPr>
          <p:cNvPr id="10" name="Oval 9"/>
          <p:cNvSpPr/>
          <p:nvPr/>
        </p:nvSpPr>
        <p:spPr>
          <a:xfrm>
            <a:off x="8484834" y="5798602"/>
            <a:ext cx="465500" cy="381000"/>
          </a:xfrm>
          <a:prstGeom prst="ellipse">
            <a:avLst/>
          </a:prstGeom>
          <a:noFill/>
          <a:ln w="28575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65799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9" grpId="0" build="p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88000" y="1143000"/>
            <a:ext cx="855950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dirty="0" smtClean="0"/>
              <a:t>Added support for </a:t>
            </a:r>
            <a:r>
              <a:rPr lang="en-US" sz="2400" b="1" dirty="0" smtClean="0"/>
              <a:t>Y-axis name </a:t>
            </a:r>
            <a:r>
              <a:rPr lang="en-US" sz="2400" dirty="0" smtClean="0"/>
              <a:t>in the </a:t>
            </a:r>
            <a:r>
              <a:rPr lang="en-US" sz="2400" b="1" dirty="0" smtClean="0"/>
              <a:t>import</a:t>
            </a:r>
            <a:r>
              <a:rPr lang="en-US" sz="2400" dirty="0" smtClean="0"/>
              <a:t> / </a:t>
            </a:r>
            <a:r>
              <a:rPr lang="en-US" sz="2400" b="1" dirty="0" smtClean="0"/>
              <a:t>export</a:t>
            </a:r>
            <a:r>
              <a:rPr lang="en-US" sz="2400" dirty="0" smtClean="0"/>
              <a:t> of ASCII files</a:t>
            </a:r>
            <a:endParaRPr lang="en-US" sz="2400" dirty="0"/>
          </a:p>
          <a:p>
            <a:pPr marL="342900" indent="-342900"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b="1" dirty="0" smtClean="0"/>
              <a:t>New variables </a:t>
            </a:r>
            <a:r>
              <a:rPr lang="en-US" sz="2400" dirty="0" smtClean="0"/>
              <a:t>that can be used in the </a:t>
            </a:r>
            <a:r>
              <a:rPr lang="en-US" sz="2400" i="1" dirty="0" smtClean="0"/>
              <a:t>Event Table</a:t>
            </a:r>
            <a:r>
              <a:rPr lang="en-US" sz="2400" dirty="0" smtClean="0"/>
              <a:t> of the </a:t>
            </a:r>
            <a:r>
              <a:rPr lang="en-US" sz="2400" i="1" dirty="0" smtClean="0"/>
              <a:t>Method Setup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864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en-US" sz="1100" dirty="0" smtClean="0"/>
              <a:t>Various Changes</a:t>
            </a:r>
            <a:endParaRPr lang="cs-CZ" sz="110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23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Calibration</a:t>
            </a:r>
            <a:endParaRPr lang="cs-CZ" sz="1100" dirty="0" smtClean="0"/>
          </a:p>
        </p:txBody>
      </p:sp>
      <p:sp>
        <p:nvSpPr>
          <p:cNvPr id="25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ICF</a:t>
            </a:r>
            <a:endParaRPr lang="cs-CZ" sz="11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3200400"/>
            <a:ext cx="3437300" cy="338236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8000" y="3429000"/>
            <a:ext cx="4567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sz="2400" dirty="0" smtClean="0"/>
              <a:t>For further information see </a:t>
            </a:r>
            <a:r>
              <a:rPr lang="en-US" sz="2400" i="1" dirty="0" smtClean="0"/>
              <a:t>What’s new</a:t>
            </a:r>
            <a:r>
              <a:rPr lang="en-US" sz="2400" dirty="0" smtClean="0"/>
              <a:t> in the </a:t>
            </a:r>
            <a:r>
              <a:rPr lang="en-US" sz="2400" i="1" dirty="0" smtClean="0"/>
              <a:t>About </a:t>
            </a:r>
            <a:r>
              <a:rPr lang="en-US" sz="2400" dirty="0" smtClean="0"/>
              <a:t>dialog of your </a:t>
            </a:r>
            <a:r>
              <a:rPr lang="en-US" sz="2400" b="1" dirty="0" smtClean="0"/>
              <a:t>Clarity</a:t>
            </a:r>
          </a:p>
        </p:txBody>
      </p:sp>
      <p:sp>
        <p:nvSpPr>
          <p:cNvPr id="10" name="Oval 9"/>
          <p:cNvSpPr/>
          <p:nvPr/>
        </p:nvSpPr>
        <p:spPr>
          <a:xfrm>
            <a:off x="5471406" y="5826712"/>
            <a:ext cx="602400" cy="381000"/>
          </a:xfrm>
          <a:prstGeom prst="ellipse">
            <a:avLst/>
          </a:prstGeom>
          <a:noFill/>
          <a:ln w="28575"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859678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9" grpId="0" build="p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73080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6576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en-US" sz="1100" dirty="0" smtClean="0"/>
              <a:t>ICF</a:t>
            </a:r>
            <a:endParaRPr lang="cs-CZ" sz="11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GLP</a:t>
            </a:r>
            <a:endParaRPr lang="en-US" sz="1100" dirty="0"/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54792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Various Changes</a:t>
            </a:r>
            <a:endParaRPr lang="cs-CZ" sz="11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100" dirty="0" smtClean="0"/>
              <a:t>Calibration</a:t>
            </a:r>
            <a:endParaRPr lang="cs-CZ" sz="1100" dirty="0"/>
          </a:p>
        </p:txBody>
      </p:sp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533400" y="1143000"/>
            <a:ext cx="8229600" cy="2743200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b="1" dirty="0" smtClean="0"/>
              <a:t>Spark</a:t>
            </a:r>
            <a:r>
              <a:rPr lang="en-US" dirty="0" smtClean="0"/>
              <a:t> – SPH1299 pump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b="1" dirty="0" smtClean="0"/>
              <a:t>YL Instruments</a:t>
            </a:r>
            <a:r>
              <a:rPr lang="en-US" dirty="0" smtClean="0"/>
              <a:t> – YL9900 MS detector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b="1" dirty="0" err="1" smtClean="0"/>
              <a:t>Knauer</a:t>
            </a:r>
            <a:r>
              <a:rPr lang="en-US" b="1" dirty="0" smtClean="0"/>
              <a:t> </a:t>
            </a:r>
            <a:r>
              <a:rPr lang="en-US" dirty="0" smtClean="0"/>
              <a:t>– drivers for Fraction Collectors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endParaRPr lang="en-US" sz="2000" dirty="0" smtClean="0"/>
          </a:p>
          <a:p>
            <a:pPr marL="0" lv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r>
              <a:rPr lang="en-US" sz="2000" dirty="0" smtClean="0"/>
              <a:t>… and many other control modules have been updated</a:t>
            </a:r>
            <a:endParaRPr lang="en-US" sz="2800" dirty="0" smtClean="0"/>
          </a:p>
          <a:p>
            <a:pPr marL="0" lvl="0" indent="0"/>
            <a:endParaRPr lang="en-US" dirty="0" smtClean="0"/>
          </a:p>
          <a:p>
            <a:endParaRPr lang="en-US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80040" y="3733800"/>
            <a:ext cx="1975014" cy="2521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8400" y="4611222"/>
            <a:ext cx="2642295" cy="1816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4800600"/>
            <a:ext cx="2420886" cy="162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6600" y="2348864"/>
            <a:ext cx="525780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More information about Clarity and Data</a:t>
            </a:r>
            <a:r>
              <a:rPr lang="cs-CZ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</a:t>
            </a:r>
            <a:r>
              <a:rPr lang="en-US" sz="1600" dirty="0" err="1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pex</a:t>
            </a: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at: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19100" y="914400"/>
            <a:ext cx="8305800" cy="73342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algn="ctr">
              <a:spcBef>
                <a:spcPct val="20000"/>
              </a:spcBef>
            </a:pPr>
            <a:r>
              <a:rPr lang="en-US" sz="24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Download </a:t>
            </a:r>
            <a:r>
              <a:rPr lang="en-US" sz="2400" b="1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Clarity 7.4 </a:t>
            </a:r>
            <a:r>
              <a:rPr lang="en-US" sz="24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directly from your station or from our website</a:t>
            </a:r>
            <a:endParaRPr lang="en-US" sz="2400" dirty="0">
              <a:ln w="0" cmpd="sng">
                <a:noFill/>
                <a:prstDash val="solid"/>
              </a:ln>
              <a:solidFill>
                <a:srgbClr val="FFFFFF"/>
              </a:solidFill>
              <a:effectLst>
                <a:outerShdw blurRad="50800" dist="25400" dir="54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815842" y="4191000"/>
            <a:ext cx="3642358" cy="546736"/>
          </a:xfrm>
          <a:prstGeom prst="roundRect">
            <a:avLst/>
          </a:prstGeom>
          <a:solidFill>
            <a:srgbClr val="376092"/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algn="ctr">
              <a:spcBef>
                <a:spcPct val="20000"/>
              </a:spcBef>
            </a:pPr>
            <a:r>
              <a:rPr lang="en-US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support@dataapex.com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15842" y="2934552"/>
            <a:ext cx="3642358" cy="546736"/>
          </a:xfrm>
          <a:prstGeom prst="roundRect">
            <a:avLst/>
          </a:prstGeom>
          <a:solidFill>
            <a:srgbClr val="376092"/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en-US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www.dataapex.com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48200" y="3605311"/>
            <a:ext cx="3962400" cy="41190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 technical support contact us at: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438400"/>
            <a:ext cx="1934359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17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-2015-Clarity">
  <a:themeElements>
    <a:clrScheme name="apex1">
      <a:dk1>
        <a:srgbClr val="366092"/>
      </a:dk1>
      <a:lt1>
        <a:srgbClr val="FFFFFF"/>
      </a:lt1>
      <a:dk2>
        <a:srgbClr val="244061"/>
      </a:dk2>
      <a:lt2>
        <a:srgbClr val="F2F2F2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44061"/>
      </a:hlink>
      <a:folHlink>
        <a:srgbClr val="800080"/>
      </a:folHlink>
    </a:clrScheme>
    <a:fontScheme name="apex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Template-2015-Clarity</Template>
  <TotalTime>11568</TotalTime>
  <Words>381</Words>
  <Application>Microsoft Office PowerPoint</Application>
  <PresentationFormat>On-screen Show (4:3)</PresentationFormat>
  <Paragraphs>91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Myriad Pro Light</vt:lpstr>
      <vt:lpstr>Wingdings</vt:lpstr>
      <vt:lpstr>Calibri</vt:lpstr>
      <vt:lpstr>Arial</vt:lpstr>
      <vt:lpstr>Verdana</vt:lpstr>
      <vt:lpstr>Template-2015-Clarity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Pesta@dataapex.com</dc:creator>
  <cp:lastModifiedBy>Pešta Marek</cp:lastModifiedBy>
  <cp:revision>810</cp:revision>
  <cp:lastPrinted>2016-05-24T13:59:48Z</cp:lastPrinted>
  <dcterms:created xsi:type="dcterms:W3CDTF">2013-02-04T15:25:15Z</dcterms:created>
  <dcterms:modified xsi:type="dcterms:W3CDTF">2017-10-05T12:38:49Z</dcterms:modified>
</cp:coreProperties>
</file>