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6"/>
  </p:notesMasterIdLst>
  <p:sldIdLst>
    <p:sldId id="297" r:id="rId2"/>
    <p:sldId id="303" r:id="rId3"/>
    <p:sldId id="300" r:id="rId4"/>
    <p:sldId id="316" r:id="rId5"/>
    <p:sldId id="317" r:id="rId6"/>
    <p:sldId id="313" r:id="rId7"/>
    <p:sldId id="305" r:id="rId8"/>
    <p:sldId id="310" r:id="rId9"/>
    <p:sldId id="318" r:id="rId10"/>
    <p:sldId id="319" r:id="rId11"/>
    <p:sldId id="315" r:id="rId12"/>
    <p:sldId id="306" r:id="rId13"/>
    <p:sldId id="309" r:id="rId14"/>
    <p:sldId id="296" r:id="rId15"/>
  </p:sldIdLst>
  <p:sldSz cx="9144000" cy="6858000" type="screen4x3"/>
  <p:notesSz cx="6858000" cy="9144000"/>
  <p:embeddedFontLst>
    <p:embeddedFont>
      <p:font typeface="Verdana" panose="020B0604030504040204" pitchFamily="34" charset="0"/>
      <p:regular r:id="rId17"/>
      <p:bold r:id="rId18"/>
      <p:italic r:id="rId19"/>
      <p:boldItalic r:id="rId20"/>
    </p:embeddedFont>
    <p:embeddedFont>
      <p:font typeface="Myriad Pro Light" panose="020B0403030403020204" pitchFamily="3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BE4B48"/>
    <a:srgbClr val="000000"/>
    <a:srgbClr val="39415E"/>
    <a:srgbClr val="376092"/>
    <a:srgbClr val="FF0000"/>
    <a:srgbClr val="E46C0A"/>
    <a:srgbClr val="FFFF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5377" autoAdjust="0"/>
  </p:normalViewPr>
  <p:slideViewPr>
    <p:cSldViewPr>
      <p:cViewPr varScale="1">
        <p:scale>
          <a:sx n="132" d="100"/>
          <a:sy n="132" d="100"/>
        </p:scale>
        <p:origin x="876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14AE-109A-478E-BDF4-FCC37B48871C}" type="datetimeFigureOut">
              <a:rPr lang="cs-CZ" smtClean="0"/>
              <a:pPr/>
              <a:t>17.07.2018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DF050-3A6E-4DFC-B8B7-97A3A1AA42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2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423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97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6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8382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536575" y="1828800"/>
            <a:ext cx="8074025" cy="9842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buNone/>
              <a:defRPr lang="cs-CZ" sz="5800" b="1" kern="1200" cap="all" spc="-110" baseline="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5800" b="1" kern="1200" spc="-11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smtClean="0"/>
              <a:t>presentation title</a:t>
            </a:r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62062" y="2743200"/>
            <a:ext cx="8048539" cy="7620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buNone/>
              <a:defRPr lang="cs-CZ" sz="3600" kern="1200" cap="all" baseline="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4000" kern="120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dirty="0" err="1" smtClean="0"/>
              <a:t>Subtitle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6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O:\DTP\DATAAPEX\_LOGOS\Loga\dataapex-logo-text-blue-787x188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57" y="2286000"/>
            <a:ext cx="5901243" cy="1409700"/>
          </a:xfrm>
          <a:prstGeom prst="rect">
            <a:avLst/>
          </a:prstGeom>
          <a:noFill/>
          <a:effectLst>
            <a:glow rad="1270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527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5734"/>
            <a:ext cx="9145588" cy="278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O:\DTP\DATAAPEX\_LOGOS\Loga\_OFFICIAL\DataApex-logo-large.png"/>
          <p:cNvPicPr>
            <a:picLocks noChangeAspect="1" noChangeArrowheads="1"/>
          </p:cNvPicPr>
          <p:nvPr userDrawn="1"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609600" y="6063614"/>
            <a:ext cx="1066800" cy="413386"/>
          </a:xfrm>
          <a:prstGeom prst="rect">
            <a:avLst/>
          </a:prstGeom>
          <a:noFill/>
        </p:spPr>
      </p:pic>
      <p:sp>
        <p:nvSpPr>
          <p:cNvPr id="26" name="Title 25"/>
          <p:cNvSpPr>
            <a:spLocks noGrp="1"/>
          </p:cNvSpPr>
          <p:nvPr>
            <p:ph type="title" hasCustomPrompt="1"/>
          </p:nvPr>
        </p:nvSpPr>
        <p:spPr>
          <a:xfrm>
            <a:off x="685800" y="609600"/>
            <a:ext cx="4038600" cy="1219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4400" b="0" kern="1200" cap="none" spc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3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552" y="2209800"/>
            <a:ext cx="4041648" cy="1219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ctr">
              <a:buNone/>
              <a:defRPr sz="4400" b="0" cap="none" spc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62484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63" r:id="rId9"/>
    <p:sldLayoutId id="2147483664" r:id="rId10"/>
    <p:sldLayoutId id="2147483665" r:id="rId11"/>
    <p:sldLayoutId id="2147483661" r:id="rId12"/>
    <p:sldLayoutId id="2147483667" r:id="rId13"/>
    <p:sldLayoutId id="2147483650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P048/80B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 smtClean="0"/>
              <a:t>15.7.2018</a:t>
            </a:r>
            <a:endParaRPr lang="cs-C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Clarity 8.0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 smtClean="0"/>
              <a:t>WhaT‘s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endParaRPr lang="cs-CZ" dirty="0" smtClean="0"/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648200"/>
          </a:xfrm>
        </p:spPr>
        <p:txBody>
          <a:bodyPr/>
          <a:lstStyle/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Graphically enhanced </a:t>
            </a:r>
            <a:r>
              <a:rPr lang="cs-CZ" sz="2800" b="1" dirty="0" smtClean="0"/>
              <a:t>user interface</a:t>
            </a:r>
            <a:endParaRPr lang="cs-CZ" sz="2800" dirty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Improvements to </a:t>
            </a:r>
            <a:r>
              <a:rPr lang="cs-CZ" sz="2800" b="1" dirty="0" smtClean="0"/>
              <a:t>GLP</a:t>
            </a:r>
            <a:r>
              <a:rPr lang="cs-CZ" sz="2800" dirty="0" smtClean="0"/>
              <a:t> compliance</a:t>
            </a:r>
            <a:endParaRPr lang="en-US" sz="2800" b="1" dirty="0" smtClean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Increased number of </a:t>
            </a:r>
            <a:r>
              <a:rPr lang="cs-CZ" sz="2800" b="1" dirty="0" smtClean="0"/>
              <a:t>ISTD‘s</a:t>
            </a:r>
            <a:endParaRPr lang="en-US" sz="2800" dirty="0" smtClean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Improvements in </a:t>
            </a:r>
            <a:r>
              <a:rPr lang="cs-CZ" sz="2800" b="1" dirty="0" smtClean="0"/>
              <a:t>MS</a:t>
            </a:r>
            <a:r>
              <a:rPr lang="cs-CZ" sz="2800" dirty="0" smtClean="0"/>
              <a:t> extension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Various </a:t>
            </a:r>
            <a:r>
              <a:rPr lang="cs-CZ" sz="2800" b="1" dirty="0" smtClean="0"/>
              <a:t>changes</a:t>
            </a:r>
            <a:r>
              <a:rPr lang="cs-CZ" sz="2800" dirty="0" smtClean="0"/>
              <a:t> and </a:t>
            </a:r>
            <a:r>
              <a:rPr lang="cs-CZ" sz="2800" b="1" dirty="0" smtClean="0"/>
              <a:t>bug fixes</a:t>
            </a:r>
            <a:endParaRPr lang="en-US" sz="2800" b="1" dirty="0" smtClean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New</a:t>
            </a:r>
            <a:r>
              <a:rPr lang="cs-CZ" sz="2800" dirty="0" smtClean="0"/>
              <a:t> </a:t>
            </a:r>
            <a:r>
              <a:rPr lang="en-US" sz="2800" dirty="0" smtClean="0"/>
              <a:t>and </a:t>
            </a:r>
            <a:r>
              <a:rPr lang="en-US" sz="2800" b="1" dirty="0" smtClean="0"/>
              <a:t>updated</a:t>
            </a:r>
            <a:r>
              <a:rPr lang="en-US" sz="2800" dirty="0" smtClean="0"/>
              <a:t> control</a:t>
            </a:r>
            <a:r>
              <a:rPr lang="cs-CZ" sz="2800" dirty="0" smtClean="0"/>
              <a:t> modules</a:t>
            </a:r>
            <a:endParaRPr lang="en-US" sz="2800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dirty="0" smtClean="0"/>
              <a:t>What is new </a:t>
            </a:r>
            <a:r>
              <a:rPr lang="cs-CZ" dirty="0" smtClean="0"/>
              <a:t>in </a:t>
            </a:r>
            <a:r>
              <a:rPr lang="en-US" dirty="0" smtClean="0"/>
              <a:t>Clarity</a:t>
            </a:r>
            <a:r>
              <a:rPr lang="cs-CZ" dirty="0" smtClean="0"/>
              <a:t> 8.0</a:t>
            </a:r>
            <a:endParaRPr lang="cs-CZ" dirty="0"/>
          </a:p>
        </p:txBody>
      </p:sp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GUI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MS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It‘s finally here, </a:t>
            </a:r>
            <a:r>
              <a:rPr lang="cs-CZ" sz="2400" b="1" dirty="0" smtClean="0"/>
              <a:t>Clarity 8.0 </a:t>
            </a:r>
            <a:r>
              <a:rPr lang="cs-CZ" sz="2400" dirty="0" smtClean="0"/>
              <a:t>has undergone a major graphical change – completely new look and feel.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48" y="2895600"/>
            <a:ext cx="8422603" cy="2514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1599" y="2360721"/>
            <a:ext cx="861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New Clarity Main window:</a:t>
            </a:r>
            <a:endParaRPr lang="en-US" sz="2400" dirty="0"/>
          </a:p>
        </p:txBody>
      </p:sp>
      <p:sp>
        <p:nvSpPr>
          <p:cNvPr id="5" name="Up Arrow 4"/>
          <p:cNvSpPr/>
          <p:nvPr/>
        </p:nvSpPr>
        <p:spPr>
          <a:xfrm rot="20222747">
            <a:off x="2053800" y="4988114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Up Arrow 13"/>
          <p:cNvSpPr/>
          <p:nvPr/>
        </p:nvSpPr>
        <p:spPr>
          <a:xfrm rot="1359075">
            <a:off x="2956093" y="4988214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Up Arrow 15"/>
          <p:cNvSpPr/>
          <p:nvPr/>
        </p:nvSpPr>
        <p:spPr>
          <a:xfrm>
            <a:off x="5493600" y="49149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Up Arrow 16"/>
          <p:cNvSpPr/>
          <p:nvPr/>
        </p:nvSpPr>
        <p:spPr>
          <a:xfrm>
            <a:off x="7527300" y="49149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Box 5"/>
          <p:cNvSpPr txBox="1"/>
          <p:nvPr/>
        </p:nvSpPr>
        <p:spPr>
          <a:xfrm>
            <a:off x="1544247" y="5907906"/>
            <a:ext cx="257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Opened Instruments</a:t>
            </a:r>
            <a:endParaRPr lang="cs-CZ" dirty="0"/>
          </a:p>
        </p:txBody>
      </p:sp>
      <p:sp>
        <p:nvSpPr>
          <p:cNvPr id="18" name="TextBox 17"/>
          <p:cNvSpPr txBox="1"/>
          <p:nvPr/>
        </p:nvSpPr>
        <p:spPr>
          <a:xfrm>
            <a:off x="4695574" y="5905500"/>
            <a:ext cx="2064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Closed Instrument</a:t>
            </a:r>
            <a:endParaRPr lang="cs-CZ" dirty="0"/>
          </a:p>
        </p:txBody>
      </p:sp>
      <p:sp>
        <p:nvSpPr>
          <p:cNvPr id="19" name="TextBox 18"/>
          <p:cNvSpPr txBox="1"/>
          <p:nvPr/>
        </p:nvSpPr>
        <p:spPr>
          <a:xfrm>
            <a:off x="6749570" y="5905499"/>
            <a:ext cx="2064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Offline Instrument</a:t>
            </a:r>
            <a:endParaRPr lang="cs-CZ" dirty="0"/>
          </a:p>
        </p:txBody>
      </p:sp>
    </p:spTree>
  </p:cSld>
  <p:clrMapOvr>
    <a:masterClrMapping/>
  </p:clrMapOvr>
  <p:transition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500"/>
                            </p:stCondLst>
                            <p:childTnLst>
                              <p:par>
                                <p:cTn id="4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0" grpId="0" build="p"/>
      <p:bldP spid="5" grpId="0" animBg="1"/>
      <p:bldP spid="5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6" grpId="0"/>
      <p:bldP spid="6" grpId="1"/>
      <p:bldP spid="18" grpId="0"/>
      <p:bldP spid="18" grpId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GUI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MS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1319" y="1074003"/>
            <a:ext cx="861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New Instrument window:</a:t>
            </a:r>
            <a:endParaRPr lang="cs-CZ" sz="2400" dirty="0"/>
          </a:p>
          <a:p>
            <a:pPr marL="342900" indent="-342900">
              <a:buClr>
                <a:srgbClr val="E46C0A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New user interface with proven workflow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436" y="2133600"/>
            <a:ext cx="6252625" cy="4191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56469" y="4114800"/>
            <a:ext cx="6228000" cy="2016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1420158" y="4428000"/>
            <a:ext cx="10566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Method </a:t>
            </a:r>
          </a:p>
          <a:p>
            <a:pPr algn="ctr"/>
            <a:r>
              <a:rPr lang="cs-CZ" dirty="0" smtClean="0"/>
              <a:t>Setup</a:t>
            </a:r>
            <a:endParaRPr lang="cs-CZ" dirty="0"/>
          </a:p>
        </p:txBody>
      </p:sp>
      <p:sp>
        <p:nvSpPr>
          <p:cNvPr id="9" name="Up Arrow 8"/>
          <p:cNvSpPr/>
          <p:nvPr/>
        </p:nvSpPr>
        <p:spPr>
          <a:xfrm>
            <a:off x="1728000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Box 14"/>
          <p:cNvSpPr txBox="1"/>
          <p:nvPr/>
        </p:nvSpPr>
        <p:spPr>
          <a:xfrm>
            <a:off x="2202225" y="4428000"/>
            <a:ext cx="1247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Single</a:t>
            </a:r>
          </a:p>
          <a:p>
            <a:r>
              <a:rPr lang="cs-CZ" dirty="0" smtClean="0"/>
              <a:t>Analysis</a:t>
            </a:r>
            <a:endParaRPr lang="cs-CZ" dirty="0"/>
          </a:p>
        </p:txBody>
      </p:sp>
      <p:sp>
        <p:nvSpPr>
          <p:cNvPr id="16" name="Up Arrow 15"/>
          <p:cNvSpPr/>
          <p:nvPr/>
        </p:nvSpPr>
        <p:spPr>
          <a:xfrm>
            <a:off x="2615648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Box 16"/>
          <p:cNvSpPr txBox="1"/>
          <p:nvPr/>
        </p:nvSpPr>
        <p:spPr>
          <a:xfrm>
            <a:off x="2996469" y="4428000"/>
            <a:ext cx="1364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Sequence</a:t>
            </a:r>
            <a:endParaRPr lang="cs-CZ" dirty="0"/>
          </a:p>
        </p:txBody>
      </p:sp>
      <p:sp>
        <p:nvSpPr>
          <p:cNvPr id="18" name="Up Arrow 17"/>
          <p:cNvSpPr/>
          <p:nvPr/>
        </p:nvSpPr>
        <p:spPr>
          <a:xfrm>
            <a:off x="3429000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Box 18"/>
          <p:cNvSpPr txBox="1"/>
          <p:nvPr/>
        </p:nvSpPr>
        <p:spPr>
          <a:xfrm>
            <a:off x="3895825" y="4428000"/>
            <a:ext cx="1268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Device</a:t>
            </a:r>
          </a:p>
          <a:p>
            <a:pPr algn="ctr"/>
            <a:r>
              <a:rPr lang="cs-CZ" dirty="0" smtClean="0"/>
              <a:t>Monitor</a:t>
            </a:r>
            <a:endParaRPr lang="cs-CZ" dirty="0"/>
          </a:p>
        </p:txBody>
      </p:sp>
      <p:sp>
        <p:nvSpPr>
          <p:cNvPr id="20" name="Up Arrow 19"/>
          <p:cNvSpPr/>
          <p:nvPr/>
        </p:nvSpPr>
        <p:spPr>
          <a:xfrm>
            <a:off x="4318842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Box 20"/>
          <p:cNvSpPr txBox="1"/>
          <p:nvPr/>
        </p:nvSpPr>
        <p:spPr>
          <a:xfrm>
            <a:off x="4723638" y="4428000"/>
            <a:ext cx="1495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Data</a:t>
            </a:r>
          </a:p>
          <a:p>
            <a:pPr algn="ctr"/>
            <a:r>
              <a:rPr lang="cs-CZ" dirty="0" smtClean="0"/>
              <a:t>Acquisition</a:t>
            </a:r>
            <a:endParaRPr lang="cs-CZ" dirty="0"/>
          </a:p>
        </p:txBody>
      </p:sp>
      <p:sp>
        <p:nvSpPr>
          <p:cNvPr id="22" name="Up Arrow 21"/>
          <p:cNvSpPr/>
          <p:nvPr/>
        </p:nvSpPr>
        <p:spPr>
          <a:xfrm>
            <a:off x="5224340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Box 22"/>
          <p:cNvSpPr txBox="1"/>
          <p:nvPr/>
        </p:nvSpPr>
        <p:spPr>
          <a:xfrm>
            <a:off x="5440891" y="4428000"/>
            <a:ext cx="1930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Chromatogram</a:t>
            </a:r>
            <a:endParaRPr lang="cs-CZ" dirty="0"/>
          </a:p>
        </p:txBody>
      </p:sp>
      <p:sp>
        <p:nvSpPr>
          <p:cNvPr id="24" name="Up Arrow 23"/>
          <p:cNvSpPr/>
          <p:nvPr/>
        </p:nvSpPr>
        <p:spPr>
          <a:xfrm>
            <a:off x="6114548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Box 24"/>
          <p:cNvSpPr txBox="1"/>
          <p:nvPr/>
        </p:nvSpPr>
        <p:spPr>
          <a:xfrm>
            <a:off x="6491357" y="4428000"/>
            <a:ext cx="1930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Calibration</a:t>
            </a:r>
            <a:endParaRPr lang="cs-CZ" dirty="0"/>
          </a:p>
        </p:txBody>
      </p:sp>
      <p:sp>
        <p:nvSpPr>
          <p:cNvPr id="26" name="Up Arrow 25"/>
          <p:cNvSpPr/>
          <p:nvPr/>
        </p:nvSpPr>
        <p:spPr>
          <a:xfrm>
            <a:off x="6984101" y="3456000"/>
            <a:ext cx="457200" cy="990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Box 26"/>
          <p:cNvSpPr txBox="1"/>
          <p:nvPr/>
        </p:nvSpPr>
        <p:spPr>
          <a:xfrm>
            <a:off x="1201764" y="4545600"/>
            <a:ext cx="1567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Status Line</a:t>
            </a:r>
            <a:endParaRPr lang="cs-CZ" dirty="0"/>
          </a:p>
        </p:txBody>
      </p:sp>
      <p:sp>
        <p:nvSpPr>
          <p:cNvPr id="28" name="Up Arrow 27"/>
          <p:cNvSpPr/>
          <p:nvPr/>
        </p:nvSpPr>
        <p:spPr>
          <a:xfrm>
            <a:off x="1725099" y="4038600"/>
            <a:ext cx="457200" cy="525693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Box 28"/>
          <p:cNvSpPr txBox="1"/>
          <p:nvPr/>
        </p:nvSpPr>
        <p:spPr>
          <a:xfrm>
            <a:off x="5950044" y="4545600"/>
            <a:ext cx="1567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Analysis Time</a:t>
            </a:r>
            <a:endParaRPr lang="cs-CZ" dirty="0"/>
          </a:p>
        </p:txBody>
      </p:sp>
      <p:sp>
        <p:nvSpPr>
          <p:cNvPr id="30" name="Up Arrow 29"/>
          <p:cNvSpPr/>
          <p:nvPr/>
        </p:nvSpPr>
        <p:spPr>
          <a:xfrm>
            <a:off x="6473379" y="4038600"/>
            <a:ext cx="457200" cy="525693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sp>
        <p:nvSpPr>
          <p:cNvPr id="6" name="Left Brace 5"/>
          <p:cNvSpPr/>
          <p:nvPr/>
        </p:nvSpPr>
        <p:spPr>
          <a:xfrm>
            <a:off x="1295400" y="4114800"/>
            <a:ext cx="307557" cy="1877757"/>
          </a:xfrm>
          <a:prstGeom prst="leftBrace">
            <a:avLst>
              <a:gd name="adj1" fmla="val 8333"/>
              <a:gd name="adj2" fmla="val 51833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Box 30"/>
          <p:cNvSpPr txBox="1"/>
          <p:nvPr/>
        </p:nvSpPr>
        <p:spPr>
          <a:xfrm>
            <a:off x="-36568" y="4735343"/>
            <a:ext cx="1567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InformationTable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2840923"/>
      </p:ext>
    </p:extLst>
  </p:cSld>
  <p:clrMapOvr>
    <a:masterClrMapping/>
  </p:clrMapOvr>
  <p:transition advClick="0" advTm="4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1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3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0"/>
                            </p:stCondLst>
                            <p:childTnLst>
                              <p:par>
                                <p:cTn id="97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7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8500"/>
                            </p:stCondLst>
                            <p:childTnLst>
                              <p:par>
                                <p:cTn id="11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2500"/>
                            </p:stCondLst>
                            <p:childTnLst>
                              <p:par>
                                <p:cTn id="13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4500"/>
                            </p:stCondLst>
                            <p:childTnLst>
                              <p:par>
                                <p:cTn id="1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2" grpId="0" animBg="1"/>
      <p:bldP spid="2" grpId="1" animBg="1"/>
      <p:bldP spid="14" grpId="0"/>
      <p:bldP spid="14" grpId="1"/>
      <p:bldP spid="9" grpId="0" animBg="1"/>
      <p:bldP spid="9" grpId="1" animBg="1"/>
      <p:bldP spid="15" grpId="0"/>
      <p:bldP spid="15" grpId="1"/>
      <p:bldP spid="16" grpId="0" animBg="1"/>
      <p:bldP spid="16" grpId="1" animBg="1"/>
      <p:bldP spid="17" grpId="0"/>
      <p:bldP spid="17" grpId="1"/>
      <p:bldP spid="18" grpId="0" animBg="1"/>
      <p:bldP spid="18" grpId="1" animBg="1"/>
      <p:bldP spid="19" grpId="0"/>
      <p:bldP spid="19" grpId="1"/>
      <p:bldP spid="20" grpId="0" animBg="1"/>
      <p:bldP spid="20" grpId="1" animBg="1"/>
      <p:bldP spid="21" grpId="0"/>
      <p:bldP spid="21" grpId="1"/>
      <p:bldP spid="22" grpId="0" animBg="1"/>
      <p:bldP spid="22" grpId="1" animBg="1"/>
      <p:bldP spid="23" grpId="0"/>
      <p:bldP spid="23" grpId="1"/>
      <p:bldP spid="24" grpId="0" animBg="1"/>
      <p:bldP spid="24" grpId="1" animBg="1"/>
      <p:bldP spid="25" grpId="0"/>
      <p:bldP spid="25" grpId="1"/>
      <p:bldP spid="26" grpId="0" animBg="1"/>
      <p:bldP spid="26" grpId="1" animBg="1"/>
      <p:bldP spid="27" grpId="0"/>
      <p:bldP spid="27" grpId="1"/>
      <p:bldP spid="28" grpId="0" animBg="1"/>
      <p:bldP spid="28" grpId="1" animBg="1"/>
      <p:bldP spid="29" grpId="0"/>
      <p:bldP spid="29" grpId="1"/>
      <p:bldP spid="30" grpId="0" animBg="1"/>
      <p:bldP spid="30" grpId="1" animBg="1"/>
      <p:bldP spid="6" grpId="0" animBg="1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GUI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MS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1599" y="838200"/>
            <a:ext cx="861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E46C0A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Fresh new icons: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446244"/>
            <a:ext cx="7162800" cy="53355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35" y="2132044"/>
            <a:ext cx="7187265" cy="53355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2963022"/>
            <a:ext cx="4412400" cy="46192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52" y="3581400"/>
            <a:ext cx="7430948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598671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50" y="2057400"/>
            <a:ext cx="7923500" cy="4716232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500" y="778529"/>
            <a:ext cx="8227000" cy="1271121"/>
          </a:xfrm>
        </p:spPr>
        <p:txBody>
          <a:bodyPr/>
          <a:lstStyle/>
          <a:p>
            <a:pPr>
              <a:buClr>
                <a:srgbClr val="E46C0A"/>
              </a:buClr>
              <a:buFont typeface="Wingdings" panose="05000000000000000000" pitchFamily="2" charset="2"/>
              <a:buChar char="ü"/>
            </a:pPr>
            <a:r>
              <a:rPr lang="cs-CZ" dirty="0" smtClean="0"/>
              <a:t>New </a:t>
            </a:r>
            <a:r>
              <a:rPr lang="cs-CZ" b="1" dirty="0" smtClean="0"/>
              <a:t>Global Audit Trail</a:t>
            </a:r>
            <a:r>
              <a:rPr lang="cs-CZ" dirty="0" smtClean="0"/>
              <a:t> – located on a separate tab in the </a:t>
            </a:r>
            <a:r>
              <a:rPr lang="cs-CZ" b="1" dirty="0" smtClean="0"/>
              <a:t>Station Audit Trail</a:t>
            </a:r>
            <a:r>
              <a:rPr lang="cs-CZ" dirty="0" smtClean="0"/>
              <a:t> window</a:t>
            </a:r>
          </a:p>
          <a:p>
            <a:pPr>
              <a:buClr>
                <a:srgbClr val="E46C0A"/>
              </a:buClr>
              <a:buFont typeface="Wingdings" panose="05000000000000000000" pitchFamily="2" charset="2"/>
              <a:buChar char="ü"/>
            </a:pPr>
            <a:r>
              <a:rPr lang="cs-CZ" dirty="0" smtClean="0"/>
              <a:t>Logs </a:t>
            </a:r>
            <a:r>
              <a:rPr lang="cs-CZ" b="1" dirty="0" smtClean="0"/>
              <a:t>critical</a:t>
            </a:r>
            <a:r>
              <a:rPr lang="cs-CZ" dirty="0" smtClean="0"/>
              <a:t> station operations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GLP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MS</a:t>
            </a:r>
            <a:endParaRPr lang="en-US" sz="11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  <a:endParaRPr lang="en-US" sz="1100" dirty="0"/>
          </a:p>
        </p:txBody>
      </p:sp>
      <p:sp>
        <p:nvSpPr>
          <p:cNvPr id="11" name="Oval 10"/>
          <p:cNvSpPr/>
          <p:nvPr/>
        </p:nvSpPr>
        <p:spPr>
          <a:xfrm>
            <a:off x="1874100" y="6392632"/>
            <a:ext cx="682200" cy="3810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13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00"/>
    </mc:Choice>
    <mc:Fallback xmlns=""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0800" y="838200"/>
            <a:ext cx="8229600" cy="1143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smtClean="0"/>
              <a:t>Number of ISTD‘s increased from 5 to 10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smtClean="0"/>
              <a:t>Support added to all relevant places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ISTD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MS</a:t>
            </a:r>
            <a:endParaRPr lang="cs-CZ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cs-CZ" sz="11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65" y="2628900"/>
            <a:ext cx="3242269" cy="3352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1981200"/>
            <a:ext cx="5386403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04800" y="838200"/>
            <a:ext cx="85595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Redesigned</a:t>
            </a:r>
            <a:r>
              <a:rPr lang="cs-CZ" sz="2400" b="1" dirty="0" smtClean="0"/>
              <a:t> MS </a:t>
            </a:r>
            <a:r>
              <a:rPr lang="cs-CZ" sz="2400" dirty="0" smtClean="0"/>
              <a:t>search</a:t>
            </a:r>
            <a:endParaRPr lang="cs-CZ" sz="2400" dirty="0"/>
          </a:p>
          <a:p>
            <a:pPr marL="342900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Unified </a:t>
            </a:r>
            <a:r>
              <a:rPr lang="cs-CZ" sz="2400" i="1" dirty="0" smtClean="0"/>
              <a:t>Search Options</a:t>
            </a:r>
            <a:r>
              <a:rPr lang="cs-CZ" sz="2400" dirty="0" smtClean="0"/>
              <a:t> group</a:t>
            </a:r>
          </a:p>
          <a:p>
            <a:pPr marL="800100" lvl="1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Added support to </a:t>
            </a:r>
            <a:r>
              <a:rPr lang="cs-CZ" sz="2400" i="1" dirty="0" smtClean="0"/>
              <a:t>Search All But Selected </a:t>
            </a:r>
            <a:r>
              <a:rPr lang="cs-CZ" sz="2400" dirty="0" smtClean="0"/>
              <a:t>m/z range to omit m/z range from the search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MS</a:t>
            </a:r>
            <a:endParaRPr lang="cs-CZ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0" y="2664000"/>
            <a:ext cx="5520741" cy="3960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839759" y="3164700"/>
            <a:ext cx="2850300" cy="1066800"/>
          </a:xfrm>
          <a:prstGeom prst="roundRect">
            <a:avLst/>
          </a:prstGeom>
          <a:noFill/>
          <a:ln w="28575">
            <a:solidFill>
              <a:srgbClr val="BE4B48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765799"/>
      </p:ext>
    </p:extLst>
  </p:cSld>
  <p:clrMapOvr>
    <a:masterClrMapping/>
  </p:clrMapOvr>
  <p:transition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06000" y="838800"/>
            <a:ext cx="85595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Single Compound Search</a:t>
            </a:r>
          </a:p>
          <a:p>
            <a:pPr marL="800100" lvl="1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Added support to </a:t>
            </a:r>
            <a:r>
              <a:rPr lang="cs-CZ" sz="2400" b="1" dirty="0" smtClean="0"/>
              <a:t>subtract background</a:t>
            </a:r>
          </a:p>
          <a:p>
            <a:pPr marL="800100" lvl="1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dirty="0" smtClean="0"/>
              <a:t>Detection of overlaps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MS</a:t>
            </a:r>
            <a:endParaRPr lang="cs-CZ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0" y="2664000"/>
            <a:ext cx="5520741" cy="39600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685900" y="3164700"/>
            <a:ext cx="2514600" cy="1066800"/>
          </a:xfrm>
          <a:prstGeom prst="roundRect">
            <a:avLst/>
          </a:prstGeom>
          <a:noFill/>
          <a:ln w="28575">
            <a:solidFill>
              <a:srgbClr val="BE4B48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445379"/>
      </p:ext>
    </p:extLst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00" y="2723098"/>
            <a:ext cx="5520741" cy="3960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6000" y="838800"/>
            <a:ext cx="85595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Automatic Compound Search</a:t>
            </a:r>
          </a:p>
          <a:p>
            <a:pPr marL="800100" lvl="1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Checkboxes for easier selection of </a:t>
            </a:r>
            <a:r>
              <a:rPr lang="cs-CZ" sz="2400" b="1" dirty="0" smtClean="0"/>
              <a:t>multiple</a:t>
            </a:r>
            <a:r>
              <a:rPr lang="cs-CZ" sz="2400" dirty="0" smtClean="0"/>
              <a:t> compounds</a:t>
            </a:r>
          </a:p>
          <a:p>
            <a:pPr marL="800100" lvl="1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Improved labels for better understanding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MS</a:t>
            </a:r>
            <a:endParaRPr lang="cs-CZ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sp>
        <p:nvSpPr>
          <p:cNvPr id="12" name="Oval 11"/>
          <p:cNvSpPr/>
          <p:nvPr/>
        </p:nvSpPr>
        <p:spPr>
          <a:xfrm>
            <a:off x="2163240" y="4856698"/>
            <a:ext cx="283871" cy="6096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852042" y="5391981"/>
            <a:ext cx="808560" cy="248702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656340"/>
      </p:ext>
    </p:extLst>
  </p:cSld>
  <p:clrMapOvr>
    <a:masterClrMapping/>
  </p:clrMapOvr>
  <p:transition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12" grpId="0" animBg="1"/>
      <p:bldP spid="12" grpId="1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88000" y="990600"/>
            <a:ext cx="8559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Chromatogram graph and spectrum graph can now be </a:t>
            </a:r>
            <a:r>
              <a:rPr lang="cs-CZ" sz="2400" b="1" dirty="0" smtClean="0"/>
              <a:t>resized independently</a:t>
            </a:r>
            <a:endParaRPr lang="en-US" sz="2400" b="1" dirty="0" smtClean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MS</a:t>
            </a:r>
            <a:endParaRPr lang="cs-CZ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ISTD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100" y="1973997"/>
            <a:ext cx="6633000" cy="478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59678"/>
      </p:ext>
    </p:extLst>
  </p:cSld>
  <p:clrMapOvr>
    <a:masterClrMapping/>
  </p:clrMapOvr>
  <p:transition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3080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576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ISTD</a:t>
            </a:r>
            <a:endParaRPr lang="cs-CZ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GUI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792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MS</a:t>
            </a:r>
            <a:endParaRPr lang="cs-CZ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cs-CZ" sz="1100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2362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CTC </a:t>
            </a:r>
            <a:r>
              <a:rPr lang="cs-CZ" dirty="0" smtClean="0"/>
              <a:t>– CTC PAL3 System 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/>
              <a:t>YL Instruments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cs-CZ" dirty="0"/>
              <a:t>ChroZen UHPLC </a:t>
            </a:r>
            <a:r>
              <a:rPr lang="cs-CZ" dirty="0" smtClean="0"/>
              <a:t>System</a:t>
            </a:r>
            <a:endParaRPr lang="cs-CZ" b="1" dirty="0" smtClean="0"/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CoruiTech</a:t>
            </a:r>
            <a:r>
              <a:rPr lang="en-US" dirty="0" smtClean="0"/>
              <a:t> – </a:t>
            </a:r>
            <a:r>
              <a:rPr lang="cs-CZ" dirty="0" smtClean="0"/>
              <a:t>RainbowC HPLC and Rainbow HPLC</a:t>
            </a:r>
            <a:endParaRPr lang="en-US" dirty="0" smtClean="0"/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endParaRPr lang="en-US" sz="2000" dirty="0" smtClean="0"/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en-US" sz="2000" dirty="0" smtClean="0"/>
              <a:t>… and many other control modules have been updated</a:t>
            </a:r>
            <a:endParaRPr lang="en-US" sz="2800" dirty="0" smtClean="0"/>
          </a:p>
          <a:p>
            <a:pPr marL="0" lvl="0" indent="0"/>
            <a:endParaRPr lang="en-US" dirty="0" smtClean="0"/>
          </a:p>
          <a:p>
            <a:endParaRPr lang="en-US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98" b="87245" l="4211" r="930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616" y="3379922"/>
            <a:ext cx="2828683" cy="317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31" b="85584" l="17453" r="81761">
                        <a14:foregroundMark x1="72327" y1="6407" x2="72327" y2="6407"/>
                        <a14:foregroundMark x1="73742" y1="16247" x2="73742" y2="16247"/>
                        <a14:foregroundMark x1="37421" y1="20595" x2="37421" y2="20595"/>
                        <a14:foregroundMark x1="60692" y1="21053" x2="60692" y2="21053"/>
                        <a14:foregroundMark x1="74214" y1="37986" x2="74214" y2="37986"/>
                        <a14:foregroundMark x1="72799" y1="58581" x2="72799" y2="58581"/>
                        <a14:foregroundMark x1="74686" y1="68650" x2="74686" y2="68650"/>
                        <a14:foregroundMark x1="35535" y1="76430" x2="35535" y2="76430"/>
                        <a14:foregroundMark x1="50472" y1="75973" x2="50472" y2="75973"/>
                        <a14:foregroundMark x1="47642" y1="63158" x2="47642" y2="63158"/>
                        <a14:foregroundMark x1="37893" y1="49428" x2="37893" y2="49428"/>
                        <a14:foregroundMark x1="27201" y1="21053" x2="27201" y2="21053"/>
                        <a14:foregroundMark x1="27673" y1="8467" x2="27673" y2="8467"/>
                        <a14:foregroundMark x1="22799" y1="8696" x2="22799" y2="8696"/>
                        <a14:foregroundMark x1="77673" y1="6865" x2="77673" y2="6865"/>
                        <a14:foregroundMark x1="73742" y1="21053" x2="73742" y2="21053"/>
                        <a14:foregroundMark x1="77201" y1="29977" x2="77201" y2="29977"/>
                        <a14:foregroundMark x1="73742" y1="45767" x2="73742" y2="45767"/>
                        <a14:foregroundMark x1="74686" y1="53089" x2="74686" y2="53089"/>
                        <a14:foregroundMark x1="74214" y1="42563" x2="74214" y2="42563"/>
                        <a14:foregroundMark x1="72799" y1="29062" x2="72799" y2="29062"/>
                        <a14:foregroundMark x1="75629" y1="15561" x2="75629" y2="15561"/>
                        <a14:foregroundMark x1="71855" y1="11899" x2="71855" y2="11899"/>
                        <a14:foregroundMark x1="76572" y1="65675" x2="76572" y2="65675"/>
                        <a14:foregroundMark x1="72327" y1="72540" x2="72327" y2="72540"/>
                        <a14:foregroundMark x1="72327" y1="66819" x2="72327" y2="66819"/>
                        <a14:foregroundMark x1="77673" y1="61556" x2="77673" y2="61556"/>
                        <a14:foregroundMark x1="77673" y1="54462" x2="77673" y2="54462"/>
                        <a14:foregroundMark x1="48113" y1="49886" x2="48113" y2="49886"/>
                        <a14:foregroundMark x1="72327" y1="53318" x2="72327" y2="53318"/>
                        <a14:foregroundMark x1="70912" y1="61556" x2="70912" y2="61556"/>
                        <a14:foregroundMark x1="74686" y1="33181" x2="74686" y2="33181"/>
                        <a14:foregroundMark x1="69811" y1="49199" x2="69811" y2="49199"/>
                        <a14:foregroundMark x1="78145" y1="46682" x2="78145" y2="46682"/>
                        <a14:foregroundMark x1="77201" y1="43021" x2="77201" y2="43021"/>
                        <a14:foregroundMark x1="78145" y1="39130" x2="78145" y2="39130"/>
                        <a14:foregroundMark x1="79088" y1="26545" x2="79088" y2="26545"/>
                        <a14:foregroundMark x1="77201" y1="19680" x2="77201" y2="19680"/>
                        <a14:foregroundMark x1="78145" y1="12357" x2="78145" y2="12357"/>
                        <a14:foregroundMark x1="78616" y1="5721" x2="78616" y2="5721"/>
                        <a14:foregroundMark x1="69811" y1="5263" x2="69811" y2="5263"/>
                        <a14:foregroundMark x1="69811" y1="75973" x2="69811" y2="75973"/>
                        <a14:foregroundMark x1="77673" y1="71625" x2="77673" y2="71625"/>
                        <a14:foregroundMark x1="79088" y1="68192" x2="79088" y2="681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39" r="15114" b="18037"/>
          <a:stretch/>
        </p:blipFill>
        <p:spPr bwMode="auto">
          <a:xfrm>
            <a:off x="4269057" y="3421193"/>
            <a:ext cx="1447801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546" y="3906391"/>
            <a:ext cx="1985454" cy="246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2348864"/>
            <a:ext cx="52578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More information about Clarity and Data</a:t>
            </a:r>
            <a:r>
              <a:rPr lang="cs-CZ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en-US" sz="1600" dirty="0" err="1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pex</a:t>
            </a: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at: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19100" y="914400"/>
            <a:ext cx="8305800" cy="73342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sz="24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Download </a:t>
            </a:r>
            <a:r>
              <a:rPr lang="en-US" sz="2400" b="1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Clarity </a:t>
            </a:r>
            <a:r>
              <a:rPr lang="cs-CZ" sz="2400" b="1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8</a:t>
            </a:r>
            <a:r>
              <a:rPr lang="en-US" sz="2400" b="1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.</a:t>
            </a:r>
            <a:r>
              <a:rPr lang="cs-CZ" sz="2400" b="1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0</a:t>
            </a:r>
            <a:r>
              <a:rPr lang="en-US" sz="2400" b="1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 </a:t>
            </a:r>
            <a:r>
              <a:rPr lang="en-US" sz="24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directly from your station or from our website</a:t>
            </a:r>
            <a:endParaRPr lang="en-US" sz="2400" dirty="0">
              <a:ln w="0" cmpd="sng">
                <a:noFill/>
                <a:prstDash val="solid"/>
              </a:ln>
              <a:solidFill>
                <a:srgbClr val="FFFFFF"/>
              </a:solidFill>
              <a:effectLst>
                <a:outerShdw blurRad="50800" dist="25400" dir="54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15842" y="4191000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support@dataapex.com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15842" y="2934552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www.dataapex.com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8200" y="3605311"/>
            <a:ext cx="3962400" cy="4119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 technical support contact us at: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38400"/>
            <a:ext cx="193435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7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-2015-Clarity">
  <a:themeElements>
    <a:clrScheme name="apex1">
      <a:dk1>
        <a:srgbClr val="366092"/>
      </a:dk1>
      <a:lt1>
        <a:srgbClr val="FFFFFF"/>
      </a:lt1>
      <a:dk2>
        <a:srgbClr val="244061"/>
      </a:dk2>
      <a:lt2>
        <a:srgbClr val="F2F2F2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4061"/>
      </a:hlink>
      <a:folHlink>
        <a:srgbClr val="800080"/>
      </a:folHlink>
    </a:clrScheme>
    <a:fontScheme name="apex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Template-2015-Clarity</Template>
  <TotalTime>12388</TotalTime>
  <Words>322</Words>
  <Application>Microsoft Office PowerPoint</Application>
  <PresentationFormat>On-screen Show (4:3)</PresentationFormat>
  <Paragraphs>109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Verdana</vt:lpstr>
      <vt:lpstr>Arial</vt:lpstr>
      <vt:lpstr>Wingdings</vt:lpstr>
      <vt:lpstr>Myriad Pro Light</vt:lpstr>
      <vt:lpstr>Calibri</vt:lpstr>
      <vt:lpstr>Template-2015-Clarity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Pesta@dataapex.com</dc:creator>
  <cp:lastModifiedBy>Pešta Marek</cp:lastModifiedBy>
  <cp:revision>865</cp:revision>
  <cp:lastPrinted>2016-05-24T13:59:48Z</cp:lastPrinted>
  <dcterms:created xsi:type="dcterms:W3CDTF">2013-02-04T15:25:15Z</dcterms:created>
  <dcterms:modified xsi:type="dcterms:W3CDTF">2018-07-17T08:37:59Z</dcterms:modified>
</cp:coreProperties>
</file>