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modernComment_106_E593997A.xml" ContentType="application/vnd.ms-powerpoint.comments+xml"/>
  <Override PartName="/ppt/notesSlides/notesSlide3.xml" ContentType="application/vnd.openxmlformats-officedocument.presentationml.notesSlide+xml"/>
  <Override PartName="/ppt/comments/modernComment_11B_FEC2E9D2.xml" ContentType="application/vnd.ms-powerpoint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omments/modernComment_111_1A5F484E.xml" ContentType="application/vnd.ms-powerpoint.comment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omments/modernComment_115_80DE438.xml" ContentType="application/vnd.ms-powerpoint.comment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omments/modernComment_118_A5DE0B07.xml" ContentType="application/vnd.ms-powerpoint.comment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s/modernComment_117_B5EBF55F.xml" ContentType="application/vnd.ms-powerpoint.comments+xml"/>
  <Override PartName="/ppt/notesSlides/notesSlide1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8"/>
  </p:notesMasterIdLst>
  <p:sldIdLst>
    <p:sldId id="261" r:id="rId2"/>
    <p:sldId id="262" r:id="rId3"/>
    <p:sldId id="283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0" r:id="rId13"/>
    <p:sldId id="282" r:id="rId14"/>
    <p:sldId id="279" r:id="rId15"/>
    <p:sldId id="284" r:id="rId16"/>
    <p:sldId id="260" r:id="rId17"/>
  </p:sldIdLst>
  <p:sldSz cx="12192000" cy="6858000"/>
  <p:notesSz cx="6858000" cy="9144000"/>
  <p:embeddedFontLst>
    <p:embeddedFont>
      <p:font typeface="Myriad Pro Light" panose="020B0403030403020204" pitchFamily="34" charset="0"/>
      <p:regular r:id="rId19"/>
      <p:bold r:id="rId20"/>
      <p:italic r:id="rId21"/>
      <p:boldItalic r:id="rId22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E754CD0-6D57-FEEC-AF12-0AC80AD35095}" name="Samuel Frei" initials="SF" userId="64353ff7ac23ba04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8" autoAdjust="0"/>
    <p:restoredTop sz="97386" autoAdjust="0"/>
  </p:normalViewPr>
  <p:slideViewPr>
    <p:cSldViewPr snapToGrid="0">
      <p:cViewPr varScale="1">
        <p:scale>
          <a:sx n="106" d="100"/>
          <a:sy n="106" d="100"/>
        </p:scale>
        <p:origin x="732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microsoft.com/office/2018/10/relationships/authors" Target="authors.xml"/></Relationships>
</file>

<file path=ppt/comments/modernComment_11B_FEC2E9D2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961099C-F7AF-423C-A7B0-9B35DB042C82}" authorId="{EE754CD0-6D57-FEEC-AF12-0AC80AD35095}" status="resolved" created="2025-11-28T09:01:58.006" complete="100000">
    <pc:sldMkLst xmlns:pc="http://schemas.microsoft.com/office/powerpoint/2013/main/command">
      <pc:docMk/>
      <pc:sldMk cId="4274186706" sldId="283"/>
    </pc:sldMkLst>
    <p188:txBody>
      <a:bodyPr/>
      <a:lstStyle/>
      <a:p>
        <a:r>
          <a:rPr lang="en-US"/>
          <a:t>Trochu bych přesměroval šipky. Systém Config ať nejde na křížek a instrumentové ať jdou přímo na tiles. Zkusil jsem trochu posunout, zvaž jak by se ti to líbilo.</a:t>
        </a:r>
      </a:p>
    </p188:txBody>
  </p188:cm>
  <p188:cm id="{625D2A64-C4AA-46F2-A36E-8872DFF2C25E}" authorId="{EE754CD0-6D57-FEEC-AF12-0AC80AD35095}" status="resolved" created="2025-11-28T09:02:36.814" complete="100000">
    <pc:sldMkLst xmlns:pc="http://schemas.microsoft.com/office/powerpoint/2013/main/command">
      <pc:docMk/>
      <pc:sldMk cId="4274186706" sldId="283"/>
    </pc:sldMkLst>
    <p188:txBody>
      <a:bodyPr/>
      <a:lstStyle/>
      <a:p>
        <a:r>
          <a:rPr lang="en-US"/>
          <a:t>Ideálně bych použil konfiguraci z DEMA ať tam je něco zajímavějšího. Určitě tu nechceme GCxGC.</a:t>
        </a:r>
      </a:p>
    </p188:txBody>
  </p188:cm>
</p188:cmLst>
</file>

<file path=ppt/comments/modernComment_106_E593997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E044518F-7D93-4A18-B0A3-02E55E84A0A1}" authorId="{EE754CD0-6D57-FEEC-AF12-0AC80AD35095}" status="resolved" created="2025-11-28T09:05:31.206" complete="100000">
    <pc:sldMkLst xmlns:pc="http://schemas.microsoft.com/office/powerpoint/2013/main/command">
      <pc:docMk/>
      <pc:sldMk cId="3851655546" sldId="262"/>
    </pc:sldMkLst>
    <p188:txBody>
      <a:bodyPr/>
      <a:lstStyle/>
      <a:p>
        <a:r>
          <a:rPr lang="en-US"/>
          <a:t>Dal bych jako první slide před navigaci?</a:t>
        </a:r>
      </a:p>
    </p188:txBody>
  </p188:cm>
</p188:cmLst>
</file>

<file path=ppt/comments/modernComment_111_1A5F484E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E28EBCE1-E56B-4507-A5AC-0F621DE1C37D}" authorId="{EE754CD0-6D57-FEEC-AF12-0AC80AD35095}" status="resolved" created="2025-11-28T09:09:50.842" complete="100000">
    <pc:sldMkLst xmlns:pc="http://schemas.microsoft.com/office/powerpoint/2013/main/command">
      <pc:docMk/>
      <pc:sldMk cId="442452046" sldId="273"/>
    </pc:sldMkLst>
    <p188:txBody>
      <a:bodyPr/>
      <a:lstStyle/>
      <a:p>
        <a:r>
          <a:rPr lang="en-US"/>
          <a:t>Ten blur prvního img při přechodu na druhý mi přijde zvláštní.</a:t>
        </a:r>
      </a:p>
    </p188:txBody>
  </p188:cm>
</p188:cmLst>
</file>

<file path=ppt/comments/modernComment_115_80DE438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73D3577-755D-4E4A-B02F-E6A6CD107224}" authorId="{EE754CD0-6D57-FEEC-AF12-0AC80AD35095}" status="resolved" created="2025-11-28T09:13:06.812" complete="100000">
    <pc:sldMkLst xmlns:pc="http://schemas.microsoft.com/office/powerpoint/2013/main/command">
      <pc:docMk/>
      <pc:sldMk cId="135128120" sldId="277"/>
    </pc:sldMkLst>
    <p188:txBody>
      <a:bodyPr/>
      <a:lstStyle/>
      <a:p>
        <a:r>
          <a:rPr lang="en-US"/>
          <a:t>V zásadě drobnost ale Device Monitor ti nesedí na konfig.</a:t>
        </a:r>
      </a:p>
    </p188:txBody>
  </p188:cm>
</p188:cmLst>
</file>

<file path=ppt/comments/modernComment_117_B5EBF55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7EE9413-C20A-4FD7-A1AA-F9ABD37A91C3}" authorId="{EE754CD0-6D57-FEEC-AF12-0AC80AD35095}" status="resolved" created="2025-11-28T09:19:06.008" complete="100000">
    <pc:sldMkLst xmlns:pc="http://schemas.microsoft.com/office/powerpoint/2013/main/command">
      <pc:docMk/>
      <pc:sldMk cId="3052139871" sldId="279"/>
    </pc:sldMkLst>
    <p188:txBody>
      <a:bodyPr/>
      <a:lstStyle/>
      <a:p>
        <a:r>
          <a:rPr lang="en-US"/>
          <a:t>Sty files</a:t>
        </a:r>
      </a:p>
    </p188:txBody>
  </p188:cm>
</p188:cmLst>
</file>

<file path=ppt/comments/modernComment_118_A5DE0B0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570AFCD-C773-4384-9DF9-F668B6BAEF5E}" authorId="{EE754CD0-6D57-FEEC-AF12-0AC80AD35095}" status="resolved" created="2025-11-28T09:18:07.100" complete="100000">
    <pc:sldMkLst xmlns:pc="http://schemas.microsoft.com/office/powerpoint/2013/main/command">
      <pc:docMk/>
      <pc:sldMk cId="2782792455" sldId="280"/>
    </pc:sldMkLst>
    <p188:txBody>
      <a:bodyPr/>
      <a:lstStyle/>
      <a:p>
        <a:r>
          <a:rPr lang="en-US"/>
          <a:t>Prm files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Aim</a:t>
            </a:r>
            <a:r>
              <a:rPr lang="cs-CZ" baseline="0" dirty="0"/>
              <a:t>:</a:t>
            </a:r>
            <a:br>
              <a:rPr lang="cs-CZ" baseline="0" dirty="0"/>
            </a:br>
            <a:r>
              <a:rPr lang="cs-CZ" baseline="0" dirty="0"/>
              <a:t>- </a:t>
            </a:r>
            <a:r>
              <a:rPr lang="cs-CZ" baseline="0" dirty="0" err="1"/>
              <a:t>Introduction</a:t>
            </a:r>
            <a:r>
              <a:rPr lang="cs-CZ" baseline="0" dirty="0"/>
              <a:t> </a:t>
            </a:r>
            <a:r>
              <a:rPr lang="cs-CZ" baseline="0" dirty="0" err="1"/>
              <a:t>of</a:t>
            </a:r>
            <a:r>
              <a:rPr lang="cs-CZ" baseline="0" dirty="0"/>
              <a:t> </a:t>
            </a:r>
            <a:r>
              <a:rPr lang="cs-CZ" baseline="0" dirty="0" err="1"/>
              <a:t>Clarity</a:t>
            </a:r>
            <a:r>
              <a:rPr lang="cs-CZ" baseline="0" dirty="0"/>
              <a:t> </a:t>
            </a:r>
            <a:r>
              <a:rPr lang="cs-CZ" baseline="0" dirty="0" err="1"/>
              <a:t>application</a:t>
            </a:r>
            <a:r>
              <a:rPr lang="cs-CZ" baseline="0" dirty="0"/>
              <a:t> </a:t>
            </a:r>
            <a:r>
              <a:rPr lang="cs-CZ" baseline="0" dirty="0" err="1"/>
              <a:t>from</a:t>
            </a:r>
            <a:r>
              <a:rPr lang="cs-CZ" baseline="0" dirty="0"/>
              <a:t> very </a:t>
            </a:r>
            <a:r>
              <a:rPr lang="cs-CZ" baseline="0" dirty="0" err="1"/>
              <a:t>brief</a:t>
            </a:r>
            <a:r>
              <a:rPr lang="cs-CZ" baseline="0" dirty="0"/>
              <a:t> </a:t>
            </a:r>
            <a:r>
              <a:rPr lang="cs-CZ" baseline="0" dirty="0" err="1"/>
              <a:t>technical</a:t>
            </a:r>
            <a:r>
              <a:rPr lang="cs-CZ" baseline="0" dirty="0"/>
              <a:t> point </a:t>
            </a:r>
            <a:r>
              <a:rPr lang="cs-CZ" baseline="0" dirty="0" err="1"/>
              <a:t>of</a:t>
            </a:r>
            <a:r>
              <a:rPr lang="cs-CZ" baseline="0" dirty="0"/>
              <a:t> </a:t>
            </a:r>
            <a:r>
              <a:rPr lang="cs-CZ" baseline="0" dirty="0" err="1"/>
              <a:t>view</a:t>
            </a:r>
            <a:endParaRPr lang="cs-CZ" baseline="0" dirty="0"/>
          </a:p>
          <a:p>
            <a:pPr marL="165415" indent="-165415">
              <a:buFontTx/>
              <a:buChar char="-"/>
            </a:pPr>
            <a:r>
              <a:rPr lang="cs-CZ" baseline="0" dirty="0" err="1"/>
              <a:t>Introduction</a:t>
            </a:r>
            <a:r>
              <a:rPr lang="cs-CZ" baseline="0" dirty="0"/>
              <a:t> </a:t>
            </a:r>
            <a:r>
              <a:rPr lang="cs-CZ" baseline="0" dirty="0" err="1"/>
              <a:t>of</a:t>
            </a:r>
            <a:r>
              <a:rPr lang="cs-CZ" baseline="0" dirty="0"/>
              <a:t> </a:t>
            </a:r>
            <a:r>
              <a:rPr lang="cs-CZ" baseline="0" dirty="0" err="1"/>
              <a:t>Clarity</a:t>
            </a:r>
            <a:r>
              <a:rPr lang="cs-CZ" baseline="0" dirty="0"/>
              <a:t> </a:t>
            </a:r>
            <a:r>
              <a:rPr lang="cs-CZ" baseline="0" dirty="0" err="1"/>
              <a:t>termininology</a:t>
            </a:r>
            <a:endParaRPr lang="cs-CZ" baseline="0" dirty="0"/>
          </a:p>
          <a:p>
            <a:pPr marL="220553" indent="-220553">
              <a:buFont typeface="+mj-lt"/>
              <a:buAutoNum type="arabicPeriod"/>
            </a:pPr>
            <a:r>
              <a:rPr lang="cs-CZ" b="1" dirty="0"/>
              <a:t>Workstation</a:t>
            </a:r>
            <a:r>
              <a:rPr lang="cs-CZ" dirty="0"/>
              <a:t> – single PC </a:t>
            </a:r>
            <a:r>
              <a:rPr lang="cs-CZ" dirty="0" err="1"/>
              <a:t>installation</a:t>
            </a:r>
            <a:r>
              <a:rPr lang="cs-CZ" dirty="0"/>
              <a:t>,</a:t>
            </a:r>
            <a:r>
              <a:rPr lang="cs-CZ" baseline="0" dirty="0"/>
              <a:t> </a:t>
            </a:r>
            <a:r>
              <a:rPr lang="cs-CZ" baseline="0" dirty="0" err="1"/>
              <a:t>Clarity</a:t>
            </a:r>
            <a:r>
              <a:rPr lang="cs-CZ" baseline="0" dirty="0"/>
              <a:t> </a:t>
            </a:r>
            <a:r>
              <a:rPr lang="cs-CZ" baseline="0" dirty="0" err="1"/>
              <a:t>is</a:t>
            </a:r>
            <a:r>
              <a:rPr lang="cs-CZ" baseline="0" dirty="0"/>
              <a:t> 32bit </a:t>
            </a:r>
            <a:r>
              <a:rPr lang="cs-CZ" baseline="0" dirty="0" err="1"/>
              <a:t>application</a:t>
            </a:r>
            <a:r>
              <a:rPr lang="cs-CZ" baseline="0" dirty="0"/>
              <a:t>, </a:t>
            </a:r>
            <a:r>
              <a:rPr lang="cs-CZ" baseline="0" dirty="0" err="1"/>
              <a:t>can</a:t>
            </a:r>
            <a:r>
              <a:rPr lang="cs-CZ" baseline="0" dirty="0"/>
              <a:t> </a:t>
            </a:r>
            <a:r>
              <a:rPr lang="cs-CZ" baseline="0" dirty="0" err="1"/>
              <a:t>be</a:t>
            </a:r>
            <a:r>
              <a:rPr lang="cs-CZ" baseline="0" dirty="0"/>
              <a:t> </a:t>
            </a:r>
            <a:r>
              <a:rPr lang="cs-CZ" baseline="0" dirty="0" err="1"/>
              <a:t>used</a:t>
            </a:r>
            <a:r>
              <a:rPr lang="cs-CZ" baseline="0" dirty="0"/>
              <a:t> on 64-bit Windows standard </a:t>
            </a:r>
            <a:r>
              <a:rPr lang="cs-CZ" baseline="0" dirty="0" err="1"/>
              <a:t>versions</a:t>
            </a:r>
            <a:r>
              <a:rPr lang="cs-CZ" baseline="0" dirty="0"/>
              <a:t>, no iOS </a:t>
            </a:r>
            <a:r>
              <a:rPr lang="cs-CZ" baseline="0" dirty="0" err="1"/>
              <a:t>or</a:t>
            </a:r>
            <a:r>
              <a:rPr lang="cs-CZ" baseline="0" dirty="0"/>
              <a:t> Linux </a:t>
            </a:r>
            <a:r>
              <a:rPr lang="cs-CZ" baseline="0" dirty="0" err="1"/>
              <a:t>version</a:t>
            </a:r>
            <a:br>
              <a:rPr lang="cs-CZ" baseline="0" dirty="0"/>
            </a:br>
            <a:r>
              <a:rPr lang="cs-CZ" baseline="0" dirty="0"/>
              <a:t>- </a:t>
            </a:r>
            <a:r>
              <a:rPr lang="cs-CZ" baseline="0" dirty="0" err="1"/>
              <a:t>Clarity</a:t>
            </a:r>
            <a:r>
              <a:rPr lang="cs-CZ" baseline="0" dirty="0"/>
              <a:t> </a:t>
            </a:r>
            <a:r>
              <a:rPr lang="cs-CZ" baseline="0" dirty="0" err="1"/>
              <a:t>is</a:t>
            </a:r>
            <a:r>
              <a:rPr lang="cs-CZ" baseline="0" dirty="0"/>
              <a:t> not DB </a:t>
            </a:r>
            <a:r>
              <a:rPr lang="cs-CZ" baseline="0" dirty="0" err="1"/>
              <a:t>or</a:t>
            </a:r>
            <a:r>
              <a:rPr lang="cs-CZ" baseline="0" dirty="0"/>
              <a:t> </a:t>
            </a:r>
            <a:r>
              <a:rPr lang="cs-CZ" baseline="0" dirty="0" err="1"/>
              <a:t>client</a:t>
            </a:r>
            <a:r>
              <a:rPr lang="cs-CZ" baseline="0" dirty="0"/>
              <a:t>/server </a:t>
            </a:r>
            <a:r>
              <a:rPr lang="cs-CZ" baseline="0" dirty="0" err="1"/>
              <a:t>solution</a:t>
            </a:r>
            <a:r>
              <a:rPr lang="cs-CZ" baseline="0" dirty="0"/>
              <a:t>, It </a:t>
            </a:r>
            <a:r>
              <a:rPr lang="cs-CZ" baseline="0" dirty="0" err="1"/>
              <a:t>is</a:t>
            </a:r>
            <a:r>
              <a:rPr lang="cs-CZ" baseline="0" dirty="0"/>
              <a:t> </a:t>
            </a:r>
            <a:r>
              <a:rPr lang="cs-CZ" baseline="0" dirty="0" err="1"/>
              <a:t>file</a:t>
            </a:r>
            <a:r>
              <a:rPr lang="cs-CZ" baseline="0" dirty="0"/>
              <a:t> </a:t>
            </a:r>
            <a:r>
              <a:rPr lang="cs-CZ" baseline="0" dirty="0" err="1"/>
              <a:t>based</a:t>
            </a:r>
            <a:r>
              <a:rPr lang="cs-CZ" baseline="0" dirty="0"/>
              <a:t> </a:t>
            </a:r>
            <a:r>
              <a:rPr lang="cs-CZ" baseline="0" dirty="0" err="1"/>
              <a:t>application</a:t>
            </a:r>
            <a:endParaRPr lang="cs-CZ" baseline="0" dirty="0"/>
          </a:p>
          <a:p>
            <a:pPr marL="220553" indent="-220553">
              <a:buFont typeface="+mj-lt"/>
              <a:buAutoNum type="arabicPeriod"/>
            </a:pPr>
            <a:r>
              <a:rPr lang="cs-CZ" b="1" baseline="0" dirty="0" err="1"/>
              <a:t>Multi</a:t>
            </a:r>
            <a:r>
              <a:rPr lang="cs-CZ" b="1" baseline="0" dirty="0"/>
              <a:t> </a:t>
            </a:r>
            <a:r>
              <a:rPr lang="cs-CZ" b="1" baseline="0" dirty="0" err="1"/>
              <a:t>Window</a:t>
            </a:r>
            <a:r>
              <a:rPr lang="cs-CZ" b="1" baseline="0" dirty="0"/>
              <a:t> </a:t>
            </a:r>
            <a:r>
              <a:rPr lang="cs-CZ" b="1" baseline="0" dirty="0" err="1"/>
              <a:t>application</a:t>
            </a:r>
            <a:r>
              <a:rPr lang="cs-CZ" b="1" baseline="0" dirty="0"/>
              <a:t> </a:t>
            </a:r>
            <a:r>
              <a:rPr lang="cs-CZ" baseline="0" dirty="0"/>
              <a:t>– </a:t>
            </a:r>
            <a:r>
              <a:rPr lang="cs-CZ" baseline="0" dirty="0" err="1"/>
              <a:t>Clarity</a:t>
            </a:r>
            <a:r>
              <a:rPr lang="cs-CZ" baseline="0" dirty="0"/>
              <a:t> </a:t>
            </a:r>
            <a:r>
              <a:rPr lang="cs-CZ" baseline="0" dirty="0" err="1"/>
              <a:t>provides</a:t>
            </a:r>
            <a:r>
              <a:rPr lang="cs-CZ" baseline="0" dirty="0"/>
              <a:t> </a:t>
            </a:r>
            <a:r>
              <a:rPr lang="cs-CZ" baseline="0" dirty="0" err="1"/>
              <a:t>multi</a:t>
            </a:r>
            <a:r>
              <a:rPr lang="cs-CZ" baseline="0" dirty="0"/>
              <a:t> </a:t>
            </a:r>
            <a:r>
              <a:rPr lang="cs-CZ" baseline="0" dirty="0" err="1"/>
              <a:t>window</a:t>
            </a:r>
            <a:r>
              <a:rPr lang="cs-CZ" baseline="0" dirty="0"/>
              <a:t> environment, </a:t>
            </a:r>
            <a:r>
              <a:rPr lang="cs-CZ" baseline="0" dirty="0" err="1"/>
              <a:t>each</a:t>
            </a:r>
            <a:r>
              <a:rPr lang="cs-CZ" baseline="0" dirty="0"/>
              <a:t> </a:t>
            </a:r>
            <a:r>
              <a:rPr lang="cs-CZ" baseline="0" dirty="0" err="1"/>
              <a:t>window</a:t>
            </a:r>
            <a:r>
              <a:rPr lang="cs-CZ" baseline="0" dirty="0"/>
              <a:t> has </a:t>
            </a:r>
            <a:r>
              <a:rPr lang="cs-CZ" baseline="0" dirty="0" err="1"/>
              <a:t>unique</a:t>
            </a:r>
            <a:r>
              <a:rPr lang="cs-CZ" baseline="0" dirty="0"/>
              <a:t> </a:t>
            </a:r>
            <a:r>
              <a:rPr lang="cs-CZ" baseline="0" dirty="0" err="1"/>
              <a:t>name</a:t>
            </a:r>
            <a:r>
              <a:rPr lang="cs-CZ" baseline="0" dirty="0"/>
              <a:t> and </a:t>
            </a:r>
            <a:r>
              <a:rPr lang="cs-CZ" baseline="0" dirty="0" err="1"/>
              <a:t>provides</a:t>
            </a:r>
            <a:r>
              <a:rPr lang="cs-CZ" baseline="0" dirty="0"/>
              <a:t> </a:t>
            </a:r>
            <a:r>
              <a:rPr lang="cs-CZ" baseline="0" dirty="0" err="1"/>
              <a:t>tool</a:t>
            </a:r>
            <a:r>
              <a:rPr lang="cs-CZ" baseline="0" dirty="0"/>
              <a:t> </a:t>
            </a:r>
            <a:r>
              <a:rPr lang="cs-CZ" baseline="0" dirty="0" err="1"/>
              <a:t>for</a:t>
            </a:r>
            <a:r>
              <a:rPr lang="cs-CZ" baseline="0" dirty="0"/>
              <a:t> support </a:t>
            </a:r>
            <a:r>
              <a:rPr lang="cs-CZ" baseline="0" dirty="0" err="1"/>
              <a:t>different</a:t>
            </a:r>
            <a:r>
              <a:rPr lang="cs-CZ" baseline="0" dirty="0"/>
              <a:t> </a:t>
            </a:r>
            <a:r>
              <a:rPr lang="cs-CZ" baseline="0" dirty="0" err="1"/>
              <a:t>tasks</a:t>
            </a:r>
            <a:r>
              <a:rPr lang="cs-CZ" baseline="0" dirty="0"/>
              <a:t> and </a:t>
            </a:r>
            <a:r>
              <a:rPr lang="cs-CZ" baseline="0" dirty="0" err="1"/>
              <a:t>goals</a:t>
            </a:r>
            <a:r>
              <a:rPr lang="cs-CZ" baseline="0" dirty="0"/>
              <a:t> 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6904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Window</a:t>
            </a:r>
            <a:endParaRPr lang="cs-CZ" dirty="0"/>
          </a:p>
          <a:p>
            <a:pPr marL="165415" indent="-165415">
              <a:buFontTx/>
              <a:buChar char="-"/>
            </a:pPr>
            <a:r>
              <a:rPr lang="cs-CZ" baseline="0" dirty="0" err="1"/>
              <a:t>Entrance</a:t>
            </a:r>
            <a:r>
              <a:rPr lang="cs-CZ" baseline="0" dirty="0"/>
              <a:t> </a:t>
            </a:r>
            <a:r>
              <a:rPr lang="cs-CZ" baseline="0" dirty="0" err="1"/>
              <a:t>into</a:t>
            </a:r>
            <a:r>
              <a:rPr lang="cs-CZ" baseline="0" dirty="0"/>
              <a:t> </a:t>
            </a:r>
            <a:r>
              <a:rPr lang="cs-CZ" baseline="0" dirty="0" err="1"/>
              <a:t>Clarity</a:t>
            </a:r>
            <a:endParaRPr lang="cs-CZ" baseline="0" dirty="0"/>
          </a:p>
          <a:p>
            <a:pPr marL="165415" indent="-165415">
              <a:buFontTx/>
              <a:buChar char="-"/>
            </a:pPr>
            <a:r>
              <a:rPr lang="cs-CZ" baseline="0" dirty="0"/>
              <a:t>Access to </a:t>
            </a:r>
            <a:r>
              <a:rPr lang="cs-CZ" b="1" baseline="0" dirty="0"/>
              <a:t>Instrument</a:t>
            </a:r>
            <a:r>
              <a:rPr lang="cs-CZ" baseline="0" dirty="0"/>
              <a:t>(s)</a:t>
            </a:r>
            <a:br>
              <a:rPr lang="cs-CZ" baseline="0" dirty="0"/>
            </a:br>
            <a:br>
              <a:rPr lang="cs-CZ" baseline="0" dirty="0"/>
            </a:br>
            <a:r>
              <a:rPr lang="cs-CZ" baseline="0" dirty="0" err="1"/>
              <a:t>equals</a:t>
            </a:r>
            <a:r>
              <a:rPr lang="cs-CZ" baseline="0" dirty="0"/>
              <a:t> to </a:t>
            </a:r>
            <a:r>
              <a:rPr lang="cs-CZ" baseline="0" dirty="0" err="1"/>
              <a:t>chromatograph</a:t>
            </a:r>
            <a:r>
              <a:rPr lang="cs-CZ" baseline="0" dirty="0"/>
              <a:t>. </a:t>
            </a:r>
            <a:r>
              <a:rPr lang="cs-CZ" baseline="0" dirty="0" err="1"/>
              <a:t>Each</a:t>
            </a:r>
            <a:r>
              <a:rPr lang="cs-CZ" baseline="0" dirty="0"/>
              <a:t> </a:t>
            </a:r>
            <a:r>
              <a:rPr lang="cs-CZ" baseline="0" dirty="0" err="1"/>
              <a:t>Chromatograph</a:t>
            </a:r>
            <a:r>
              <a:rPr lang="cs-CZ" baseline="0" dirty="0"/>
              <a:t> </a:t>
            </a:r>
            <a:r>
              <a:rPr lang="cs-CZ" baseline="0" dirty="0" err="1"/>
              <a:t>can</a:t>
            </a:r>
            <a:r>
              <a:rPr lang="cs-CZ" baseline="0" dirty="0"/>
              <a:t> </a:t>
            </a:r>
            <a:r>
              <a:rPr lang="cs-CZ" baseline="0" dirty="0" err="1"/>
              <a:t>consist</a:t>
            </a:r>
            <a:r>
              <a:rPr lang="cs-CZ" baseline="0" dirty="0"/>
              <a:t> </a:t>
            </a:r>
            <a:r>
              <a:rPr lang="cs-CZ" baseline="0" dirty="0" err="1"/>
              <a:t>of</a:t>
            </a:r>
            <a:r>
              <a:rPr lang="cs-CZ" baseline="0" dirty="0"/>
              <a:t> </a:t>
            </a:r>
            <a:r>
              <a:rPr lang="cs-CZ" baseline="0" dirty="0" err="1"/>
              <a:t>multiple</a:t>
            </a:r>
            <a:r>
              <a:rPr lang="cs-CZ" baseline="0" dirty="0"/>
              <a:t> </a:t>
            </a:r>
            <a:r>
              <a:rPr lang="cs-CZ" baseline="0" dirty="0" err="1"/>
              <a:t>modules</a:t>
            </a:r>
            <a:r>
              <a:rPr lang="cs-CZ" baseline="0" dirty="0"/>
              <a:t>, </a:t>
            </a:r>
            <a:r>
              <a:rPr lang="cs-CZ" baseline="0" dirty="0" err="1"/>
              <a:t>like</a:t>
            </a:r>
            <a:r>
              <a:rPr lang="cs-CZ" baseline="0" dirty="0"/>
              <a:t> in HPLC (</a:t>
            </a:r>
            <a:r>
              <a:rPr lang="cs-CZ" baseline="0" dirty="0" err="1"/>
              <a:t>Detector</a:t>
            </a:r>
            <a:r>
              <a:rPr lang="cs-CZ" baseline="0" dirty="0"/>
              <a:t>, Pump, </a:t>
            </a:r>
            <a:r>
              <a:rPr lang="cs-CZ" baseline="0" dirty="0" err="1"/>
              <a:t>Autosampler</a:t>
            </a:r>
            <a:r>
              <a:rPr lang="cs-CZ" baseline="0" dirty="0"/>
              <a:t>). </a:t>
            </a:r>
            <a:r>
              <a:rPr lang="cs-CZ" baseline="0" dirty="0" err="1"/>
              <a:t>Each</a:t>
            </a:r>
            <a:r>
              <a:rPr lang="cs-CZ" baseline="0" dirty="0"/>
              <a:t> Instrument </a:t>
            </a:r>
            <a:r>
              <a:rPr lang="cs-CZ" baseline="0" dirty="0" err="1"/>
              <a:t>corresponds</a:t>
            </a:r>
            <a:r>
              <a:rPr lang="cs-CZ" baseline="0" dirty="0"/>
              <a:t> to </a:t>
            </a:r>
            <a:r>
              <a:rPr lang="cs-CZ" baseline="0" dirty="0" err="1"/>
              <a:t>individual</a:t>
            </a:r>
            <a:r>
              <a:rPr lang="cs-CZ" baseline="0" dirty="0"/>
              <a:t> </a:t>
            </a:r>
            <a:r>
              <a:rPr lang="cs-CZ" baseline="0" dirty="0" err="1"/>
              <a:t>time</a:t>
            </a:r>
            <a:r>
              <a:rPr lang="cs-CZ" baseline="0" dirty="0"/>
              <a:t> base. </a:t>
            </a:r>
            <a:r>
              <a:rPr lang="cs-CZ" baseline="0" dirty="0" err="1"/>
              <a:t>Clarity</a:t>
            </a:r>
            <a:r>
              <a:rPr lang="cs-CZ" baseline="0" dirty="0"/>
              <a:t> </a:t>
            </a:r>
            <a:r>
              <a:rPr lang="cs-CZ" baseline="0" dirty="0" err="1"/>
              <a:t>synchronizes</a:t>
            </a:r>
            <a:r>
              <a:rPr lang="cs-CZ" baseline="0" dirty="0"/>
              <a:t> </a:t>
            </a:r>
            <a:r>
              <a:rPr lang="cs-CZ" baseline="0" dirty="0" err="1"/>
              <a:t>all</a:t>
            </a:r>
            <a:r>
              <a:rPr lang="cs-CZ" baseline="0" dirty="0"/>
              <a:t> module </a:t>
            </a:r>
            <a:r>
              <a:rPr lang="cs-CZ" baseline="0" dirty="0" err="1"/>
              <a:t>configured</a:t>
            </a:r>
            <a:r>
              <a:rPr lang="cs-CZ" baseline="0" dirty="0"/>
              <a:t> </a:t>
            </a:r>
            <a:r>
              <a:rPr lang="cs-CZ" baseline="0" dirty="0" err="1"/>
              <a:t>under</a:t>
            </a:r>
            <a:r>
              <a:rPr lang="cs-CZ" baseline="0" dirty="0"/>
              <a:t> </a:t>
            </a:r>
            <a:r>
              <a:rPr lang="cs-CZ" baseline="0" dirty="0" err="1"/>
              <a:t>one</a:t>
            </a:r>
            <a:r>
              <a:rPr lang="cs-CZ" baseline="0" dirty="0"/>
              <a:t> Instrument</a:t>
            </a:r>
            <a:br>
              <a:rPr lang="cs-CZ" baseline="0" dirty="0"/>
            </a:br>
            <a:endParaRPr lang="cs-CZ" baseline="0" dirty="0"/>
          </a:p>
          <a:p>
            <a:pPr marL="165415" indent="-165415">
              <a:buFontTx/>
              <a:buChar char="-"/>
            </a:pPr>
            <a:r>
              <a:rPr lang="cs-CZ" baseline="0" dirty="0"/>
              <a:t>Access to </a:t>
            </a:r>
            <a:r>
              <a:rPr lang="cs-CZ" baseline="0" dirty="0" err="1"/>
              <a:t>general</a:t>
            </a:r>
            <a:r>
              <a:rPr lang="cs-CZ" baseline="0" dirty="0"/>
              <a:t> </a:t>
            </a:r>
            <a:r>
              <a:rPr lang="cs-CZ" baseline="0" dirty="0" err="1"/>
              <a:t>setting</a:t>
            </a:r>
            <a:r>
              <a:rPr lang="cs-CZ" baseline="0" dirty="0"/>
              <a:t> </a:t>
            </a:r>
            <a:r>
              <a:rPr lang="cs-CZ" baseline="0" dirty="0" err="1"/>
              <a:t>valid</a:t>
            </a:r>
            <a:r>
              <a:rPr lang="cs-CZ" baseline="0" dirty="0"/>
              <a:t> </a:t>
            </a:r>
            <a:r>
              <a:rPr lang="cs-CZ" baseline="0" dirty="0" err="1"/>
              <a:t>for</a:t>
            </a:r>
            <a:r>
              <a:rPr lang="cs-CZ" baseline="0" dirty="0"/>
              <a:t> </a:t>
            </a:r>
            <a:r>
              <a:rPr lang="cs-CZ" baseline="0" dirty="0" err="1"/>
              <a:t>whole</a:t>
            </a:r>
            <a:r>
              <a:rPr lang="cs-CZ" baseline="0" dirty="0"/>
              <a:t> </a:t>
            </a:r>
            <a:r>
              <a:rPr lang="cs-CZ" baseline="0" dirty="0" err="1"/>
              <a:t>Clarity</a:t>
            </a:r>
            <a:r>
              <a:rPr lang="cs-CZ" baseline="0" dirty="0"/>
              <a:t> station</a:t>
            </a:r>
          </a:p>
          <a:p>
            <a:pPr marL="165415" indent="-165415">
              <a:buFontTx/>
              <a:buChar char="-"/>
            </a:pPr>
            <a:r>
              <a:rPr lang="cs-CZ" baseline="0" dirty="0"/>
              <a:t>Access to </a:t>
            </a:r>
            <a:r>
              <a:rPr lang="cs-CZ" baseline="0" dirty="0" err="1"/>
              <a:t>general</a:t>
            </a:r>
            <a:r>
              <a:rPr lang="cs-CZ" baseline="0" dirty="0"/>
              <a:t> </a:t>
            </a:r>
            <a:r>
              <a:rPr lang="cs-CZ" baseline="0" dirty="0" err="1"/>
              <a:t>information</a:t>
            </a:r>
            <a:r>
              <a:rPr lang="cs-CZ" baseline="0" dirty="0"/>
              <a:t> </a:t>
            </a:r>
            <a:r>
              <a:rPr lang="cs-CZ" baseline="0" dirty="0" err="1"/>
              <a:t>about</a:t>
            </a:r>
            <a:r>
              <a:rPr lang="cs-CZ" baseline="0" dirty="0"/>
              <a:t> </a:t>
            </a:r>
            <a:r>
              <a:rPr lang="cs-CZ" baseline="0" dirty="0" err="1"/>
              <a:t>respective</a:t>
            </a:r>
            <a:r>
              <a:rPr lang="cs-CZ" baseline="0" dirty="0"/>
              <a:t> </a:t>
            </a:r>
            <a:r>
              <a:rPr lang="cs-CZ" baseline="0" dirty="0" err="1"/>
              <a:t>Clarity</a:t>
            </a:r>
            <a:r>
              <a:rPr lang="cs-CZ" baseline="0" dirty="0"/>
              <a:t> station </a:t>
            </a:r>
            <a:r>
              <a:rPr lang="cs-CZ" baseline="0" dirty="0" err="1"/>
              <a:t>through</a:t>
            </a:r>
            <a:r>
              <a:rPr lang="cs-CZ" baseline="0" dirty="0"/>
              <a:t> </a:t>
            </a:r>
            <a:r>
              <a:rPr lang="cs-CZ" baseline="0" dirty="0" err="1"/>
              <a:t>Help</a:t>
            </a:r>
            <a:r>
              <a:rPr lang="cs-CZ" baseline="0" dirty="0"/>
              <a:t> </a:t>
            </a:r>
            <a:r>
              <a:rPr lang="cs-CZ" baseline="0" dirty="0" err="1"/>
              <a:t>section</a:t>
            </a:r>
            <a:endParaRPr lang="cs-CZ" baseline="0" dirty="0"/>
          </a:p>
          <a:p>
            <a:endParaRPr lang="cs-CZ" b="1" baseline="0" dirty="0"/>
          </a:p>
          <a:p>
            <a:r>
              <a:rPr lang="cs-CZ" b="1" baseline="0" dirty="0"/>
              <a:t>-  Controls</a:t>
            </a:r>
            <a:r>
              <a:rPr lang="cs-CZ" baseline="0" dirty="0"/>
              <a:t> – </a:t>
            </a:r>
            <a:r>
              <a:rPr lang="cs-CZ" baseline="0" dirty="0" err="1"/>
              <a:t>Based</a:t>
            </a:r>
            <a:r>
              <a:rPr lang="cs-CZ" baseline="0" dirty="0"/>
              <a:t> on </a:t>
            </a:r>
            <a:r>
              <a:rPr lang="cs-CZ" baseline="0" dirty="0" err="1"/>
              <a:t>purchased</a:t>
            </a:r>
            <a:r>
              <a:rPr lang="cs-CZ" baseline="0" dirty="0"/>
              <a:t> </a:t>
            </a:r>
            <a:r>
              <a:rPr lang="cs-CZ" baseline="0" dirty="0" err="1"/>
              <a:t>configuration</a:t>
            </a:r>
            <a:r>
              <a:rPr lang="cs-CZ" baseline="0" dirty="0"/>
              <a:t> </a:t>
            </a:r>
            <a:r>
              <a:rPr lang="cs-CZ" baseline="0" dirty="0" err="1"/>
              <a:t>it</a:t>
            </a:r>
            <a:r>
              <a:rPr lang="cs-CZ" baseline="0" dirty="0"/>
              <a:t> </a:t>
            </a:r>
            <a:r>
              <a:rPr lang="cs-CZ" baseline="0" dirty="0" err="1"/>
              <a:t>is</a:t>
            </a:r>
            <a:r>
              <a:rPr lang="cs-CZ" baseline="0" dirty="0"/>
              <a:t> </a:t>
            </a:r>
            <a:r>
              <a:rPr lang="cs-CZ" baseline="0" dirty="0" err="1"/>
              <a:t>possible</a:t>
            </a:r>
            <a:r>
              <a:rPr lang="cs-CZ" baseline="0" dirty="0"/>
              <a:t> to </a:t>
            </a:r>
            <a:r>
              <a:rPr lang="cs-CZ" baseline="0" dirty="0" err="1"/>
              <a:t>control</a:t>
            </a:r>
            <a:r>
              <a:rPr lang="cs-CZ" baseline="0" dirty="0"/>
              <a:t> </a:t>
            </a:r>
            <a:r>
              <a:rPr lang="cs-CZ" baseline="0" dirty="0" err="1"/>
              <a:t>from</a:t>
            </a:r>
            <a:r>
              <a:rPr lang="cs-CZ" baseline="0" dirty="0"/>
              <a:t> </a:t>
            </a:r>
            <a:r>
              <a:rPr lang="cs-CZ" baseline="0" dirty="0" err="1"/>
              <a:t>one</a:t>
            </a:r>
            <a:r>
              <a:rPr lang="cs-CZ" baseline="0" dirty="0"/>
              <a:t> up to </a:t>
            </a:r>
            <a:r>
              <a:rPr lang="cs-CZ" baseline="0" dirty="0" err="1"/>
              <a:t>four</a:t>
            </a:r>
            <a:r>
              <a:rPr lang="cs-CZ" baseline="0" dirty="0"/>
              <a:t> </a:t>
            </a:r>
            <a:r>
              <a:rPr lang="cs-CZ" baseline="0" dirty="0" err="1"/>
              <a:t>individual</a:t>
            </a:r>
            <a:r>
              <a:rPr lang="cs-CZ" baseline="0" dirty="0"/>
              <a:t> </a:t>
            </a:r>
            <a:r>
              <a:rPr lang="cs-CZ" baseline="0" dirty="0" err="1"/>
              <a:t>chromatographs</a:t>
            </a:r>
            <a:r>
              <a:rPr lang="cs-CZ" baseline="0" dirty="0"/>
              <a:t> (</a:t>
            </a:r>
            <a:r>
              <a:rPr lang="cs-CZ" baseline="0" dirty="0" err="1"/>
              <a:t>GCs</a:t>
            </a:r>
            <a:r>
              <a:rPr lang="cs-CZ" baseline="0" dirty="0"/>
              <a:t>, </a:t>
            </a:r>
            <a:r>
              <a:rPr lang="cs-CZ" baseline="0" dirty="0" err="1"/>
              <a:t>LCs</a:t>
            </a:r>
            <a:r>
              <a:rPr lang="cs-CZ" baseline="0" dirty="0"/>
              <a:t>) </a:t>
            </a:r>
            <a:r>
              <a:rPr lang="cs-CZ" baseline="0" dirty="0" err="1"/>
              <a:t>from</a:t>
            </a:r>
            <a:r>
              <a:rPr lang="cs-CZ" baseline="0" dirty="0"/>
              <a:t> single </a:t>
            </a:r>
            <a:r>
              <a:rPr lang="cs-CZ" baseline="0" dirty="0" err="1"/>
              <a:t>Clarity</a:t>
            </a:r>
            <a:r>
              <a:rPr lang="cs-CZ" baseline="0" dirty="0"/>
              <a:t> </a:t>
            </a:r>
            <a:r>
              <a:rPr lang="cs-CZ" baseline="0" dirty="0" err="1"/>
              <a:t>installation</a:t>
            </a:r>
            <a:r>
              <a:rPr lang="cs-CZ" baseline="0" dirty="0"/>
              <a:t> </a:t>
            </a:r>
            <a:r>
              <a:rPr lang="cs-CZ" baseline="0" dirty="0" err="1"/>
              <a:t>from</a:t>
            </a:r>
            <a:r>
              <a:rPr lang="cs-CZ" baseline="0" dirty="0"/>
              <a:t> single PC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52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9D43D9-5ADA-0698-AFED-96160C0C0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7366E0-E2C1-7016-33EA-5AFFFE8BB8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B28BB5-4765-20A9-90C3-801A324AC5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E53C7D-A65F-A5C0-6ED0-663195A782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819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A829B-41F3-EC6B-D3DA-42949B2FA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2E9FC4-08B8-0152-48B0-637595BB8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70CD64-C25B-18E5-B179-7E0511781F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B1FB46-1266-77FD-EF35-070E439166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6301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FB988F-B641-9DDD-7809-525C33950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5E4C03-D157-48CC-6E02-449C24349C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F3B171-007A-0AB2-AF26-B67401ADD0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r>
              <a:rPr lang="cs-CZ" dirty="0"/>
              <a:t> </a:t>
            </a:r>
            <a:r>
              <a:rPr lang="cs-CZ" dirty="0" err="1"/>
              <a:t>window</a:t>
            </a:r>
            <a:endParaRPr lang="cs-CZ" baseline="0" dirty="0"/>
          </a:p>
          <a:p>
            <a:pPr marL="165415" indent="-165415">
              <a:buFontTx/>
              <a:buChar char="-"/>
            </a:pPr>
            <a:r>
              <a:rPr lang="cs-CZ" baseline="0" dirty="0" err="1"/>
              <a:t>Setting</a:t>
            </a:r>
            <a:r>
              <a:rPr lang="cs-CZ" baseline="0" dirty="0"/>
              <a:t> </a:t>
            </a:r>
            <a:r>
              <a:rPr lang="cs-CZ" baseline="0" dirty="0" err="1"/>
              <a:t>of</a:t>
            </a:r>
            <a:r>
              <a:rPr lang="cs-CZ" baseline="0" dirty="0"/>
              <a:t> </a:t>
            </a:r>
            <a:r>
              <a:rPr lang="cs-CZ" baseline="0" dirty="0" err="1"/>
              <a:t>communication</a:t>
            </a:r>
            <a:r>
              <a:rPr lang="cs-CZ" baseline="0" dirty="0"/>
              <a:t> </a:t>
            </a:r>
            <a:r>
              <a:rPr lang="cs-CZ" baseline="0" dirty="0" err="1"/>
              <a:t>between</a:t>
            </a:r>
            <a:r>
              <a:rPr lang="cs-CZ" baseline="0" dirty="0"/>
              <a:t> </a:t>
            </a:r>
            <a:r>
              <a:rPr lang="cs-CZ" baseline="0" dirty="0" err="1"/>
              <a:t>Clarity</a:t>
            </a:r>
            <a:r>
              <a:rPr lang="cs-CZ" baseline="0" dirty="0"/>
              <a:t> and </a:t>
            </a:r>
            <a:r>
              <a:rPr lang="cs-CZ" baseline="0" dirty="0" err="1"/>
              <a:t>connected</a:t>
            </a:r>
            <a:r>
              <a:rPr lang="cs-CZ" baseline="0" dirty="0"/>
              <a:t> </a:t>
            </a:r>
            <a:r>
              <a:rPr lang="cs-CZ" baseline="0" dirty="0" err="1"/>
              <a:t>chromatographic</a:t>
            </a:r>
            <a:r>
              <a:rPr lang="cs-CZ" baseline="0" dirty="0"/>
              <a:t> hardware</a:t>
            </a:r>
          </a:p>
          <a:p>
            <a:pPr marL="165415" indent="-165415">
              <a:buFontTx/>
              <a:buChar char="-"/>
            </a:pPr>
            <a:r>
              <a:rPr lang="cs-CZ" baseline="0" dirty="0" err="1"/>
              <a:t>If</a:t>
            </a:r>
            <a:r>
              <a:rPr lang="cs-CZ" baseline="0" dirty="0"/>
              <a:t> </a:t>
            </a:r>
            <a:r>
              <a:rPr lang="cs-CZ" baseline="0" dirty="0" err="1"/>
              <a:t>Multi</a:t>
            </a:r>
            <a:r>
              <a:rPr lang="cs-CZ" baseline="0" dirty="0"/>
              <a:t> Instrument </a:t>
            </a:r>
            <a:r>
              <a:rPr lang="cs-CZ" baseline="0" dirty="0" err="1"/>
              <a:t>stations</a:t>
            </a:r>
            <a:r>
              <a:rPr lang="cs-CZ" baseline="0" dirty="0"/>
              <a:t> - </a:t>
            </a:r>
            <a:r>
              <a:rPr lang="cs-CZ" baseline="0" dirty="0" err="1"/>
              <a:t>Assignment</a:t>
            </a:r>
            <a:r>
              <a:rPr lang="cs-CZ" baseline="0" dirty="0"/>
              <a:t> </a:t>
            </a:r>
            <a:r>
              <a:rPr lang="cs-CZ" baseline="0" dirty="0" err="1"/>
              <a:t>of</a:t>
            </a:r>
            <a:r>
              <a:rPr lang="cs-CZ" baseline="0" dirty="0"/>
              <a:t> Hardware </a:t>
            </a:r>
            <a:r>
              <a:rPr lang="cs-CZ" baseline="0" dirty="0" err="1"/>
              <a:t>respective</a:t>
            </a:r>
            <a:r>
              <a:rPr lang="cs-CZ" baseline="0" dirty="0"/>
              <a:t> Instrument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D0DD90-8824-9386-6CB9-CF193938C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7393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07059-90D6-26C6-A3A1-B39EAAD5C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90AED0-EFDC-CA8F-91AF-E06127B174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8FC2FD-F8E8-358B-34D1-67A4932AA3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9698A4-46A1-348B-D5A3-55829CFD6E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9289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9B6E93-FA39-1CFF-CCF0-613F82135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958918-387C-C53A-7F74-7B7E6C22F4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83C10B-80C9-5E1B-542A-26E7064C53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4C08C-B1F3-C672-6C3B-D808D99336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53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9527DF-5B2C-671B-7542-1E7BF0F5A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518D5B-EA57-F0F5-3523-ABCC8E5B94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48CD68-78F1-94B6-D6CF-AE4CB592D3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0514C6-CF7E-8630-B1CA-5C43AE30D4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9121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64E6F-23C3-0078-25DA-C9996C737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D04265-6C0B-DEDE-1517-D164AD8FF1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F439BC-E3BD-457A-2E2F-DEED4E1BB1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BEB55-FA78-03AD-CD37-8F8DB853F5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0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30F4A-2878-6C74-B1CA-7FB35EE39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5CD367-6DCC-90EF-615E-C4D8DDC2A1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652921-2531-68C0-153F-7BD706BB28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1DB3F5-8CA9-9371-A16B-2AAF5FEC2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385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5EC95-CB4D-1E64-397C-A1CE19921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2C629-0520-7A89-C14F-0028DCD8E8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A8C491-CA9A-D36C-91ED-2A63CCB6E2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478418-090B-A6E2-72E0-18EE5D8FA2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5682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14F19F-AD2C-71A3-0F8E-146D61022A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DB4D2F-8C23-F619-7E6A-C090AAEA34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E609B2-D499-91BD-ECEE-FED2A8ECFA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5502B2-E62B-0794-E1F0-6E0AE570B7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256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684CB5-A5E5-5B63-C6ED-A8AAA7C11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23E91B-EB11-86E8-F466-8635D71B23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C77874-D47A-A4E6-00EF-1CF2A72582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A1CEA5-17EE-67C8-C25A-EE2FD1708D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0442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65BD7-86F7-95CF-E53C-2DC9A74F8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6FC3F3-BC4D-E5F6-F6CB-F99FD7721B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B9FEDE-2580-CFE8-CA48-DC9D8A57D0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4B502-95E0-6BD5-3EDB-6AE49AB599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7930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4716E-1322-C197-7ED0-35B34F885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AD89A2-1376-7313-A5C2-D78B599EDF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D28B3F-C1DD-E592-EB68-10C41EE180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9E82DC-3AFF-E2BF-0545-0DAC97A1C6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3144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06_E593997A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18/10/relationships/comments" Target="../comments/modernComment_11B_FEC2E9D2.xml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11_1A5F484E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15_80DE43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18_A5DE0B0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17_B5EBF55F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tour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1879" y="1201220"/>
            <a:ext cx="9921834" cy="1233328"/>
          </a:xfrm>
        </p:spPr>
        <p:txBody>
          <a:bodyPr/>
          <a:lstStyle/>
          <a:p>
            <a:r>
              <a:rPr lang="en-US" dirty="0"/>
              <a:t>Access to Instruments</a:t>
            </a:r>
          </a:p>
          <a:p>
            <a:r>
              <a:rPr lang="en-US" dirty="0"/>
              <a:t>General Settings for whole Clarity station</a:t>
            </a:r>
          </a:p>
          <a:p>
            <a:r>
              <a:rPr lang="en-US" dirty="0"/>
              <a:t>Access to Information about Clarity station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MAIN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EDCAA0B-0953-B8A9-0458-0F7C48987D85}"/>
              </a:ext>
            </a:extLst>
          </p:cNvPr>
          <p:cNvGrpSpPr/>
          <p:nvPr/>
        </p:nvGrpSpPr>
        <p:grpSpPr>
          <a:xfrm>
            <a:off x="1955208" y="3049951"/>
            <a:ext cx="8281583" cy="2472498"/>
            <a:chOff x="1151792" y="3429000"/>
            <a:chExt cx="8281583" cy="2472498"/>
          </a:xfrm>
        </p:grpSpPr>
        <p:pic>
          <p:nvPicPr>
            <p:cNvPr id="5" name="Picture 4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43ECC091-E36B-C5AE-E534-588AD1D734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792" y="3429000"/>
              <a:ext cx="8281583" cy="2472498"/>
            </a:xfrm>
            <a:prstGeom prst="rect">
              <a:avLst/>
            </a:prstGeom>
          </p:spPr>
        </p:pic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99A85A2F-E8F8-EA1D-D0D1-3A19FD66AFCB}"/>
                </a:ext>
              </a:extLst>
            </p:cNvPr>
            <p:cNvSpPr/>
            <p:nvPr/>
          </p:nvSpPr>
          <p:spPr>
            <a:xfrm>
              <a:off x="1151792" y="3944069"/>
              <a:ext cx="340124" cy="1748923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BA54C97-9C9A-F02F-FA66-B805C62B00C8}"/>
                </a:ext>
              </a:extLst>
            </p:cNvPr>
            <p:cNvSpPr/>
            <p:nvPr/>
          </p:nvSpPr>
          <p:spPr>
            <a:xfrm>
              <a:off x="2589291" y="3711921"/>
              <a:ext cx="340124" cy="223095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extLst>
    <p:ext uri="{6950BFC3-D8DA-4A85-94F7-54DA5524770B}">
      <p188:commentRel xmlns:p188="http://schemas.microsoft.com/office/powerpoint/2018/8/main" r:id="rId3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866350-AF3B-0558-3FEA-2E384DE2D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>
            <a:extLst>
              <a:ext uri="{FF2B5EF4-FFF2-40B4-BE49-F238E27FC236}">
                <a16:creationId xmlns:a16="http://schemas.microsoft.com/office/drawing/2014/main" id="{577B5BC1-45D7-5D9C-D0FC-492A51ABC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NavigaTion</a:t>
            </a:r>
            <a:r>
              <a:rPr lang="cs-CZ" dirty="0"/>
              <a:t> </a:t>
            </a:r>
            <a:r>
              <a:rPr lang="cs-CZ" dirty="0" err="1"/>
              <a:t>within</a:t>
            </a:r>
            <a:r>
              <a:rPr lang="cs-CZ" dirty="0"/>
              <a:t> </a:t>
            </a:r>
            <a:r>
              <a:rPr lang="cs-CZ" dirty="0" err="1"/>
              <a:t>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62F8DD76-D4A4-736B-79CD-2591F69EDC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NAVIGATION WITHIN CLARITY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98B6641E-0286-067C-50ED-BE92D5917A9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15CC9C85-6A18-3565-289F-62904167FD0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9AACFD7-4B55-66C2-3C02-7F4AABE32836}"/>
              </a:ext>
            </a:extLst>
          </p:cNvPr>
          <p:cNvSpPr txBox="1"/>
          <p:nvPr/>
        </p:nvSpPr>
        <p:spPr>
          <a:xfrm>
            <a:off x="1178860" y="1802499"/>
            <a:ext cx="2241319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l"/>
            <a:r>
              <a:rPr lang="cs-CZ" baseline="0" dirty="0" err="1">
                <a:solidFill>
                  <a:srgbClr val="FF0000"/>
                </a:solidFill>
                <a:latin typeface="+mj-lt"/>
              </a:rPr>
              <a:t>System</a:t>
            </a:r>
            <a:r>
              <a:rPr lang="cs-CZ" baseline="0" dirty="0">
                <a:solidFill>
                  <a:srgbClr val="FF0000"/>
                </a:solidFill>
                <a:latin typeface="+mj-lt"/>
              </a:rPr>
              <a:t> </a:t>
            </a:r>
            <a:r>
              <a:rPr lang="cs-CZ" baseline="0" dirty="0" err="1">
                <a:solidFill>
                  <a:srgbClr val="FF0000"/>
                </a:solidFill>
                <a:latin typeface="+mj-lt"/>
              </a:rPr>
              <a:t>configuration</a:t>
            </a:r>
            <a:endParaRPr lang="en-US" baseline="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B0DDE30-4045-37AE-C91E-B80BD0AB9D6B}"/>
              </a:ext>
            </a:extLst>
          </p:cNvPr>
          <p:cNvSpPr txBox="1"/>
          <p:nvPr/>
        </p:nvSpPr>
        <p:spPr>
          <a:xfrm>
            <a:off x="7616665" y="1617833"/>
            <a:ext cx="1492716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l"/>
            <a:r>
              <a:rPr lang="cs-CZ" baseline="0" dirty="0" err="1">
                <a:solidFill>
                  <a:srgbClr val="FF0000"/>
                </a:solidFill>
                <a:latin typeface="+mj-lt"/>
              </a:rPr>
              <a:t>Main</a:t>
            </a:r>
            <a:r>
              <a:rPr lang="cs-CZ" baseline="0" dirty="0">
                <a:solidFill>
                  <a:srgbClr val="FF0000"/>
                </a:solidFill>
                <a:latin typeface="+mj-lt"/>
              </a:rPr>
              <a:t> </a:t>
            </a:r>
            <a:r>
              <a:rPr lang="cs-CZ" baseline="0" dirty="0" err="1">
                <a:solidFill>
                  <a:srgbClr val="FF0000"/>
                </a:solidFill>
                <a:latin typeface="+mj-lt"/>
              </a:rPr>
              <a:t>window</a:t>
            </a:r>
            <a:endParaRPr lang="en-US" baseline="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DF49CB4-D36B-9C27-138F-0BFD3BFEEE5F}"/>
              </a:ext>
            </a:extLst>
          </p:cNvPr>
          <p:cNvSpPr txBox="1"/>
          <p:nvPr/>
        </p:nvSpPr>
        <p:spPr>
          <a:xfrm>
            <a:off x="7237378" y="5643503"/>
            <a:ext cx="2079415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l"/>
            <a:r>
              <a:rPr lang="cs-CZ" baseline="0" dirty="0">
                <a:solidFill>
                  <a:srgbClr val="FF0000"/>
                </a:solidFill>
                <a:latin typeface="+mj-lt"/>
              </a:rPr>
              <a:t>Instrument </a:t>
            </a:r>
            <a:r>
              <a:rPr lang="cs-CZ" baseline="0" dirty="0" err="1">
                <a:solidFill>
                  <a:srgbClr val="FF0000"/>
                </a:solidFill>
                <a:latin typeface="+mj-lt"/>
              </a:rPr>
              <a:t>window</a:t>
            </a:r>
            <a:endParaRPr lang="en-US" baseline="0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FF926FE-4558-4D91-501C-B7F243396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001" y="2120424"/>
            <a:ext cx="6528986" cy="1949254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23CC8EC-2A53-D6ED-2FDA-5974BBEB925C}"/>
              </a:ext>
            </a:extLst>
          </p:cNvPr>
          <p:cNvSpPr/>
          <p:nvPr/>
        </p:nvSpPr>
        <p:spPr>
          <a:xfrm>
            <a:off x="5180001" y="2739848"/>
            <a:ext cx="273539" cy="25989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9C0347-C6A8-7FAE-D03D-FAF93F5B81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73" y="2595974"/>
            <a:ext cx="4151384" cy="2953518"/>
          </a:xfrm>
          <a:prstGeom prst="rect">
            <a:avLst/>
          </a:prstGeom>
        </p:spPr>
      </p:pic>
      <p:pic>
        <p:nvPicPr>
          <p:cNvPr id="32" name="Picture 3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14F4A86-629C-41AE-FB74-23AC3ED5EC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2" b="52023"/>
          <a:stretch>
            <a:fillRect/>
          </a:stretch>
        </p:blipFill>
        <p:spPr>
          <a:xfrm>
            <a:off x="5138794" y="4592841"/>
            <a:ext cx="2964513" cy="1000800"/>
          </a:xfrm>
          <a:prstGeom prst="rect">
            <a:avLst/>
          </a:prstGeom>
        </p:spPr>
      </p:pic>
      <p:pic>
        <p:nvPicPr>
          <p:cNvPr id="38" name="Picture 3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7C71061-58AB-2FEC-2966-FDBD42D9A5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64"/>
          <a:stretch>
            <a:fillRect/>
          </a:stretch>
        </p:blipFill>
        <p:spPr>
          <a:xfrm>
            <a:off x="6386590" y="4592841"/>
            <a:ext cx="2953518" cy="1009542"/>
          </a:xfrm>
          <a:prstGeom prst="rect">
            <a:avLst/>
          </a:prstGeom>
        </p:spPr>
      </p:pic>
      <p:pic>
        <p:nvPicPr>
          <p:cNvPr id="45" name="Picture 44" descr="A screenshot of a computer program&#10;&#10;AI-generated content may be incorrect.">
            <a:extLst>
              <a:ext uri="{FF2B5EF4-FFF2-40B4-BE49-F238E27FC236}">
                <a16:creationId xmlns:a16="http://schemas.microsoft.com/office/drawing/2014/main" id="{269C476C-C35D-5E73-91D1-3EB1D3EB6B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" b="52101"/>
          <a:stretch>
            <a:fillRect/>
          </a:stretch>
        </p:blipFill>
        <p:spPr>
          <a:xfrm>
            <a:off x="7634386" y="4592841"/>
            <a:ext cx="2953518" cy="1000800"/>
          </a:xfrm>
          <a:prstGeom prst="rect">
            <a:avLst/>
          </a:prstGeom>
        </p:spPr>
      </p:pic>
      <p:pic>
        <p:nvPicPr>
          <p:cNvPr id="48" name="Picture 4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AA2F2CD-19B1-49E8-D967-8D2303C1EC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101"/>
          <a:stretch>
            <a:fillRect/>
          </a:stretch>
        </p:blipFill>
        <p:spPr>
          <a:xfrm>
            <a:off x="8882182" y="4592841"/>
            <a:ext cx="2953518" cy="1000800"/>
          </a:xfrm>
          <a:prstGeom prst="rect">
            <a:avLst/>
          </a:prstGeom>
        </p:spPr>
      </p:pic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773E7D87-2DFA-E9AB-CF60-E5BADC415FE1}"/>
              </a:ext>
            </a:extLst>
          </p:cNvPr>
          <p:cNvCxnSpPr>
            <a:cxnSpLocks/>
          </p:cNvCxnSpPr>
          <p:nvPr/>
        </p:nvCxnSpPr>
        <p:spPr>
          <a:xfrm flipH="1">
            <a:off x="6827194" y="3790950"/>
            <a:ext cx="622983" cy="801891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E307236C-9014-E0FD-70D0-D02C5BFB6DE5}"/>
              </a:ext>
            </a:extLst>
          </p:cNvPr>
          <p:cNvCxnSpPr>
            <a:cxnSpLocks/>
          </p:cNvCxnSpPr>
          <p:nvPr/>
        </p:nvCxnSpPr>
        <p:spPr>
          <a:xfrm flipH="1">
            <a:off x="8342839" y="3770390"/>
            <a:ext cx="622983" cy="801891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E72E0EAA-8062-992C-02AA-0DFD577D51DB}"/>
              </a:ext>
            </a:extLst>
          </p:cNvPr>
          <p:cNvCxnSpPr>
            <a:cxnSpLocks/>
          </p:cNvCxnSpPr>
          <p:nvPr/>
        </p:nvCxnSpPr>
        <p:spPr>
          <a:xfrm flipH="1">
            <a:off x="9884405" y="3801991"/>
            <a:ext cx="622983" cy="801891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479EA3D4-B9F9-A364-8C03-EDD71C050028}"/>
              </a:ext>
            </a:extLst>
          </p:cNvPr>
          <p:cNvCxnSpPr>
            <a:cxnSpLocks/>
          </p:cNvCxnSpPr>
          <p:nvPr/>
        </p:nvCxnSpPr>
        <p:spPr>
          <a:xfrm flipH="1">
            <a:off x="5311549" y="3801991"/>
            <a:ext cx="622983" cy="801891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Picture 5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E6F768A-E647-5053-0339-0D2E7F9A3E4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73" y="2595974"/>
            <a:ext cx="4151384" cy="2953518"/>
          </a:xfrm>
          <a:prstGeom prst="rect">
            <a:avLst/>
          </a:prstGeom>
        </p:spPr>
      </p:pic>
      <p:pic>
        <p:nvPicPr>
          <p:cNvPr id="61" name="Picture 6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07FE1D7-3EFE-FCC2-A603-B049B98F9E1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9" y="2592919"/>
            <a:ext cx="4151384" cy="2953518"/>
          </a:xfrm>
          <a:prstGeom prst="rect">
            <a:avLst/>
          </a:prstGeom>
        </p:spPr>
      </p:pic>
      <p:pic>
        <p:nvPicPr>
          <p:cNvPr id="62" name="Picture 6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D417695-3F10-EA9A-5895-91F87D86141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72" y="2589864"/>
            <a:ext cx="4151384" cy="2953518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046E81D-875D-1C44-2401-592DC3F689CE}"/>
              </a:ext>
            </a:extLst>
          </p:cNvPr>
          <p:cNvCxnSpPr>
            <a:cxnSpLocks/>
            <a:endCxn id="12" idx="1"/>
          </p:cNvCxnSpPr>
          <p:nvPr/>
        </p:nvCxnSpPr>
        <p:spPr>
          <a:xfrm flipV="1">
            <a:off x="4429125" y="2869795"/>
            <a:ext cx="750876" cy="399772"/>
          </a:xfrm>
          <a:prstGeom prst="straightConnector1">
            <a:avLst/>
          </a:prstGeom>
          <a:ln w="127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418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  <p:extLst>
    <p:ext uri="{6950BFC3-D8DA-4A85-94F7-54DA5524770B}">
      <p188:commentRel xmlns:p188="http://schemas.microsoft.com/office/powerpoint/2018/8/main" r:id="rId3"/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8A305-D641-D8D7-A837-FBC6B0FBA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EB41D866-3C3D-7076-FA4F-3B2F6EDE6F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861431"/>
          </a:xfrm>
        </p:spPr>
        <p:txBody>
          <a:bodyPr/>
          <a:lstStyle/>
          <a:p>
            <a:r>
              <a:rPr lang="en-US" dirty="0"/>
              <a:t>Setting up communication between Clarity and connected hardware</a:t>
            </a:r>
            <a:endParaRPr lang="cs-CZ" dirty="0"/>
          </a:p>
          <a:p>
            <a:r>
              <a:rPr lang="en-US" dirty="0"/>
              <a:t>Assignment of hardware</a:t>
            </a:r>
            <a:r>
              <a:rPr lang="cs-CZ" dirty="0"/>
              <a:t> </a:t>
            </a:r>
            <a:r>
              <a:rPr lang="en-US" dirty="0"/>
              <a:t>to Clarity Instruments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5351CD5C-C3A8-E92D-A708-6A9B432BE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SYSTEM CONFIGURATION WINDOW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3035D5A0-207F-E0B5-276D-1107C366B6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CLARITY WINDOWS / SYSTÉM CONFIGURATION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D47AE218-A38B-BFF8-D45D-01B511DF5DDF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D1C43472-4BF8-EB3F-5A1D-9CEECF783B5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99582F8-2002-CE11-DABA-F692AF29FB96}"/>
              </a:ext>
            </a:extLst>
          </p:cNvPr>
          <p:cNvGrpSpPr/>
          <p:nvPr/>
        </p:nvGrpSpPr>
        <p:grpSpPr>
          <a:xfrm>
            <a:off x="1955208" y="2953152"/>
            <a:ext cx="8281583" cy="2472498"/>
            <a:chOff x="1151792" y="3429000"/>
            <a:chExt cx="8281583" cy="2472498"/>
          </a:xfrm>
        </p:grpSpPr>
        <p:pic>
          <p:nvPicPr>
            <p:cNvPr id="9" name="Picture 8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8D967A48-F49F-E020-F781-EBE247FB66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792" y="3429000"/>
              <a:ext cx="8281583" cy="2472498"/>
            </a:xfrm>
            <a:prstGeom prst="rect">
              <a:avLst/>
            </a:prstGeom>
          </p:spPr>
        </p:pic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2F666CBB-8B8A-D343-DDFC-4A33382B136B}"/>
                </a:ext>
              </a:extLst>
            </p:cNvPr>
            <p:cNvSpPr/>
            <p:nvPr/>
          </p:nvSpPr>
          <p:spPr>
            <a:xfrm>
              <a:off x="1151792" y="4226772"/>
              <a:ext cx="340124" cy="325925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F33CC1E-1555-8231-9A4A-F8AA95616782}"/>
              </a:ext>
            </a:extLst>
          </p:cNvPr>
          <p:cNvCxnSpPr>
            <a:cxnSpLocks/>
          </p:cNvCxnSpPr>
          <p:nvPr/>
        </p:nvCxnSpPr>
        <p:spPr>
          <a:xfrm flipV="1">
            <a:off x="2293993" y="2181885"/>
            <a:ext cx="1997349" cy="1578092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5549DF4-9413-427F-C506-D2EB677D41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342" y="1951279"/>
            <a:ext cx="5975286" cy="4251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1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550F8-904E-1ECC-3E7B-EB42B903B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E64214F9-85BE-E997-6AAF-2A1580406D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1533410"/>
          </a:xfrm>
        </p:spPr>
        <p:txBody>
          <a:bodyPr/>
          <a:lstStyle/>
          <a:p>
            <a:r>
              <a:rPr lang="en-US" dirty="0"/>
              <a:t>User authentication</a:t>
            </a:r>
            <a:endParaRPr lang="cs-CZ" dirty="0"/>
          </a:p>
          <a:p>
            <a:pPr lvl="1"/>
            <a:r>
              <a:rPr lang="cs-CZ" dirty="0" err="1"/>
              <a:t>Possibility</a:t>
            </a:r>
            <a:r>
              <a:rPr lang="cs-CZ" dirty="0"/>
              <a:t> to set </a:t>
            </a:r>
            <a:r>
              <a:rPr lang="cs-CZ" dirty="0" err="1"/>
              <a:t>individual</a:t>
            </a:r>
            <a:r>
              <a:rPr lang="cs-CZ" dirty="0"/>
              <a:t> </a:t>
            </a:r>
            <a:r>
              <a:rPr lang="cs-CZ" dirty="0" err="1"/>
              <a:t>privileges</a:t>
            </a:r>
            <a:endParaRPr lang="cs-CZ" dirty="0"/>
          </a:p>
          <a:p>
            <a:r>
              <a:rPr lang="en-US" dirty="0"/>
              <a:t>Project selection</a:t>
            </a:r>
            <a:endParaRPr lang="cs-CZ" dirty="0"/>
          </a:p>
          <a:p>
            <a:r>
              <a:rPr lang="en-US" dirty="0"/>
              <a:t>Project workspace</a:t>
            </a:r>
            <a:r>
              <a:rPr lang="cs-CZ" dirty="0"/>
              <a:t> – </a:t>
            </a:r>
            <a:r>
              <a:rPr lang="cs-CZ" dirty="0" err="1"/>
              <a:t>all</a:t>
            </a:r>
            <a:r>
              <a:rPr lang="cs-CZ" dirty="0"/>
              <a:t> data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project</a:t>
            </a:r>
            <a:r>
              <a:rPr lang="cs-CZ" dirty="0"/>
              <a:t> are </a:t>
            </a:r>
            <a:r>
              <a:rPr lang="cs-CZ" dirty="0" err="1"/>
              <a:t>stored</a:t>
            </a:r>
            <a:r>
              <a:rPr lang="cs-CZ" dirty="0"/>
              <a:t> </a:t>
            </a:r>
            <a:r>
              <a:rPr lang="cs-CZ" dirty="0" err="1"/>
              <a:t>together</a:t>
            </a:r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F97C989F-6A7D-9246-8B26-C1FC4ABC5D7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F3B57F55-B02D-70FB-A67C-1F159D13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Login dialog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D58177DF-D18B-B09F-6DA8-73C1E830A1E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CLARITY WINDOWS / LOGIN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24452377-10C5-582A-3A14-13309B7F7BF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DF6BE381-DE29-25DD-3542-0A05E7EDDD2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2AF797F-587F-2759-329A-0A76FC7FD2D3}"/>
              </a:ext>
            </a:extLst>
          </p:cNvPr>
          <p:cNvGrpSpPr/>
          <p:nvPr/>
        </p:nvGrpSpPr>
        <p:grpSpPr>
          <a:xfrm>
            <a:off x="1075860" y="3048291"/>
            <a:ext cx="10040280" cy="3264650"/>
            <a:chOff x="931782" y="3279760"/>
            <a:chExt cx="10040280" cy="3264650"/>
          </a:xfrm>
        </p:grpSpPr>
        <p:pic>
          <p:nvPicPr>
            <p:cNvPr id="5" name="Picture 4" descr="A screenshot of a login dialog box&#10;&#10;AI-generated content may be incorrect.">
              <a:extLst>
                <a:ext uri="{FF2B5EF4-FFF2-40B4-BE49-F238E27FC236}">
                  <a16:creationId xmlns:a16="http://schemas.microsoft.com/office/drawing/2014/main" id="{259376FB-1B93-98CC-4436-B71FEAEB5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1189" y="3279760"/>
              <a:ext cx="2420494" cy="2084552"/>
            </a:xfrm>
            <a:prstGeom prst="rect">
              <a:avLst/>
            </a:prstGeom>
          </p:spPr>
        </p:pic>
        <p:pic>
          <p:nvPicPr>
            <p:cNvPr id="7" name="Picture 6" descr="A screenshot of a login dialog box&#10;&#10;AI-generated content may be incorrect.">
              <a:extLst>
                <a:ext uri="{FF2B5EF4-FFF2-40B4-BE49-F238E27FC236}">
                  <a16:creationId xmlns:a16="http://schemas.microsoft.com/office/drawing/2014/main" id="{495641F3-1DCD-2BA7-31DC-D9CB505C68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0810" y="3279760"/>
              <a:ext cx="2420494" cy="2084552"/>
            </a:xfrm>
            <a:prstGeom prst="rect">
              <a:avLst/>
            </a:prstGeom>
          </p:spPr>
        </p:pic>
        <p:pic>
          <p:nvPicPr>
            <p:cNvPr id="11" name="Picture 10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DFE68423-BE48-1748-DE55-C589BB90E1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1568" y="3279760"/>
              <a:ext cx="2420494" cy="3264650"/>
            </a:xfrm>
            <a:prstGeom prst="rect">
              <a:avLst/>
            </a:prstGeom>
          </p:spPr>
        </p:pic>
        <p:pic>
          <p:nvPicPr>
            <p:cNvPr id="13" name="Picture 12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50D045EA-FF10-406B-7FEB-CF9D2B8789C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782" y="3279760"/>
              <a:ext cx="1969143" cy="20845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885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2054C1-62A4-6A3F-CC41-F977F2999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FFFC87ED-EDAB-A6E5-D74C-6CDECC3506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1605224"/>
          </a:xfrm>
        </p:spPr>
        <p:txBody>
          <a:bodyPr/>
          <a:lstStyle/>
          <a:p>
            <a:r>
              <a:rPr lang="en-US" dirty="0"/>
              <a:t>Central workspace for instrument control</a:t>
            </a:r>
            <a:r>
              <a:rPr lang="cs-CZ" dirty="0"/>
              <a:t> and data </a:t>
            </a:r>
            <a:r>
              <a:rPr lang="cs-CZ" dirty="0" err="1"/>
              <a:t>processing</a:t>
            </a:r>
            <a:endParaRPr lang="cs-CZ" dirty="0"/>
          </a:p>
          <a:p>
            <a:r>
              <a:rPr lang="en-US" dirty="0"/>
              <a:t>Displays instrument status and control options</a:t>
            </a:r>
            <a:endParaRPr lang="cs-CZ" dirty="0"/>
          </a:p>
          <a:p>
            <a:r>
              <a:rPr lang="en-US" dirty="0"/>
              <a:t>Provides access to all 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windows</a:t>
            </a:r>
            <a:endParaRPr lang="cs-CZ" dirty="0"/>
          </a:p>
          <a:p>
            <a:r>
              <a:rPr lang="en-US" dirty="0"/>
              <a:t>Icons arranged by </a:t>
            </a:r>
            <a:r>
              <a:rPr lang="cs-CZ" dirty="0" err="1"/>
              <a:t>proposed</a:t>
            </a:r>
            <a:r>
              <a:rPr lang="cs-CZ" dirty="0"/>
              <a:t> </a:t>
            </a:r>
            <a:r>
              <a:rPr lang="en-US" dirty="0"/>
              <a:t>workflow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9E19DA87-D2EA-2130-799B-E7892B94005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170E726F-39DF-DB5A-A4D5-CC036BBBB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INSTRUMENT WINDOW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EE6C9FA5-1AD7-57A3-B21D-576B4365E72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CLARITY WINDOWS / INSTRUMENT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C3BB6350-E496-4DED-6BF1-7A88A493038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C9A1A307-B363-56D6-A091-2F67D923E62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A27DDE3-A4BB-0839-8D07-C7ADBEAD1F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11" y="2962710"/>
            <a:ext cx="4786928" cy="3364187"/>
          </a:xfrm>
          <a:prstGeom prst="rect">
            <a:avLst/>
          </a:prstGeom>
        </p:spPr>
      </p:pic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E04662D-7A76-B6FA-1ABB-DD63596059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281" y="2961803"/>
            <a:ext cx="4789507" cy="3366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AEE85D9-0EDF-32BE-B14C-8A0004415E3A}"/>
              </a:ext>
            </a:extLst>
          </p:cNvPr>
          <p:cNvGrpSpPr/>
          <p:nvPr/>
        </p:nvGrpSpPr>
        <p:grpSpPr>
          <a:xfrm>
            <a:off x="292378" y="4242479"/>
            <a:ext cx="1702833" cy="369332"/>
            <a:chOff x="292378" y="4242479"/>
            <a:chExt cx="1702833" cy="369332"/>
          </a:xfrm>
        </p:grpSpPr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EA1FF90B-A18E-69EE-D2E7-82AADDA5CD31}"/>
                </a:ext>
              </a:extLst>
            </p:cNvPr>
            <p:cNvCxnSpPr/>
            <p:nvPr/>
          </p:nvCxnSpPr>
          <p:spPr>
            <a:xfrm>
              <a:off x="1475715" y="4427145"/>
              <a:ext cx="519496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D59370C-9FEB-75AF-5E26-C71FBAD99861}"/>
                </a:ext>
              </a:extLst>
            </p:cNvPr>
            <p:cNvSpPr txBox="1"/>
            <p:nvPr/>
          </p:nvSpPr>
          <p:spPr>
            <a:xfrm>
              <a:off x="292378" y="4242479"/>
              <a:ext cx="1183337" cy="369332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pPr algn="l"/>
              <a:r>
                <a:rPr lang="cs-CZ" baseline="0" dirty="0">
                  <a:solidFill>
                    <a:srgbClr val="FF0000"/>
                  </a:solidFill>
                  <a:latin typeface="+mj-lt"/>
                </a:rPr>
                <a:t>Status line</a:t>
              </a:r>
              <a:endParaRPr lang="en-US" baseline="0" dirty="0">
                <a:solidFill>
                  <a:srgbClr val="FF0000"/>
                </a:solidFill>
                <a:latin typeface="+mj-lt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5ADEE94-5E79-4C12-F9CE-FAFF3489DB1A}"/>
              </a:ext>
            </a:extLst>
          </p:cNvPr>
          <p:cNvGrpSpPr/>
          <p:nvPr/>
        </p:nvGrpSpPr>
        <p:grpSpPr>
          <a:xfrm>
            <a:off x="10306085" y="4103979"/>
            <a:ext cx="1794783" cy="646331"/>
            <a:chOff x="10306085" y="4103979"/>
            <a:chExt cx="1794783" cy="646331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3BBF2EDA-4A7D-1813-8E1B-02AB82F727F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306085" y="4427145"/>
              <a:ext cx="576180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F0B414C-F2AA-BBCA-B229-61BE163DD54B}"/>
                </a:ext>
              </a:extLst>
            </p:cNvPr>
            <p:cNvSpPr txBox="1"/>
            <p:nvPr/>
          </p:nvSpPr>
          <p:spPr>
            <a:xfrm>
              <a:off x="10882265" y="4103979"/>
              <a:ext cx="1218603" cy="646331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pPr algn="l"/>
              <a:r>
                <a:rPr lang="cs-CZ" baseline="0" dirty="0" err="1">
                  <a:solidFill>
                    <a:srgbClr val="FF0000"/>
                  </a:solidFill>
                  <a:latin typeface="+mj-lt"/>
                </a:rPr>
                <a:t>Acqusition</a:t>
              </a:r>
              <a:endParaRPr lang="cs-CZ" dirty="0">
                <a:solidFill>
                  <a:srgbClr val="FF0000"/>
                </a:solidFill>
                <a:latin typeface="+mj-lt"/>
              </a:endParaRPr>
            </a:p>
            <a:p>
              <a:pPr algn="ctr"/>
              <a:r>
                <a:rPr lang="cs-CZ" baseline="0" dirty="0" err="1">
                  <a:solidFill>
                    <a:srgbClr val="FF0000"/>
                  </a:solidFill>
                  <a:latin typeface="+mj-lt"/>
                </a:rPr>
                <a:t>controls</a:t>
              </a:r>
              <a:endParaRPr lang="en-US" baseline="0" dirty="0">
                <a:solidFill>
                  <a:srgbClr val="FF0000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45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3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063CE-FEA1-E9B3-3276-0CE8F90D2F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47E0BBE1-6929-B9A4-D4D7-0FC15B11E1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1233328"/>
          </a:xfrm>
        </p:spPr>
        <p:txBody>
          <a:bodyPr/>
          <a:lstStyle/>
          <a:p>
            <a:r>
              <a:rPr lang="en-US" dirty="0"/>
              <a:t>Configuration of method parameters across multiple tabs</a:t>
            </a:r>
            <a:endParaRPr lang="cs-CZ" dirty="0"/>
          </a:p>
          <a:p>
            <a:r>
              <a:rPr lang="en-US" dirty="0"/>
              <a:t>Reads from and saves to </a:t>
            </a:r>
            <a:r>
              <a:rPr lang="en-US" i="1" dirty="0"/>
              <a:t>.met </a:t>
            </a:r>
            <a:r>
              <a:rPr lang="en-US" dirty="0"/>
              <a:t>files</a:t>
            </a:r>
            <a:endParaRPr lang="cs-CZ" dirty="0"/>
          </a:p>
          <a:p>
            <a:r>
              <a:rPr lang="en-US" dirty="0"/>
              <a:t>Layout depends on System Configuration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442C8BEA-590B-0476-5F86-D6F23A791B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C0CFC949-4335-ACBD-C03A-B940B2ACA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METHOD SETUP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E86247BC-CEF4-0977-463D-FD538232BF1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CLARITY WINDOWS / METHOD SETUP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D1AB9B1B-8136-9E77-286E-BF831EE980A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F53279A2-6E39-5D35-C78F-5FE577D8FCE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4930EF6-966A-2877-62EF-4CB471C5041D}"/>
              </a:ext>
            </a:extLst>
          </p:cNvPr>
          <p:cNvGrpSpPr/>
          <p:nvPr/>
        </p:nvGrpSpPr>
        <p:grpSpPr>
          <a:xfrm>
            <a:off x="2055725" y="2435728"/>
            <a:ext cx="8080550" cy="3865694"/>
            <a:chOff x="3234088" y="2209046"/>
            <a:chExt cx="8080550" cy="3865694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07832027-9E37-645E-8392-4E2572FB1115}"/>
                </a:ext>
              </a:extLst>
            </p:cNvPr>
            <p:cNvGrpSpPr/>
            <p:nvPr/>
          </p:nvGrpSpPr>
          <p:grpSpPr>
            <a:xfrm>
              <a:off x="3234088" y="4740419"/>
              <a:ext cx="4789507" cy="1334321"/>
              <a:chOff x="485733" y="2589907"/>
              <a:chExt cx="4789507" cy="1334321"/>
            </a:xfrm>
          </p:grpSpPr>
          <p:pic>
            <p:nvPicPr>
              <p:cNvPr id="3" name="Picture 2" descr="A screenshot of a computer&#10;&#10;AI-generated content may be incorrect.">
                <a:extLst>
                  <a:ext uri="{FF2B5EF4-FFF2-40B4-BE49-F238E27FC236}">
                    <a16:creationId xmlns:a16="http://schemas.microsoft.com/office/drawing/2014/main" id="{B448F0D0-4C17-CA73-0FE5-2AC03D35E7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0359"/>
              <a:stretch>
                <a:fillRect/>
              </a:stretch>
            </p:blipFill>
            <p:spPr>
              <a:xfrm>
                <a:off x="485733" y="2589907"/>
                <a:ext cx="4789507" cy="1334321"/>
              </a:xfrm>
              <a:prstGeom prst="rect">
                <a:avLst/>
              </a:prstGeom>
            </p:spPr>
          </p:pic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852B4E82-9B6C-1138-4BD5-91734CFACFDA}"/>
                  </a:ext>
                </a:extLst>
              </p:cNvPr>
              <p:cNvSpPr/>
              <p:nvPr/>
            </p:nvSpPr>
            <p:spPr>
              <a:xfrm>
                <a:off x="525101" y="3051015"/>
                <a:ext cx="697117" cy="669957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A26240D6-D752-575E-1BFA-D2370DA26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1143" y="2209046"/>
              <a:ext cx="5363495" cy="3865694"/>
            </a:xfrm>
            <a:prstGeom prst="rect">
              <a:avLst/>
            </a:prstGeom>
          </p:spPr>
        </p:pic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DE3AED74-CCA8-9B19-39B2-21292C99BA0A}"/>
                </a:ext>
              </a:extLst>
            </p:cNvPr>
            <p:cNvCxnSpPr/>
            <p:nvPr/>
          </p:nvCxnSpPr>
          <p:spPr>
            <a:xfrm flipV="1">
              <a:off x="3938257" y="2317687"/>
              <a:ext cx="2012886" cy="2906163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5989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ADD1E-2199-C9C6-8730-0D1DFE4D3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D9A7339F-3336-F9EE-5FAB-755B9DEB0F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489534"/>
          </a:xfrm>
        </p:spPr>
        <p:txBody>
          <a:bodyPr/>
          <a:lstStyle/>
          <a:p>
            <a:r>
              <a:rPr lang="en-US" dirty="0"/>
              <a:t>Defines parameters for a single run and post-run actions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BFA4C8B0-2363-02D5-46A3-985E0B091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Single </a:t>
            </a:r>
            <a:r>
              <a:rPr lang="cs-CZ" dirty="0" err="1"/>
              <a:t>analysis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5EC8F24F-3B9C-4B4D-A362-0D2A78B77AF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SINGLE ANALYSIS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6B5E347-EA46-94D6-BC23-8D37258AF17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7D42597C-409B-3196-419D-1E34BF911E0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98B0AB5-567E-8547-576E-036E79CD4C68}"/>
              </a:ext>
            </a:extLst>
          </p:cNvPr>
          <p:cNvGrpSpPr/>
          <p:nvPr/>
        </p:nvGrpSpPr>
        <p:grpSpPr>
          <a:xfrm>
            <a:off x="2485782" y="1691934"/>
            <a:ext cx="7220436" cy="4440737"/>
            <a:chOff x="1711693" y="1803966"/>
            <a:chExt cx="7220436" cy="4440737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877EC6B-5DD2-A6CC-EF74-88A2D18C39E6}"/>
                </a:ext>
              </a:extLst>
            </p:cNvPr>
            <p:cNvGrpSpPr/>
            <p:nvPr/>
          </p:nvGrpSpPr>
          <p:grpSpPr>
            <a:xfrm>
              <a:off x="1711693" y="4910382"/>
              <a:ext cx="4789507" cy="1334321"/>
              <a:chOff x="485733" y="2589907"/>
              <a:chExt cx="4789507" cy="1334321"/>
            </a:xfrm>
          </p:grpSpPr>
          <p:pic>
            <p:nvPicPr>
              <p:cNvPr id="8" name="Picture 7" descr="A screenshot of a computer&#10;&#10;AI-generated content may be incorrect.">
                <a:extLst>
                  <a:ext uri="{FF2B5EF4-FFF2-40B4-BE49-F238E27FC236}">
                    <a16:creationId xmlns:a16="http://schemas.microsoft.com/office/drawing/2014/main" id="{0AA9FB20-E03A-59A3-A0CA-0B31C23ECB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0359"/>
              <a:stretch>
                <a:fillRect/>
              </a:stretch>
            </p:blipFill>
            <p:spPr>
              <a:xfrm>
                <a:off x="485733" y="2589907"/>
                <a:ext cx="4789507" cy="1334321"/>
              </a:xfrm>
              <a:prstGeom prst="rect">
                <a:avLst/>
              </a:prstGeom>
            </p:spPr>
          </p:pic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AB7BB231-29B0-3C7D-D6C3-8FD6B6156084}"/>
                  </a:ext>
                </a:extLst>
              </p:cNvPr>
              <p:cNvSpPr/>
              <p:nvPr/>
            </p:nvSpPr>
            <p:spPr>
              <a:xfrm>
                <a:off x="1204106" y="3051015"/>
                <a:ext cx="697117" cy="669957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3" name="Picture 2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FFC431CF-D23B-B3F9-A8F9-7E4F2CB86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8748" y="1803966"/>
              <a:ext cx="4503381" cy="4440737"/>
            </a:xfrm>
            <a:prstGeom prst="rect">
              <a:avLst/>
            </a:prstGeom>
          </p:spPr>
        </p:pic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B4B11EF9-9F97-4BAD-5821-A203998487E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00003" y="1947618"/>
              <a:ext cx="1328745" cy="3423872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5550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C74F45-E33A-E1DD-F3D0-A30D7038D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3F76648E-78A8-CCDC-63E9-FD90A61935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861431"/>
          </a:xfrm>
        </p:spPr>
        <p:txBody>
          <a:bodyPr/>
          <a:lstStyle/>
          <a:p>
            <a:r>
              <a:rPr lang="en-US" dirty="0"/>
              <a:t>Defines multiple injections organized in a sequence table</a:t>
            </a:r>
            <a:endParaRPr lang="cs-CZ" dirty="0"/>
          </a:p>
          <a:p>
            <a:r>
              <a:rPr lang="en-US" dirty="0"/>
              <a:t>Sequence configuration saved as a </a:t>
            </a:r>
            <a:r>
              <a:rPr lang="en-US" i="1" dirty="0"/>
              <a:t>.seq </a:t>
            </a:r>
            <a:r>
              <a:rPr lang="en-US" dirty="0"/>
              <a:t>file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8CC3AC55-0C19-30EB-2826-3462377EF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Sequence</a:t>
            </a:r>
            <a:r>
              <a:rPr lang="cs-CZ" dirty="0"/>
              <a:t>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12B386EB-8766-B8C7-4B7F-CEBAD97B04C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SEQUENCE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950985AB-7D10-1CD1-065A-3C388499D3F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5A50931A-985F-D610-6C9B-AF6B613A958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B8B1C84-F5E3-2A83-E37D-60333CF136EB}"/>
              </a:ext>
            </a:extLst>
          </p:cNvPr>
          <p:cNvGrpSpPr/>
          <p:nvPr/>
        </p:nvGrpSpPr>
        <p:grpSpPr>
          <a:xfrm>
            <a:off x="793828" y="2218010"/>
            <a:ext cx="10604343" cy="3915886"/>
            <a:chOff x="1017443" y="2343145"/>
            <a:chExt cx="10604343" cy="391588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D4F12C9-B742-7EEB-01DE-8DA64A387AB5}"/>
                </a:ext>
              </a:extLst>
            </p:cNvPr>
            <p:cNvGrpSpPr/>
            <p:nvPr/>
          </p:nvGrpSpPr>
          <p:grpSpPr>
            <a:xfrm>
              <a:off x="1017443" y="2343145"/>
              <a:ext cx="4789507" cy="1334321"/>
              <a:chOff x="-1009765" y="134702"/>
              <a:chExt cx="4789507" cy="1334321"/>
            </a:xfrm>
          </p:grpSpPr>
          <p:pic>
            <p:nvPicPr>
              <p:cNvPr id="6" name="Picture 5" descr="A screenshot of a computer&#10;&#10;AI-generated content may be incorrect.">
                <a:extLst>
                  <a:ext uri="{FF2B5EF4-FFF2-40B4-BE49-F238E27FC236}">
                    <a16:creationId xmlns:a16="http://schemas.microsoft.com/office/drawing/2014/main" id="{F2733003-BE91-12D3-4E2B-E231251549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0359"/>
              <a:stretch>
                <a:fillRect/>
              </a:stretch>
            </p:blipFill>
            <p:spPr>
              <a:xfrm>
                <a:off x="-1009765" y="134702"/>
                <a:ext cx="4789507" cy="1334321"/>
              </a:xfrm>
              <a:prstGeom prst="rect">
                <a:avLst/>
              </a:prstGeom>
            </p:spPr>
          </p:pic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9B21CE98-62AB-D00A-8797-11FC9F3CB9EA}"/>
                  </a:ext>
                </a:extLst>
              </p:cNvPr>
              <p:cNvSpPr/>
              <p:nvPr/>
            </p:nvSpPr>
            <p:spPr>
              <a:xfrm>
                <a:off x="315186" y="595810"/>
                <a:ext cx="697117" cy="669957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2581C8E-7BC2-D791-E918-D87EAE14F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6925" y="3831322"/>
              <a:ext cx="8014861" cy="2427709"/>
            </a:xfrm>
            <a:prstGeom prst="rect">
              <a:avLst/>
            </a:prstGeom>
          </p:spPr>
        </p:pic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0F46B88-AA3B-D981-DDD0-C26D9D8DB1E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012416" y="3448187"/>
              <a:ext cx="594509" cy="41334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9404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ECAF6-A713-30EC-07BD-16433279F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62709DF6-1DB4-BB4C-A57D-4E6E28F13A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861431"/>
          </a:xfrm>
        </p:spPr>
        <p:txBody>
          <a:bodyPr/>
          <a:lstStyle/>
          <a:p>
            <a:r>
              <a:rPr lang="en-US" dirty="0"/>
              <a:t>Direct instrument control</a:t>
            </a:r>
            <a:endParaRPr lang="cs-CZ" dirty="0"/>
          </a:p>
          <a:p>
            <a:r>
              <a:rPr lang="en-US" dirty="0"/>
              <a:t>Real-time status and value display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0ADE1AD1-2008-228D-B1B2-A87FCA4AF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DEVICE monitor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A8F6E7A4-A52E-7392-BCBB-B726238E5FD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DEVICE MONITOR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C81FE49F-C0D3-DFC8-D9F3-B5305FB1842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DA754A80-4135-342A-9F85-53582AC86CE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30BCA41-3705-4A73-B4D5-7E0F15BA1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2" b="60288"/>
          <a:stretch>
            <a:fillRect/>
          </a:stretch>
        </p:blipFill>
        <p:spPr>
          <a:xfrm>
            <a:off x="1159222" y="4729605"/>
            <a:ext cx="4775039" cy="133432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A020E9A-17BE-8902-4DA9-943E38946DD6}"/>
              </a:ext>
            </a:extLst>
          </p:cNvPr>
          <p:cNvSpPr/>
          <p:nvPr/>
        </p:nvSpPr>
        <p:spPr>
          <a:xfrm>
            <a:off x="3155746" y="5181188"/>
            <a:ext cx="697117" cy="66995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A34B54C-40B0-79CE-E75B-830782B030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211925"/>
            <a:ext cx="5163026" cy="4852001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3BE5E3F-9296-4065-743D-A2D927BB5BBD}"/>
              </a:ext>
            </a:extLst>
          </p:cNvPr>
          <p:cNvCxnSpPr>
            <a:cxnSpLocks/>
          </p:cNvCxnSpPr>
          <p:nvPr/>
        </p:nvCxnSpPr>
        <p:spPr>
          <a:xfrm flipV="1">
            <a:off x="3852863" y="1336692"/>
            <a:ext cx="2243804" cy="3853549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2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extLst>
    <p:ext uri="{6950BFC3-D8DA-4A85-94F7-54DA5524770B}">
      <p188:commentRel xmlns:p188="http://schemas.microsoft.com/office/powerpoint/2018/8/main" r:id="rId3"/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9B8223-E383-A754-4AA4-4F0A65104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1B1AEE4A-E443-5053-D3E6-37B88B7DFE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489534"/>
          </a:xfrm>
        </p:spPr>
        <p:txBody>
          <a:bodyPr/>
          <a:lstStyle/>
          <a:p>
            <a:r>
              <a:rPr lang="en-US" dirty="0"/>
              <a:t>Real time monitoring of signal(s)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252D7A13-DB7B-92ED-18C6-29D184E41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DATA ACQUISITION WINDOW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8D54A68C-4B22-F0C0-E593-F58DAE1DC6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DATA ACQUISITION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586BF74E-2B14-E7F8-7550-6180ACB83FB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56918BE-9E6B-8BF6-E545-B07D45C0FE7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604A720-853B-A7C7-C054-9D7D37872053}"/>
              </a:ext>
            </a:extLst>
          </p:cNvPr>
          <p:cNvGrpSpPr/>
          <p:nvPr/>
        </p:nvGrpSpPr>
        <p:grpSpPr>
          <a:xfrm>
            <a:off x="1136063" y="2139483"/>
            <a:ext cx="9919873" cy="4038390"/>
            <a:chOff x="793828" y="2218010"/>
            <a:chExt cx="9919873" cy="403839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DE4B748-1C97-D969-0168-CA88F219AE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81723" y="3736400"/>
              <a:ext cx="6231978" cy="2520000"/>
            </a:xfrm>
            <a:prstGeom prst="rect">
              <a:avLst/>
            </a:prstGeom>
          </p:spPr>
        </p:pic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DE468FB-98B7-D166-BE37-655FFAC80702}"/>
                </a:ext>
              </a:extLst>
            </p:cNvPr>
            <p:cNvGrpSpPr/>
            <p:nvPr/>
          </p:nvGrpSpPr>
          <p:grpSpPr>
            <a:xfrm>
              <a:off x="793828" y="2218010"/>
              <a:ext cx="4789507" cy="1518390"/>
              <a:chOff x="1017443" y="2343145"/>
              <a:chExt cx="4789507" cy="1518390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E57589CA-698D-3D91-3904-EB795E908F7C}"/>
                  </a:ext>
                </a:extLst>
              </p:cNvPr>
              <p:cNvGrpSpPr/>
              <p:nvPr/>
            </p:nvGrpSpPr>
            <p:grpSpPr>
              <a:xfrm>
                <a:off x="1017443" y="2343145"/>
                <a:ext cx="4789507" cy="1334321"/>
                <a:chOff x="-1009765" y="134702"/>
                <a:chExt cx="4789507" cy="1334321"/>
              </a:xfrm>
            </p:grpSpPr>
            <p:pic>
              <p:nvPicPr>
                <p:cNvPr id="8" name="Picture 7" descr="A screenshot of a computer&#10;&#10;AI-generated content may be incorrect.">
                  <a:extLst>
                    <a:ext uri="{FF2B5EF4-FFF2-40B4-BE49-F238E27FC236}">
                      <a16:creationId xmlns:a16="http://schemas.microsoft.com/office/drawing/2014/main" id="{838EBFF2-49BC-0BC9-63F8-1DF1BAA494B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60359"/>
                <a:stretch>
                  <a:fillRect/>
                </a:stretch>
              </p:blipFill>
              <p:spPr>
                <a:xfrm>
                  <a:off x="-1009765" y="134702"/>
                  <a:ext cx="4789507" cy="1334321"/>
                </a:xfrm>
                <a:prstGeom prst="rect">
                  <a:avLst/>
                </a:prstGeom>
              </p:spPr>
            </p:pic>
            <p:sp>
              <p:nvSpPr>
                <p:cNvPr id="9" name="Rectangle: Rounded Corners 8">
                  <a:extLst>
                    <a:ext uri="{FF2B5EF4-FFF2-40B4-BE49-F238E27FC236}">
                      <a16:creationId xmlns:a16="http://schemas.microsoft.com/office/drawing/2014/main" id="{6EC58BAA-FF45-7CCC-7DB3-AE9960E21C38}"/>
                    </a:ext>
                  </a:extLst>
                </p:cNvPr>
                <p:cNvSpPr/>
                <p:nvPr/>
              </p:nvSpPr>
              <p:spPr>
                <a:xfrm>
                  <a:off x="1682254" y="595810"/>
                  <a:ext cx="697117" cy="669957"/>
                </a:xfrm>
                <a:prstGeom prst="roundRect">
                  <a:avLst/>
                </a:pr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cxnSp>
            <p:nvCxnSpPr>
              <p:cNvPr id="7" name="Straight Arrow Connector 6">
                <a:extLst>
                  <a:ext uri="{FF2B5EF4-FFF2-40B4-BE49-F238E27FC236}">
                    <a16:creationId xmlns:a16="http://schemas.microsoft.com/office/drawing/2014/main" id="{CED83AF9-4C52-4EA6-4B7E-99AAC117BE2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4361378" y="3493454"/>
                <a:ext cx="325595" cy="368081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30681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CCDDB-ABBA-88F8-8C81-57B3B0CED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8246051B-775A-B67B-2089-B03602DF90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2" y="1202399"/>
            <a:ext cx="4460114" cy="1913001"/>
          </a:xfrm>
        </p:spPr>
        <p:txBody>
          <a:bodyPr/>
          <a:lstStyle/>
          <a:p>
            <a:r>
              <a:rPr lang="en-US" dirty="0"/>
              <a:t>Displays and compares chromatograms</a:t>
            </a:r>
            <a:endParaRPr lang="cs-CZ" dirty="0"/>
          </a:p>
          <a:p>
            <a:r>
              <a:rPr lang="en-US" dirty="0"/>
              <a:t>Adjust integration, evaluate results</a:t>
            </a:r>
            <a:endParaRPr lang="cs-CZ" dirty="0"/>
          </a:p>
          <a:p>
            <a:r>
              <a:rPr lang="en-US" dirty="0"/>
              <a:t>View results in </a:t>
            </a:r>
            <a:r>
              <a:rPr lang="cs-CZ" dirty="0" err="1"/>
              <a:t>multiple</a:t>
            </a:r>
            <a:r>
              <a:rPr lang="en-US" dirty="0"/>
              <a:t> tables</a:t>
            </a:r>
            <a:endParaRPr lang="cs-CZ" dirty="0"/>
          </a:p>
          <a:p>
            <a:r>
              <a:rPr lang="cs-CZ" dirty="0" err="1"/>
              <a:t>Saves</a:t>
            </a:r>
            <a:r>
              <a:rPr lang="cs-CZ" dirty="0"/>
              <a:t> to </a:t>
            </a:r>
            <a:r>
              <a:rPr lang="cs-CZ" i="1" dirty="0"/>
              <a:t>.</a:t>
            </a:r>
            <a:r>
              <a:rPr lang="cs-CZ" i="1" dirty="0" err="1"/>
              <a:t>prm</a:t>
            </a:r>
            <a:r>
              <a:rPr lang="cs-CZ" dirty="0"/>
              <a:t> </a:t>
            </a:r>
            <a:r>
              <a:rPr lang="cs-CZ" dirty="0" err="1"/>
              <a:t>files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5F09FFC2-A621-BD17-C8A1-E4022A629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CHROMATOGRAM WINDOW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1884F6C4-C678-40D9-8530-B593C2595DB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CHROMATOGRAM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9DDBEA85-A7BA-79A2-C8A0-CB9B9A4E4E5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5EE01FA3-47E9-0BA4-9020-175DC29476E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5DC304F-B248-6CF5-0E6F-E4FF24B9BD00}"/>
              </a:ext>
            </a:extLst>
          </p:cNvPr>
          <p:cNvGrpSpPr/>
          <p:nvPr/>
        </p:nvGrpSpPr>
        <p:grpSpPr>
          <a:xfrm>
            <a:off x="858788" y="1274943"/>
            <a:ext cx="10925477" cy="4694489"/>
            <a:chOff x="1047047" y="1248049"/>
            <a:chExt cx="10925477" cy="469448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110875C7-15AD-160E-BE23-9244A90C099A}"/>
                </a:ext>
              </a:extLst>
            </p:cNvPr>
            <p:cNvGrpSpPr/>
            <p:nvPr/>
          </p:nvGrpSpPr>
          <p:grpSpPr>
            <a:xfrm>
              <a:off x="1047047" y="4572502"/>
              <a:ext cx="4789507" cy="1334321"/>
              <a:chOff x="-1009765" y="134702"/>
              <a:chExt cx="4789507" cy="1334321"/>
            </a:xfrm>
          </p:grpSpPr>
          <p:pic>
            <p:nvPicPr>
              <p:cNvPr id="8" name="Picture 7" descr="A screenshot of a computer&#10;&#10;AI-generated content may be incorrect.">
                <a:extLst>
                  <a:ext uri="{FF2B5EF4-FFF2-40B4-BE49-F238E27FC236}">
                    <a16:creationId xmlns:a16="http://schemas.microsoft.com/office/drawing/2014/main" id="{A3571BFF-73FC-14B5-E8DB-25CA7FB5A7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0359"/>
              <a:stretch>
                <a:fillRect/>
              </a:stretch>
            </p:blipFill>
            <p:spPr>
              <a:xfrm>
                <a:off x="-1009765" y="134702"/>
                <a:ext cx="4789507" cy="1334321"/>
              </a:xfrm>
              <a:prstGeom prst="rect">
                <a:avLst/>
              </a:prstGeom>
            </p:spPr>
          </p:pic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9D166F58-5FCA-FFFD-F060-B37A85708C99}"/>
                  </a:ext>
                </a:extLst>
              </p:cNvPr>
              <p:cNvSpPr/>
              <p:nvPr/>
            </p:nvSpPr>
            <p:spPr>
              <a:xfrm>
                <a:off x="2361258" y="595810"/>
                <a:ext cx="697117" cy="669957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13" name="Picture 12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2FDD7D1A-45DA-7D0F-427B-CB3C680E72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3538" y="1248049"/>
              <a:ext cx="6528986" cy="4694489"/>
            </a:xfrm>
            <a:prstGeom prst="rect">
              <a:avLst/>
            </a:prstGeom>
          </p:spPr>
        </p:pic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F70D7C51-B41D-791F-6F76-1F0F3D5FA60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74023" y="1485676"/>
              <a:ext cx="969515" cy="3512219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8279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extLst>
    <p:ext uri="{6950BFC3-D8DA-4A85-94F7-54DA5524770B}">
      <p188:commentRel xmlns:p188="http://schemas.microsoft.com/office/powerpoint/2018/8/main" r:id="rId3"/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1E723-8BFA-5E5E-2FF5-0DBDF0E2D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AA140956-9A70-9482-56C3-86A3C8060F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0119" y="1359872"/>
            <a:ext cx="4460114" cy="2220778"/>
          </a:xfrm>
        </p:spPr>
        <p:txBody>
          <a:bodyPr/>
          <a:lstStyle/>
          <a:p>
            <a:r>
              <a:rPr lang="pt-BR" dirty="0"/>
              <a:t>Essential for quantitative result calculation</a:t>
            </a:r>
            <a:endParaRPr lang="cs-CZ" dirty="0"/>
          </a:p>
          <a:p>
            <a:r>
              <a:rPr lang="en-US" dirty="0"/>
              <a:t>Create, adjust, and review calibration</a:t>
            </a:r>
            <a:endParaRPr lang="cs-CZ" dirty="0"/>
          </a:p>
          <a:p>
            <a:r>
              <a:rPr lang="en-US" dirty="0"/>
              <a:t>Reviews calibration data and component curves in tabs</a:t>
            </a:r>
            <a:endParaRPr lang="cs-CZ" dirty="0"/>
          </a:p>
          <a:p>
            <a:r>
              <a:rPr lang="cs-CZ" dirty="0" err="1"/>
              <a:t>Saves</a:t>
            </a:r>
            <a:r>
              <a:rPr lang="cs-CZ" dirty="0"/>
              <a:t> to </a:t>
            </a:r>
            <a:r>
              <a:rPr lang="cs-CZ" i="1" dirty="0"/>
              <a:t>.</a:t>
            </a:r>
            <a:r>
              <a:rPr lang="cs-CZ" i="1" dirty="0" err="1"/>
              <a:t>cal</a:t>
            </a:r>
            <a:r>
              <a:rPr lang="cs-CZ" dirty="0"/>
              <a:t> </a:t>
            </a:r>
            <a:r>
              <a:rPr lang="cs-CZ" dirty="0" err="1"/>
              <a:t>files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3A429AAC-EFE5-2264-348F-F6BC351A5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CALIBRATION WINDOW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578D9460-1F22-DBC0-7800-9E00A6E3C7A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CALIBRATION WINDOW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70AC699E-DDF8-1125-F017-87E7F253D75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3245EC68-31AB-EE27-89C3-DEBE2C2296A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9D498D7-BA4D-5C56-8D2A-1413225DA722}"/>
              </a:ext>
            </a:extLst>
          </p:cNvPr>
          <p:cNvGrpSpPr/>
          <p:nvPr/>
        </p:nvGrpSpPr>
        <p:grpSpPr>
          <a:xfrm>
            <a:off x="355422" y="1359872"/>
            <a:ext cx="11481155" cy="4138256"/>
            <a:chOff x="407735" y="1768568"/>
            <a:chExt cx="11481155" cy="4138256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834C4829-7A9B-56B1-2C2D-EF4E5C5A1F74}"/>
                </a:ext>
              </a:extLst>
            </p:cNvPr>
            <p:cNvGrpSpPr/>
            <p:nvPr/>
          </p:nvGrpSpPr>
          <p:grpSpPr>
            <a:xfrm>
              <a:off x="407735" y="4572502"/>
              <a:ext cx="4789507" cy="1334321"/>
              <a:chOff x="-1009765" y="134702"/>
              <a:chExt cx="4789507" cy="1334321"/>
            </a:xfrm>
          </p:grpSpPr>
          <p:pic>
            <p:nvPicPr>
              <p:cNvPr id="8" name="Picture 7" descr="A screenshot of a computer&#10;&#10;AI-generated content may be incorrect.">
                <a:extLst>
                  <a:ext uri="{FF2B5EF4-FFF2-40B4-BE49-F238E27FC236}">
                    <a16:creationId xmlns:a16="http://schemas.microsoft.com/office/drawing/2014/main" id="{49D3DFBC-5D4C-6052-E5BE-5B852D286B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0359"/>
              <a:stretch>
                <a:fillRect/>
              </a:stretch>
            </p:blipFill>
            <p:spPr>
              <a:xfrm>
                <a:off x="-1009765" y="134702"/>
                <a:ext cx="4789507" cy="1334321"/>
              </a:xfrm>
              <a:prstGeom prst="rect">
                <a:avLst/>
              </a:prstGeom>
            </p:spPr>
          </p:pic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EE290739-1B63-38B1-1FA4-2EEA3C0E3404}"/>
                  </a:ext>
                </a:extLst>
              </p:cNvPr>
              <p:cNvSpPr/>
              <p:nvPr/>
            </p:nvSpPr>
            <p:spPr>
              <a:xfrm>
                <a:off x="3042577" y="595810"/>
                <a:ext cx="697117" cy="669957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DA32B245-CDC7-3D25-4314-16AE02250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88652" y="2357718"/>
              <a:ext cx="697117" cy="2675891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1F914DF-0611-0D07-B2E5-ADB8898D2A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7242" y="1768568"/>
              <a:ext cx="6691648" cy="41382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3024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FBFCFB-FB50-72A3-2736-B42004065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8A824D4-7CB3-605B-00AE-3BB75FF1CA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1233328"/>
          </a:xfrm>
        </p:spPr>
        <p:txBody>
          <a:bodyPr/>
          <a:lstStyle/>
          <a:p>
            <a:r>
              <a:rPr lang="en-US" dirty="0"/>
              <a:t>Preview and print reports</a:t>
            </a:r>
            <a:endParaRPr lang="cs-CZ" dirty="0"/>
          </a:p>
          <a:p>
            <a:r>
              <a:rPr lang="en-US" dirty="0"/>
              <a:t>Select report style for printing</a:t>
            </a:r>
            <a:r>
              <a:rPr lang="cs-CZ" dirty="0"/>
              <a:t>, </a:t>
            </a:r>
            <a:r>
              <a:rPr lang="cs-CZ" dirty="0" err="1"/>
              <a:t>saves</a:t>
            </a:r>
            <a:r>
              <a:rPr lang="cs-CZ" dirty="0"/>
              <a:t> to .sty </a:t>
            </a:r>
            <a:r>
              <a:rPr lang="cs-CZ" dirty="0" err="1"/>
              <a:t>files</a:t>
            </a:r>
            <a:endParaRPr lang="cs-CZ" dirty="0"/>
          </a:p>
          <a:p>
            <a:r>
              <a:rPr lang="en-US" dirty="0"/>
              <a:t>Common editor for customizing report templates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various</a:t>
            </a:r>
            <a:r>
              <a:rPr lang="cs-CZ" dirty="0"/>
              <a:t> </a:t>
            </a:r>
            <a:r>
              <a:rPr lang="cs-CZ" dirty="0" err="1"/>
              <a:t>windows</a:t>
            </a:r>
            <a:endParaRPr lang="en-US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04E9989F-E0B8-B342-4603-E6F04C581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Report setup dialog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97AA1300-B664-3694-76BE-125E27630DF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REPORT SETUP DIALOG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92F0CE81-9A5C-A273-48F7-5A63655E1E13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C509797F-43E1-C44C-466B-4523AB59795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DF4EE7A-ED31-D2E8-4BE1-00286B2940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626" y="2435728"/>
            <a:ext cx="7686748" cy="372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3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extLst>
    <p:ext uri="{6950BFC3-D8DA-4A85-94F7-54DA5524770B}">
      <p188:commentRel xmlns:p188="http://schemas.microsoft.com/office/powerpoint/2018/8/main" r:id="rId3"/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011AE-DA06-E1F6-BB67-DFE52C2D3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E904105-4B96-5FB2-397A-899F5D11401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2400" y="1202400"/>
            <a:ext cx="9921834" cy="2649100"/>
          </a:xfrm>
        </p:spPr>
        <p:txBody>
          <a:bodyPr/>
          <a:lstStyle/>
          <a:p>
            <a:r>
              <a:rPr lang="en-US" dirty="0"/>
              <a:t>Windows application</a:t>
            </a:r>
            <a:endParaRPr lang="cs-CZ" dirty="0"/>
          </a:p>
          <a:p>
            <a:r>
              <a:rPr lang="en-US" dirty="0"/>
              <a:t>File-based system with clear data structure</a:t>
            </a:r>
            <a:endParaRPr lang="cs-CZ" dirty="0"/>
          </a:p>
          <a:p>
            <a:pPr lvl="1"/>
            <a:r>
              <a:rPr lang="cs-CZ" dirty="0"/>
              <a:t>Data </a:t>
            </a:r>
            <a:r>
              <a:rPr lang="cs-CZ" dirty="0" err="1"/>
              <a:t>organized</a:t>
            </a:r>
            <a:r>
              <a:rPr lang="cs-CZ" dirty="0"/>
              <a:t> in </a:t>
            </a:r>
            <a:r>
              <a:rPr lang="cs-CZ" dirty="0" err="1"/>
              <a:t>projects</a:t>
            </a:r>
            <a:endParaRPr lang="cs-CZ" dirty="0"/>
          </a:p>
          <a:p>
            <a:r>
              <a:rPr lang="en-US" dirty="0"/>
              <a:t>Multi-window interface</a:t>
            </a:r>
            <a:endParaRPr lang="cs-CZ" dirty="0"/>
          </a:p>
          <a:p>
            <a:r>
              <a:rPr lang="en-US" dirty="0"/>
              <a:t>Control of 1–4 independent chromatographs</a:t>
            </a:r>
            <a:endParaRPr lang="cs-CZ" dirty="0"/>
          </a:p>
          <a:p>
            <a:r>
              <a:rPr lang="en-US" dirty="0"/>
              <a:t>Calibration up to 20 levels</a:t>
            </a:r>
            <a:endParaRPr lang="cs-CZ" dirty="0"/>
          </a:p>
          <a:p>
            <a:r>
              <a:rPr lang="en-US" dirty="0"/>
              <a:t>Multi-language support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2CD4CF9B-CA98-3FD6-9B95-FF76BFED1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Summary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C27FF7D5-A173-ADD1-0F6B-E6475428E88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CLARITY TOUR /  SUMMARY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EA7F5F6-0C20-4834-C827-3C37D5B4E95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P053/100A 07/11/2025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E1E4A7D7-37DB-F6B7-AFF7-F8B1CDA6794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01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D157B8B-C471-4181-BA32-0655428E94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/>
              <a:t>Next training on February 15, 2023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8057</TotalTime>
  <Words>657</Words>
  <Application>Microsoft Office PowerPoint</Application>
  <PresentationFormat>Widescreen</PresentationFormat>
  <Paragraphs>139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Wingdings</vt:lpstr>
      <vt:lpstr>Myriad Pro Light</vt:lpstr>
      <vt:lpstr>Calibri</vt:lpstr>
      <vt:lpstr>Arial</vt:lpstr>
      <vt:lpstr>Motiv Office</vt:lpstr>
      <vt:lpstr>ClaRity tour</vt:lpstr>
      <vt:lpstr>Main window</vt:lpstr>
      <vt:lpstr>NavigaTion within clarity</vt:lpstr>
      <vt:lpstr>SYSTEM CONFIGURATION WINDOW</vt:lpstr>
      <vt:lpstr>Login dialog</vt:lpstr>
      <vt:lpstr>INSTRUMENT WINDOW</vt:lpstr>
      <vt:lpstr>METHOD SETUP</vt:lpstr>
      <vt:lpstr>Single analysis</vt:lpstr>
      <vt:lpstr>Sequence window</vt:lpstr>
      <vt:lpstr>DEVICE monitor</vt:lpstr>
      <vt:lpstr>DATA ACQUISITION WINDOW</vt:lpstr>
      <vt:lpstr>CHROMATOGRAM WINDOW</vt:lpstr>
      <vt:lpstr>CALIBRATION WINDOW</vt:lpstr>
      <vt:lpstr>Report setup dialog</vt:lpstr>
      <vt:lpstr>Summary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Vladimír Páťal</dc:creator>
  <cp:lastModifiedBy>Pospíšilová Eva</cp:lastModifiedBy>
  <cp:revision>72</cp:revision>
  <dcterms:created xsi:type="dcterms:W3CDTF">2023-03-31T10:12:27Z</dcterms:created>
  <dcterms:modified xsi:type="dcterms:W3CDTF">2025-12-12T07:08:50Z</dcterms:modified>
</cp:coreProperties>
</file>