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2"/>
  </p:notesMasterIdLst>
  <p:sldIdLst>
    <p:sldId id="261" r:id="rId2"/>
    <p:sldId id="262" r:id="rId3"/>
    <p:sldId id="276" r:id="rId4"/>
    <p:sldId id="277" r:id="rId5"/>
    <p:sldId id="268" r:id="rId6"/>
    <p:sldId id="278" r:id="rId7"/>
    <p:sldId id="282" r:id="rId8"/>
    <p:sldId id="280" r:id="rId9"/>
    <p:sldId id="281" r:id="rId10"/>
    <p:sldId id="260" r:id="rId11"/>
  </p:sldIdLst>
  <p:sldSz cx="12192000" cy="6858000"/>
  <p:notesSz cx="6858000" cy="9144000"/>
  <p:embeddedFontLst>
    <p:embeddedFont>
      <p:font typeface="Myriad Pro Light" panose="020B0403030403020204" pitchFamily="34" charset="0"/>
      <p:regular r:id="rId13"/>
      <p:bold r:id="rId14"/>
      <p:italic r:id="rId15"/>
      <p:boldItalic r:id="rId1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15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29.05.2025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P022/100A 14/05/2025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P022/100A 14/05/2025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SST – SYSTEM SUITABILITY TEST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CLARITY EXTENSION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092811"/>
          </a:xfrm>
        </p:spPr>
        <p:txBody>
          <a:bodyPr/>
          <a:lstStyle/>
          <a:p>
            <a:r>
              <a:rPr lang="en-US" b="1" dirty="0"/>
              <a:t>Statistical evaluation</a:t>
            </a:r>
            <a:r>
              <a:rPr lang="en-US" dirty="0"/>
              <a:t> of selected values (Average, RSD)</a:t>
            </a:r>
          </a:p>
          <a:p>
            <a:r>
              <a:rPr lang="en-US" b="1" dirty="0"/>
              <a:t>Comparison</a:t>
            </a:r>
            <a:r>
              <a:rPr lang="en-US" dirty="0"/>
              <a:t> to pre-set </a:t>
            </a:r>
            <a:r>
              <a:rPr lang="en-US" b="1" dirty="0"/>
              <a:t>criteria</a:t>
            </a:r>
            <a:r>
              <a:rPr lang="en-US" dirty="0"/>
              <a:t> (Pass/Fail testing)</a:t>
            </a:r>
          </a:p>
          <a:p>
            <a:r>
              <a:rPr lang="en-US" b="1" dirty="0"/>
              <a:t>Actions</a:t>
            </a:r>
            <a:r>
              <a:rPr lang="en-US" dirty="0"/>
              <a:t> based on </a:t>
            </a:r>
            <a:r>
              <a:rPr lang="en-US" b="1" dirty="0"/>
              <a:t>Pass/Fail</a:t>
            </a:r>
            <a:r>
              <a:rPr lang="en-US" dirty="0"/>
              <a:t> results</a:t>
            </a:r>
          </a:p>
          <a:p>
            <a:r>
              <a:rPr lang="en-US" dirty="0"/>
              <a:t>Accessible from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en-US" dirty="0"/>
              <a:t>menu in the Chromatogram window</a:t>
            </a:r>
          </a:p>
          <a:p>
            <a:r>
              <a:rPr lang="en-US" dirty="0"/>
              <a:t>For </a:t>
            </a:r>
            <a:r>
              <a:rPr lang="en-US" b="1" dirty="0"/>
              <a:t>identified compounds </a:t>
            </a:r>
            <a:r>
              <a:rPr lang="en-US" dirty="0"/>
              <a:t>only (based on calibration)</a:t>
            </a:r>
            <a:endParaRPr lang="cs-CZ" dirty="0"/>
          </a:p>
          <a:p>
            <a:r>
              <a:rPr lang="cs-CZ" sz="2000" dirty="0"/>
              <a:t>SST</a:t>
            </a:r>
            <a:r>
              <a:rPr lang="en-GB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enabled</a:t>
            </a:r>
            <a:r>
              <a:rPr lang="en-GB" sz="2000" dirty="0"/>
              <a:t> </a:t>
            </a:r>
            <a:r>
              <a:rPr lang="cs-CZ" sz="2000" dirty="0"/>
              <a:t>by User </a:t>
            </a:r>
            <a:r>
              <a:rPr lang="cs-CZ" sz="2000" dirty="0" err="1"/>
              <a:t>Code</a:t>
            </a:r>
            <a:r>
              <a:rPr lang="cs-CZ" sz="2000" dirty="0"/>
              <a:t> </a:t>
            </a:r>
            <a:r>
              <a:rPr lang="cs-CZ" sz="2000" dirty="0" err="1"/>
              <a:t>with</a:t>
            </a:r>
            <a:r>
              <a:rPr lang="en-GB" sz="2000" dirty="0"/>
              <a:t> </a:t>
            </a:r>
            <a:r>
              <a:rPr lang="en-GB" sz="2000" dirty="0" err="1"/>
              <a:t>p/n</a:t>
            </a:r>
            <a:r>
              <a:rPr lang="en-GB" sz="2000" dirty="0"/>
              <a:t> A2</a:t>
            </a:r>
            <a:r>
              <a:rPr lang="cs-CZ" sz="2000" dirty="0"/>
              <a:t>2</a:t>
            </a:r>
            <a:r>
              <a:rPr lang="en-GB" sz="2000" dirty="0"/>
              <a:t> purchased</a:t>
            </a:r>
          </a:p>
          <a:p>
            <a:pPr marL="0" indent="0">
              <a:buNone/>
            </a:pPr>
            <a:endParaRPr lang="cs-CZ" dirty="0"/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suitability</a:t>
            </a:r>
            <a:r>
              <a:rPr lang="cs-CZ" dirty="0"/>
              <a:t> test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Overview</a:t>
            </a:r>
            <a:endParaRPr lang="cs-CZ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DE3348-F41F-EBE8-5C80-90F252E0FCD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https://www.dataapex.com/product/extensions-sst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Chromatogram </a:t>
            </a:r>
            <a:r>
              <a:rPr lang="cs-CZ" dirty="0" err="1"/>
              <a:t>window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Chromatogram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707087" y="1295512"/>
            <a:ext cx="4059798" cy="1194856"/>
          </a:xfrm>
        </p:spPr>
        <p:txBody>
          <a:bodyPr/>
          <a:lstStyle/>
          <a:p>
            <a:r>
              <a:rPr lang="cs-CZ" sz="2000" dirty="0" err="1"/>
              <a:t>Dedicated</a:t>
            </a:r>
            <a:r>
              <a:rPr lang="cs-CZ" sz="2000" dirty="0"/>
              <a:t> SST menu</a:t>
            </a:r>
          </a:p>
          <a:p>
            <a:r>
              <a:rPr lang="cs-CZ" sz="2000" dirty="0"/>
              <a:t>SST </a:t>
            </a:r>
            <a:r>
              <a:rPr lang="cs-CZ" sz="2000" dirty="0" err="1"/>
              <a:t>Results</a:t>
            </a:r>
            <a:r>
              <a:rPr lang="cs-CZ" sz="2000" dirty="0"/>
              <a:t> </a:t>
            </a:r>
            <a:r>
              <a:rPr lang="cs-CZ" sz="2000" dirty="0" err="1"/>
              <a:t>tab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sole </a:t>
            </a:r>
            <a:r>
              <a:rPr lang="cs-CZ" sz="2000" dirty="0" err="1"/>
              <a:t>purpose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SST </a:t>
            </a:r>
            <a:r>
              <a:rPr lang="cs-CZ" sz="2000" dirty="0" err="1"/>
              <a:t>calculations</a:t>
            </a:r>
            <a:endParaRPr lang="en-US" sz="2000" dirty="0"/>
          </a:p>
        </p:txBody>
      </p:sp>
      <p:pic>
        <p:nvPicPr>
          <p:cNvPr id="3" name="Obrázek 2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00E18648-E59B-5D65-07E1-5CB35C2CF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99" y="1079706"/>
            <a:ext cx="6229836" cy="530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0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properties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SST </a:t>
            </a:r>
            <a:r>
              <a:rPr lang="cs-CZ" dirty="0" err="1"/>
              <a:t>Properties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P022/100A 14/05/2025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74505" y="1295512"/>
            <a:ext cx="3192379" cy="1412864"/>
          </a:xfrm>
        </p:spPr>
        <p:txBody>
          <a:bodyPr/>
          <a:lstStyle/>
          <a:p>
            <a:r>
              <a:rPr lang="cs-CZ" sz="2000" dirty="0"/>
              <a:t>SST </a:t>
            </a:r>
            <a:r>
              <a:rPr lang="cs-CZ" sz="2000" dirty="0" err="1"/>
              <a:t>properties</a:t>
            </a:r>
            <a:r>
              <a:rPr lang="cs-CZ" sz="2000" dirty="0"/>
              <a:t> </a:t>
            </a:r>
            <a:r>
              <a:rPr lang="cs-CZ" sz="2000" dirty="0" err="1"/>
              <a:t>allow</a:t>
            </a:r>
            <a:r>
              <a:rPr lang="cs-CZ" sz="2000" dirty="0"/>
              <a:t> </a:t>
            </a:r>
            <a:r>
              <a:rPr lang="cs-CZ" sz="2000" dirty="0" err="1"/>
              <a:t>further</a:t>
            </a:r>
            <a:r>
              <a:rPr lang="cs-CZ" sz="2000" dirty="0"/>
              <a:t> set </a:t>
            </a:r>
            <a:r>
              <a:rPr lang="cs-CZ" sz="2000" dirty="0" err="1"/>
              <a:t>additional</a:t>
            </a:r>
            <a:r>
              <a:rPr lang="cs-CZ" sz="2000" dirty="0"/>
              <a:t> </a:t>
            </a:r>
            <a:r>
              <a:rPr lang="cs-CZ" sz="2000" dirty="0" err="1"/>
              <a:t>parameters</a:t>
            </a:r>
            <a:r>
              <a:rPr lang="cs-CZ" sz="2000" dirty="0"/>
              <a:t> and </a:t>
            </a:r>
            <a:r>
              <a:rPr lang="cs-CZ" sz="2000" dirty="0" err="1"/>
              <a:t>conditions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evaluation</a:t>
            </a:r>
            <a:endParaRPr lang="cs-CZ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850B3B-E7ED-B50C-CCA7-6FB09ABC17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599" y="1191000"/>
            <a:ext cx="4271385" cy="25685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49885D9-CD43-A79C-7B98-FF44DB3ED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807" y="3429000"/>
            <a:ext cx="4271385" cy="25685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2E626D7-1C76-6C71-C747-4BA16FDFA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3120" y="1505807"/>
            <a:ext cx="4271385" cy="25685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01ADE30-E878-BC4A-CF68-B6FB9B49EE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7984" y="3743807"/>
            <a:ext cx="4271385" cy="256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8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Events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SST </a:t>
            </a:r>
            <a:r>
              <a:rPr lang="cs-CZ" dirty="0" err="1"/>
              <a:t>Events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259389" y="1295512"/>
            <a:ext cx="3507496" cy="2515730"/>
          </a:xfrm>
        </p:spPr>
        <p:txBody>
          <a:bodyPr/>
          <a:lstStyle/>
          <a:p>
            <a:r>
              <a:rPr lang="en-US" sz="2000" dirty="0"/>
              <a:t>Specify event reactions when SST is Passed/</a:t>
            </a:r>
            <a:r>
              <a:rPr lang="cs-CZ" sz="2000" dirty="0"/>
              <a:t>Not Run</a:t>
            </a:r>
            <a:r>
              <a:rPr lang="en-US" sz="2000" dirty="0"/>
              <a:t>/F</a:t>
            </a:r>
            <a:r>
              <a:rPr lang="cs-CZ" sz="2000" dirty="0" err="1"/>
              <a:t>ailed</a:t>
            </a:r>
            <a:endParaRPr lang="cs-CZ" sz="2000" dirty="0"/>
          </a:p>
          <a:p>
            <a:r>
              <a:rPr lang="cs-CZ" sz="2000" dirty="0" err="1"/>
              <a:t>Possible</a:t>
            </a:r>
            <a:r>
              <a:rPr lang="cs-CZ" sz="2000" dirty="0"/>
              <a:t> to </a:t>
            </a:r>
            <a:r>
              <a:rPr lang="cs-CZ" sz="2000" dirty="0" err="1"/>
              <a:t>determine</a:t>
            </a:r>
            <a:r>
              <a:rPr lang="cs-CZ" sz="2000" dirty="0"/>
              <a:t> </a:t>
            </a:r>
            <a:r>
              <a:rPr lang="cs-CZ" sz="2000" dirty="0" err="1"/>
              <a:t>actions</a:t>
            </a:r>
            <a:r>
              <a:rPr lang="cs-CZ" sz="2000" dirty="0"/>
              <a:t> </a:t>
            </a:r>
            <a:r>
              <a:rPr lang="cs-CZ" sz="2000" dirty="0" err="1"/>
              <a:t>also</a:t>
            </a:r>
            <a:r>
              <a:rPr lang="cs-CZ" sz="2000" dirty="0"/>
              <a:t> in </a:t>
            </a:r>
            <a:r>
              <a:rPr lang="cs-CZ" sz="2000" dirty="0" err="1"/>
              <a:t>Method</a:t>
            </a:r>
            <a:r>
              <a:rPr lang="cs-CZ" sz="2000" dirty="0"/>
              <a:t> Event Table</a:t>
            </a:r>
          </a:p>
          <a:p>
            <a:r>
              <a:rPr lang="en-US" sz="2000" dirty="0"/>
              <a:t>Wide range of possibilities with the Run external program option</a:t>
            </a:r>
          </a:p>
        </p:txBody>
      </p:sp>
      <p:pic>
        <p:nvPicPr>
          <p:cNvPr id="17" name="Obrázek 16" descr="Obsah obrázku text, snímek obrazovky, displej, software&#10;&#10;Popis byl vytvořen automaticky">
            <a:extLst>
              <a:ext uri="{FF2B5EF4-FFF2-40B4-BE49-F238E27FC236}">
                <a16:creationId xmlns:a16="http://schemas.microsoft.com/office/drawing/2014/main" id="{F9A7C16B-3434-E917-354D-0245575ADC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23" y="1321302"/>
            <a:ext cx="5869018" cy="4489479"/>
          </a:xfrm>
          <a:prstGeom prst="rect">
            <a:avLst/>
          </a:prstGeom>
        </p:spPr>
      </p:pic>
      <p:pic>
        <p:nvPicPr>
          <p:cNvPr id="15" name="Obrázek 14" descr="Obsah obrázku text, elektronika, snímek obrazovky, displej&#10;&#10;Popis byl vytvořen automaticky">
            <a:extLst>
              <a:ext uri="{FF2B5EF4-FFF2-40B4-BE49-F238E27FC236}">
                <a16:creationId xmlns:a16="http://schemas.microsoft.com/office/drawing/2014/main" id="{06EE068F-2846-3628-B045-FA676D07B0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665" y="3226461"/>
            <a:ext cx="4751723" cy="285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87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SST Results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SST </a:t>
            </a:r>
            <a:r>
              <a:rPr lang="cs-CZ" dirty="0" err="1"/>
              <a:t>Results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52447" y="1295512"/>
            <a:ext cx="4514438" cy="1502632"/>
          </a:xfrm>
        </p:spPr>
        <p:txBody>
          <a:bodyPr/>
          <a:lstStyle/>
          <a:p>
            <a:r>
              <a:rPr lang="en-US" sz="2000"/>
              <a:t>Select which component (compound from the calibration) is to be checked</a:t>
            </a:r>
            <a:endParaRPr lang="cs-CZ" sz="2000"/>
          </a:p>
          <a:p>
            <a:r>
              <a:rPr lang="cs-CZ" sz="2000"/>
              <a:t>D</a:t>
            </a:r>
            <a:r>
              <a:rPr lang="en-US" sz="2000"/>
              <a:t>efine the limits of the values and/or the maximum tolerable RSD (%)</a:t>
            </a:r>
            <a:endParaRPr lang="cs-CZ" sz="2000" dirty="0"/>
          </a:p>
        </p:txBody>
      </p:sp>
      <p:pic>
        <p:nvPicPr>
          <p:cNvPr id="3" name="Obrázek 2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5C281BE8-519A-983E-68DB-9B1B1A5B6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37" y="1161041"/>
            <a:ext cx="5934550" cy="505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2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SST Report Setup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SST Report Setup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52447" y="1295512"/>
            <a:ext cx="4514438" cy="797311"/>
          </a:xfrm>
        </p:spPr>
        <p:txBody>
          <a:bodyPr/>
          <a:lstStyle/>
          <a:p>
            <a:r>
              <a:rPr lang="cs-CZ" sz="2000" dirty="0" err="1"/>
              <a:t>Option</a:t>
            </a:r>
            <a:r>
              <a:rPr lang="cs-CZ" sz="2000" dirty="0"/>
              <a:t> </a:t>
            </a:r>
            <a:r>
              <a:rPr lang="cs-CZ" sz="2000" dirty="0" err="1"/>
              <a:t>what</a:t>
            </a:r>
            <a:r>
              <a:rPr lang="cs-CZ" sz="2000" dirty="0"/>
              <a:t> to </a:t>
            </a:r>
            <a:r>
              <a:rPr lang="cs-CZ" sz="2000" dirty="0" err="1"/>
              <a:t>print</a:t>
            </a:r>
            <a:r>
              <a:rPr lang="cs-CZ" sz="2000" dirty="0"/>
              <a:t> on </a:t>
            </a:r>
            <a:r>
              <a:rPr lang="cs-CZ" sz="2000" dirty="0" err="1"/>
              <a:t>dedicated</a:t>
            </a:r>
            <a:r>
              <a:rPr lang="cs-CZ" sz="2000" dirty="0"/>
              <a:t> SST </a:t>
            </a:r>
            <a:r>
              <a:rPr lang="cs-CZ" sz="2000" dirty="0" err="1"/>
              <a:t>tab</a:t>
            </a:r>
            <a:endParaRPr lang="cs-CZ" sz="2000" dirty="0"/>
          </a:p>
        </p:txBody>
      </p:sp>
      <p:pic>
        <p:nvPicPr>
          <p:cNvPr id="7" name="Obrázek 6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B85CB9FC-2770-C760-936A-94ECE92B6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20" y="1048221"/>
            <a:ext cx="5733638" cy="5242703"/>
          </a:xfrm>
          <a:prstGeom prst="rect">
            <a:avLst/>
          </a:prstGeom>
        </p:spPr>
      </p:pic>
      <p:pic>
        <p:nvPicPr>
          <p:cNvPr id="10" name="Obrázek 9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0E7DCC43-8D63-1BA4-3508-DE902D4C7F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876" y="2717283"/>
            <a:ext cx="6391347" cy="309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9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0D9B5AB8-F22F-5E05-CD94-251DF772BE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785" y="1662260"/>
            <a:ext cx="5751764" cy="4895380"/>
          </a:xfrm>
          <a:prstGeom prst="rect">
            <a:avLst/>
          </a:prstGeom>
        </p:spPr>
      </p:pic>
      <p:pic>
        <p:nvPicPr>
          <p:cNvPr id="20" name="Obrázek 19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1D9B00A7-1183-AE56-8175-127B4B83A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81" y="1170692"/>
            <a:ext cx="4470284" cy="4408101"/>
          </a:xfrm>
          <a:prstGeom prst="rect">
            <a:avLst/>
          </a:prstGeom>
        </p:spPr>
      </p:pic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Include</a:t>
            </a:r>
            <a:r>
              <a:rPr lang="cs-CZ" dirty="0"/>
              <a:t> in </a:t>
            </a:r>
            <a:r>
              <a:rPr lang="cs-CZ" dirty="0" err="1"/>
              <a:t>SSt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Include</a:t>
            </a:r>
            <a:r>
              <a:rPr lang="cs-CZ" dirty="0"/>
              <a:t> in SST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19826" y="1016653"/>
            <a:ext cx="5544052" cy="797311"/>
          </a:xfrm>
        </p:spPr>
        <p:txBody>
          <a:bodyPr/>
          <a:lstStyle/>
          <a:p>
            <a:r>
              <a:rPr lang="cs-CZ" sz="2000" dirty="0" err="1"/>
              <a:t>Option</a:t>
            </a:r>
            <a:r>
              <a:rPr lang="cs-CZ" sz="2000" dirty="0"/>
              <a:t> in Single </a:t>
            </a:r>
            <a:r>
              <a:rPr lang="cs-CZ" sz="2000" dirty="0" err="1"/>
              <a:t>Analysis</a:t>
            </a:r>
            <a:r>
              <a:rPr lang="cs-CZ" sz="2000" dirty="0"/>
              <a:t> and </a:t>
            </a:r>
            <a:r>
              <a:rPr lang="cs-CZ" sz="2000" dirty="0" err="1"/>
              <a:t>Sequence</a:t>
            </a:r>
            <a:endParaRPr lang="cs-CZ" sz="2000" dirty="0"/>
          </a:p>
        </p:txBody>
      </p:sp>
      <p:pic>
        <p:nvPicPr>
          <p:cNvPr id="11" name="Obrázek 10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4E6CDEAA-7E00-3586-01FD-DEA0DECC02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01" y="4109950"/>
            <a:ext cx="6709917" cy="1680981"/>
          </a:xfrm>
          <a:prstGeom prst="rect">
            <a:avLst/>
          </a:prstGeom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7C5663BD-5FE5-43D8-12DA-56BDB8FFC173}"/>
              </a:ext>
            </a:extLst>
          </p:cNvPr>
          <p:cNvSpPr/>
          <p:nvPr/>
        </p:nvSpPr>
        <p:spPr>
          <a:xfrm>
            <a:off x="6733400" y="4652488"/>
            <a:ext cx="352037" cy="1000125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5FEA059B-0059-99DF-7AB4-07231166C692}"/>
              </a:ext>
            </a:extLst>
          </p:cNvPr>
          <p:cNvSpPr/>
          <p:nvPr/>
        </p:nvSpPr>
        <p:spPr>
          <a:xfrm>
            <a:off x="7414748" y="4528069"/>
            <a:ext cx="485774" cy="1680981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857590E8-AA37-05D0-24F7-59BF8E3501ED}"/>
              </a:ext>
            </a:extLst>
          </p:cNvPr>
          <p:cNvSpPr/>
          <p:nvPr/>
        </p:nvSpPr>
        <p:spPr>
          <a:xfrm>
            <a:off x="814725" y="2307344"/>
            <a:ext cx="1405474" cy="181161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6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Include</a:t>
            </a:r>
            <a:r>
              <a:rPr lang="cs-CZ" dirty="0"/>
              <a:t> in </a:t>
            </a:r>
            <a:r>
              <a:rPr lang="cs-CZ" dirty="0" err="1"/>
              <a:t>SSt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SST </a:t>
            </a:r>
            <a:r>
              <a:rPr lang="cs-CZ" dirty="0" err="1"/>
              <a:t>Extension</a:t>
            </a:r>
            <a:r>
              <a:rPr lang="cs-CZ" dirty="0"/>
              <a:t> / </a:t>
            </a:r>
            <a:r>
              <a:rPr lang="cs-CZ" dirty="0" err="1"/>
              <a:t>Include</a:t>
            </a:r>
            <a:r>
              <a:rPr lang="cs-CZ" dirty="0"/>
              <a:t> in SST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8" name="Zástupný text 8">
            <a:extLst>
              <a:ext uri="{FF2B5EF4-FFF2-40B4-BE49-F238E27FC236}">
                <a16:creationId xmlns:a16="http://schemas.microsoft.com/office/drawing/2014/main" id="{894C8875-8160-6097-4A6D-0976FD3B43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96150" y="1016653"/>
            <a:ext cx="4467727" cy="1489808"/>
          </a:xfrm>
        </p:spPr>
        <p:txBody>
          <a:bodyPr/>
          <a:lstStyle/>
          <a:p>
            <a:r>
              <a:rPr lang="cs-CZ" sz="2000" dirty="0" err="1"/>
              <a:t>Option</a:t>
            </a:r>
            <a:r>
              <a:rPr lang="cs-CZ" sz="2000" dirty="0"/>
              <a:t> </a:t>
            </a:r>
            <a:r>
              <a:rPr lang="cs-CZ" sz="2000" dirty="0" err="1"/>
              <a:t>can</a:t>
            </a:r>
            <a:r>
              <a:rPr lang="cs-CZ" sz="2000" dirty="0"/>
              <a:t> </a:t>
            </a:r>
            <a:r>
              <a:rPr lang="cs-CZ" sz="2000" dirty="0" err="1"/>
              <a:t>be</a:t>
            </a:r>
            <a:r>
              <a:rPr lang="cs-CZ" sz="2000" dirty="0"/>
              <a:t> </a:t>
            </a:r>
            <a:r>
              <a:rPr lang="cs-CZ" sz="2000" dirty="0" err="1"/>
              <a:t>changed</a:t>
            </a:r>
            <a:r>
              <a:rPr lang="cs-CZ" sz="2000" dirty="0"/>
              <a:t> </a:t>
            </a:r>
            <a:r>
              <a:rPr lang="cs-CZ" sz="2000" dirty="0" err="1"/>
              <a:t>later</a:t>
            </a:r>
            <a:r>
              <a:rPr lang="cs-CZ" sz="2000" dirty="0"/>
              <a:t> </a:t>
            </a:r>
          </a:p>
          <a:p>
            <a:pPr lvl="1"/>
            <a:r>
              <a:rPr lang="cs-CZ" sz="2000" dirty="0"/>
              <a:t>in SST </a:t>
            </a:r>
            <a:r>
              <a:rPr lang="cs-CZ" sz="2000" dirty="0" err="1"/>
              <a:t>tab</a:t>
            </a:r>
            <a:r>
              <a:rPr lang="cs-CZ" sz="2000" dirty="0"/>
              <a:t> </a:t>
            </a:r>
            <a:r>
              <a:rPr lang="cs-CZ" sz="2000" dirty="0" err="1"/>
              <a:t>one</a:t>
            </a:r>
            <a:r>
              <a:rPr lang="cs-CZ" sz="2000" dirty="0"/>
              <a:t>-by-</a:t>
            </a:r>
            <a:r>
              <a:rPr lang="cs-CZ" sz="2000" dirty="0" err="1"/>
              <a:t>one</a:t>
            </a:r>
            <a:endParaRPr lang="cs-CZ" sz="2000" dirty="0"/>
          </a:p>
          <a:p>
            <a:pPr lvl="1"/>
            <a:r>
              <a:rPr lang="cs-CZ" sz="2000" dirty="0"/>
              <a:t>In </a:t>
            </a:r>
            <a:r>
              <a:rPr lang="cs-CZ" sz="2000" dirty="0" err="1"/>
              <a:t>Batch</a:t>
            </a:r>
            <a:r>
              <a:rPr lang="cs-CZ" sz="2000" dirty="0"/>
              <a:t> dialog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multiple</a:t>
            </a:r>
            <a:r>
              <a:rPr lang="cs-CZ" sz="2000" dirty="0"/>
              <a:t> </a:t>
            </a:r>
            <a:r>
              <a:rPr lang="cs-CZ" sz="2000" dirty="0" err="1"/>
              <a:t>chromatograms</a:t>
            </a:r>
            <a:r>
              <a:rPr lang="cs-CZ" sz="2000" dirty="0"/>
              <a:t> </a:t>
            </a:r>
          </a:p>
        </p:txBody>
      </p:sp>
      <p:pic>
        <p:nvPicPr>
          <p:cNvPr id="13" name="Obrázek 12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EC7AEA21-A12F-3C4A-5BFB-198F38EAA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98" y="1129209"/>
            <a:ext cx="6239377" cy="5108442"/>
          </a:xfrm>
          <a:prstGeom prst="rect">
            <a:avLst/>
          </a:prstGeom>
        </p:spPr>
      </p:pic>
      <p:sp>
        <p:nvSpPr>
          <p:cNvPr id="17" name="Obdélník 16">
            <a:extLst>
              <a:ext uri="{FF2B5EF4-FFF2-40B4-BE49-F238E27FC236}">
                <a16:creationId xmlns:a16="http://schemas.microsoft.com/office/drawing/2014/main" id="{6CE0788A-8957-5540-63B6-8CF2B8847F41}"/>
              </a:ext>
            </a:extLst>
          </p:cNvPr>
          <p:cNvSpPr/>
          <p:nvPr/>
        </p:nvSpPr>
        <p:spPr>
          <a:xfrm>
            <a:off x="4133850" y="4067174"/>
            <a:ext cx="2628900" cy="619125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1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P022/100A 14/05/2025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4313</TotalTime>
  <Words>294</Words>
  <Application>Microsoft Office PowerPoint</Application>
  <PresentationFormat>Širokoúhlá obrazovka</PresentationFormat>
  <Paragraphs>58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Myriad Pro Light</vt:lpstr>
      <vt:lpstr>Wingdings</vt:lpstr>
      <vt:lpstr>Motiv Office</vt:lpstr>
      <vt:lpstr>SST – SYSTEM SUITABILITY TEST</vt:lpstr>
      <vt:lpstr>System suitability test</vt:lpstr>
      <vt:lpstr>Chromatogram window</vt:lpstr>
      <vt:lpstr>SST properties</vt:lpstr>
      <vt:lpstr>SST Events</vt:lpstr>
      <vt:lpstr>SST Results</vt:lpstr>
      <vt:lpstr>SST Report Setup</vt:lpstr>
      <vt:lpstr>Include in SSt</vt:lpstr>
      <vt:lpstr>Include in SSt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P002 - Extension SST</dc:title>
  <dc:creator>Vladimír Páťal</dc:creator>
  <cp:lastModifiedBy>Sůvová Marie</cp:lastModifiedBy>
  <cp:revision>84</cp:revision>
  <dcterms:created xsi:type="dcterms:W3CDTF">2023-03-31T10:12:27Z</dcterms:created>
  <dcterms:modified xsi:type="dcterms:W3CDTF">2025-05-29T11:40:24Z</dcterms:modified>
</cp:coreProperties>
</file>