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1" r:id="rId2"/>
    <p:sldId id="263" r:id="rId3"/>
    <p:sldId id="264" r:id="rId4"/>
    <p:sldId id="265" r:id="rId5"/>
    <p:sldId id="266" r:id="rId6"/>
    <p:sldId id="267" r:id="rId7"/>
    <p:sldId id="268" r:id="rId8"/>
    <p:sldId id="270" r:id="rId9"/>
    <p:sldId id="260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45" autoAdjust="0"/>
  </p:normalViewPr>
  <p:slideViewPr>
    <p:cSldViewPr snapToGrid="0">
      <p:cViewPr varScale="1">
        <p:scale>
          <a:sx n="116" d="100"/>
          <a:sy n="116" d="100"/>
        </p:scale>
        <p:origin x="138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16.04.2020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-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="" xmlns:a16="http://schemas.microsoft.com/office/drawing/2014/main" id="{1E5B21BA-62E3-4F4F-BD3A-4F5EBF8093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="" xmlns:a16="http://schemas.microsoft.com/office/drawing/2014/main" id="{049C05DD-2522-4522-8D19-44E63AB77B5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4079175"/>
            <a:ext cx="10515600" cy="992579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defRPr sz="6500" b="1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=""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4979175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FontTx/>
              <a:buNone/>
              <a:defRPr sz="4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21" name="Zástupný text 20">
            <a:extLst>
              <a:ext uri="{FF2B5EF4-FFF2-40B4-BE49-F238E27FC236}">
                <a16:creationId xmlns="" xmlns:a16="http://schemas.microsoft.com/office/drawing/2014/main" id="{D236D0D6-4278-4C51-846A-FC4A7CF5438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8200" y="5846700"/>
            <a:ext cx="10501313" cy="30003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FontTx/>
              <a:buNone/>
              <a:defRPr sz="1500">
                <a:solidFill>
                  <a:schemeClr val="tx2"/>
                </a:solidFill>
              </a:defRPr>
            </a:lvl1pPr>
          </a:lstStyle>
          <a:p>
            <a:pPr lvl="0"/>
            <a:r>
              <a:rPr lang="cs-CZ" dirty="0"/>
              <a:t>P01/70A 11/9/2019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- content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="" xmlns:a16="http://schemas.microsoft.com/office/drawing/2014/main" id="{D99ACFDD-2759-41EB-BB82-6A1DD03089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="" xmlns:a16="http://schemas.microsoft.com/office/drawing/2014/main" id="{731810B6-3773-40BE-934F-0546D517B57A}"/>
              </a:ext>
            </a:extLst>
          </p:cNvPr>
          <p:cNvSpPr/>
          <p:nvPr userDrawn="1"/>
        </p:nvSpPr>
        <p:spPr>
          <a:xfrm>
            <a:off x="0" y="1300889"/>
            <a:ext cx="810000" cy="36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90000" rtlCol="0" anchor="ctr"/>
          <a:lstStyle/>
          <a:p>
            <a:pPr algn="ctr"/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=""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2140585"/>
            <a:ext cx="9921834" cy="2931228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414000" indent="-41400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700" spc="-20" baseline="0">
                <a:solidFill>
                  <a:schemeClr val="tx1"/>
                </a:solidFill>
              </a:defRPr>
            </a:lvl1pPr>
            <a:lvl2pPr marL="900000" indent="-180000">
              <a:lnSpc>
                <a:spcPct val="100000"/>
              </a:lnSpc>
              <a:spcBef>
                <a:spcPts val="0"/>
              </a:spcBef>
              <a:buFont typeface="Calibri" panose="020F0502020204030204" pitchFamily="34" charset="0"/>
              <a:buChar char="-"/>
              <a:defRPr sz="2700" spc="-20" baseline="0"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 dirty="0"/>
              <a:t>Kliknutím vložíte obsah</a:t>
            </a:r>
          </a:p>
          <a:p>
            <a:pPr lvl="1"/>
            <a:r>
              <a:rPr lang="cs-CZ" dirty="0"/>
              <a:t>Druhá úroveň,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 dirty="0"/>
              <a:t>Druhá úroveň</a:t>
            </a:r>
          </a:p>
          <a:p>
            <a:pPr lvl="0"/>
            <a:r>
              <a:rPr lang="cs-CZ" dirty="0"/>
              <a:t>Druhý bod</a:t>
            </a:r>
          </a:p>
          <a:p>
            <a:pPr lvl="0"/>
            <a:r>
              <a:rPr lang="cs-CZ" dirty="0"/>
              <a:t>Třetí bod</a:t>
            </a:r>
          </a:p>
        </p:txBody>
      </p:sp>
      <p:sp>
        <p:nvSpPr>
          <p:cNvPr id="16" name="Nadpis 15">
            <a:extLst>
              <a:ext uri="{FF2B5EF4-FFF2-40B4-BE49-F238E27FC236}">
                <a16:creationId xmlns="" xmlns:a16="http://schemas.microsoft.com/office/drawing/2014/main" id="{B792AD4A-0799-4BB4-AF9C-442C79E364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5016" y="1170000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200" b="1" spc="-20" baseline="0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Kliknutím vložíte nadpis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FE1B3F75-57C2-4C9B-BD97-F972575BB8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28725" y="321772"/>
            <a:ext cx="10141891" cy="30687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FontTx/>
              <a:buNone/>
              <a:defRPr sz="170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defRPr>
            </a:lvl1pPr>
          </a:lstStyle>
          <a:p>
            <a:pPr lvl="0"/>
            <a:r>
              <a:rPr lang="cs-CZ" dirty="0"/>
              <a:t>NÁZEV PREZENTACE → NÁZEV KAPITOLY → NÁZEV STRÁNKY (1/5)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 smtClean="0"/>
              <a:t>PXXX/XXA 02/2020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ODUCT - 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="" xmlns:a16="http://schemas.microsoft.com/office/drawing/2014/main" id="{D99ACFDD-2759-41EB-BB82-6A1DD03089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="" xmlns:a16="http://schemas.microsoft.com/office/drawing/2014/main" id="{731810B6-3773-40BE-934F-0546D517B57A}"/>
              </a:ext>
            </a:extLst>
          </p:cNvPr>
          <p:cNvSpPr/>
          <p:nvPr userDrawn="1"/>
        </p:nvSpPr>
        <p:spPr>
          <a:xfrm>
            <a:off x="0" y="1300889"/>
            <a:ext cx="810000" cy="36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90000" rtlCol="0" anchor="ctr"/>
          <a:lstStyle/>
          <a:p>
            <a:pPr algn="ctr"/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=""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2140585"/>
            <a:ext cx="9921834" cy="2931228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414000" indent="-41400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700" spc="-20" baseline="0">
                <a:solidFill>
                  <a:schemeClr val="tx1"/>
                </a:solidFill>
              </a:defRPr>
            </a:lvl1pPr>
            <a:lvl2pPr marL="900000" indent="-180000">
              <a:lnSpc>
                <a:spcPct val="100000"/>
              </a:lnSpc>
              <a:spcBef>
                <a:spcPts val="0"/>
              </a:spcBef>
              <a:buFont typeface="Calibri" panose="020F0502020204030204" pitchFamily="34" charset="0"/>
              <a:buChar char="-"/>
              <a:defRPr sz="2700" spc="-20" baseline="0"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 dirty="0"/>
              <a:t>Kliknutím vložíte obsah</a:t>
            </a:r>
          </a:p>
          <a:p>
            <a:pPr lvl="1"/>
            <a:r>
              <a:rPr lang="cs-CZ" dirty="0"/>
              <a:t>Druhá úroveň,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 dirty="0"/>
              <a:t>Druhá úroveň</a:t>
            </a:r>
          </a:p>
          <a:p>
            <a:pPr lvl="0"/>
            <a:r>
              <a:rPr lang="cs-CZ" dirty="0"/>
              <a:t>Druhý bod</a:t>
            </a:r>
          </a:p>
          <a:p>
            <a:pPr lvl="0"/>
            <a:r>
              <a:rPr lang="cs-CZ" dirty="0"/>
              <a:t>Třetí bod</a:t>
            </a:r>
          </a:p>
        </p:txBody>
      </p:sp>
      <p:sp>
        <p:nvSpPr>
          <p:cNvPr id="16" name="Nadpis 15">
            <a:extLst>
              <a:ext uri="{FF2B5EF4-FFF2-40B4-BE49-F238E27FC236}">
                <a16:creationId xmlns="" xmlns:a16="http://schemas.microsoft.com/office/drawing/2014/main" id="{B792AD4A-0799-4BB4-AF9C-442C79E364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5016" y="1170000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200" b="1" spc="-20" baseline="0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Kliknutím vložíte nadpis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FE1B3F75-57C2-4C9B-BD97-F972575BB8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28725" y="321772"/>
            <a:ext cx="10141891" cy="30687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FontTx/>
              <a:buNone/>
              <a:defRPr sz="170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defRPr>
            </a:lvl1pPr>
          </a:lstStyle>
          <a:p>
            <a:pPr lvl="0"/>
            <a:r>
              <a:rPr lang="cs-CZ" dirty="0"/>
              <a:t>NÁZEV PREZENTACE → NÁZEV KAPITOLY → NÁZEV STRÁNKY (1/5)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="" xmlns:a16="http://schemas.microsoft.com/office/drawing/2014/main" id="{51F161E3-8510-42C2-A819-26E26EDD466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9388" y="5944156"/>
            <a:ext cx="9921875" cy="369332"/>
          </a:xfrm>
          <a:prstGeom prst="rect">
            <a:avLst/>
          </a:prstGeom>
        </p:spPr>
        <p:txBody>
          <a:bodyPr anchor="b">
            <a:spAutoFit/>
          </a:bodyPr>
          <a:lstStyle>
            <a:lvl1pPr marL="342900" indent="-342900">
              <a:buSzPct val="140000"/>
              <a:buFontTx/>
              <a:buBlip>
                <a:blip r:embed="rId4"/>
              </a:buBlip>
              <a:defRPr sz="2000"/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PXXX/XXA 02/2020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91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RODUCT - 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="" xmlns:a16="http://schemas.microsoft.com/office/drawing/2014/main" id="{D99ACFDD-2759-41EB-BB82-6A1DD03089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="" xmlns:a16="http://schemas.microsoft.com/office/drawing/2014/main" id="{731810B6-3773-40BE-934F-0546D517B57A}"/>
              </a:ext>
            </a:extLst>
          </p:cNvPr>
          <p:cNvSpPr/>
          <p:nvPr userDrawn="1"/>
        </p:nvSpPr>
        <p:spPr>
          <a:xfrm>
            <a:off x="0" y="1300889"/>
            <a:ext cx="810000" cy="36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90000" rtlCol="0" anchor="ctr"/>
          <a:lstStyle/>
          <a:p>
            <a:pPr algn="ctr"/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=""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2140585"/>
            <a:ext cx="9921834" cy="597256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414000" indent="-41400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700" spc="-20" baseline="0">
                <a:solidFill>
                  <a:schemeClr val="tx1"/>
                </a:solidFill>
              </a:defRPr>
            </a:lvl1pPr>
            <a:lvl2pPr marL="900000" indent="-180000">
              <a:lnSpc>
                <a:spcPct val="100000"/>
              </a:lnSpc>
              <a:spcBef>
                <a:spcPts val="0"/>
              </a:spcBef>
              <a:buFont typeface="Calibri" panose="020F0502020204030204" pitchFamily="34" charset="0"/>
              <a:buChar char="-"/>
              <a:defRPr sz="2700" spc="-20" baseline="0"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 dirty="0"/>
              <a:t>Kliknutím vložíte obsah</a:t>
            </a:r>
          </a:p>
        </p:txBody>
      </p:sp>
      <p:sp>
        <p:nvSpPr>
          <p:cNvPr id="16" name="Nadpis 15">
            <a:extLst>
              <a:ext uri="{FF2B5EF4-FFF2-40B4-BE49-F238E27FC236}">
                <a16:creationId xmlns="" xmlns:a16="http://schemas.microsoft.com/office/drawing/2014/main" id="{B792AD4A-0799-4BB4-AF9C-442C79E364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5016" y="1170000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200" b="1" spc="-20" baseline="0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Kliknutím vložíte nadpis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FE1B3F75-57C2-4C9B-BD97-F972575BB8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28725" y="321772"/>
            <a:ext cx="10141891" cy="30687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FontTx/>
              <a:buNone/>
              <a:defRPr sz="170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defRPr>
            </a:lvl1pPr>
          </a:lstStyle>
          <a:p>
            <a:pPr lvl="0"/>
            <a:r>
              <a:rPr lang="cs-CZ" dirty="0"/>
              <a:t>NÁZEV PREZENTACE → NÁZEV KAPITOLY → NÁZEV STRÁNKY (1/5)</a:t>
            </a:r>
          </a:p>
        </p:txBody>
      </p:sp>
      <p:sp>
        <p:nvSpPr>
          <p:cNvPr id="6" name="Zástupný symbol obrázku 5">
            <a:extLst>
              <a:ext uri="{FF2B5EF4-FFF2-40B4-BE49-F238E27FC236}">
                <a16:creationId xmlns="" xmlns:a16="http://schemas.microsoft.com/office/drawing/2014/main" id="{3EA7A73C-C277-4D48-A18D-37ECEBF1A4E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964987" y="2917825"/>
            <a:ext cx="9406276" cy="355364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PXXX/XXA 02/2020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525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RODUCT - content p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="" xmlns:a16="http://schemas.microsoft.com/office/drawing/2014/main" id="{D99ACFDD-2759-41EB-BB82-6A1DD03089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FE1B3F75-57C2-4C9B-BD97-F972575BB8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28725" y="321772"/>
            <a:ext cx="10141891" cy="30687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FontTx/>
              <a:buNone/>
              <a:defRPr sz="170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defRPr>
            </a:lvl1pPr>
          </a:lstStyle>
          <a:p>
            <a:pPr lvl="0"/>
            <a:r>
              <a:rPr lang="cs-CZ" dirty="0"/>
              <a:t>NÁZEV PREZENTACE → NÁZEV KAPITOLY → NÁZEV STRÁNKY (1/5)</a:t>
            </a:r>
          </a:p>
        </p:txBody>
      </p:sp>
      <p:sp>
        <p:nvSpPr>
          <p:cNvPr id="6" name="Zástupný symbol obrázku 5">
            <a:extLst>
              <a:ext uri="{FF2B5EF4-FFF2-40B4-BE49-F238E27FC236}">
                <a16:creationId xmlns="" xmlns:a16="http://schemas.microsoft.com/office/drawing/2014/main" id="{3EA7A73C-C277-4D48-A18D-37ECEBF1A4E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63038" y="950423"/>
            <a:ext cx="7247107" cy="552104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cs-CZ" dirty="0"/>
          </a:p>
        </p:txBody>
      </p:sp>
      <p:sp>
        <p:nvSpPr>
          <p:cNvPr id="12" name="Zástupný text 3">
            <a:extLst>
              <a:ext uri="{FF2B5EF4-FFF2-40B4-BE49-F238E27FC236}">
                <a16:creationId xmlns="" xmlns:a16="http://schemas.microsoft.com/office/drawing/2014/main" id="{08399E18-96D5-4FB6-9E09-E9B7250952D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74868" y="950423"/>
            <a:ext cx="2995748" cy="1051570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marL="270000" indent="-270000">
              <a:buSzPct val="110000"/>
              <a:buFontTx/>
              <a:buBlip>
                <a:blip r:embed="rId3"/>
              </a:buBlip>
              <a:defRPr sz="2000"/>
            </a:lvl1pPr>
          </a:lstStyle>
          <a:p>
            <a:pPr lvl="0"/>
            <a:r>
              <a:rPr lang="cs-CZ" dirty="0"/>
              <a:t>Místo pro vložení textu</a:t>
            </a:r>
          </a:p>
          <a:p>
            <a:pPr lvl="0"/>
            <a:r>
              <a:rPr lang="cs-CZ" dirty="0"/>
              <a:t>Druhý bod delší text přes více řádků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PXXX/XXA 02/2020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3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-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="" xmlns:a16="http://schemas.microsoft.com/office/drawing/2014/main" id="{1E5B21BA-62E3-4F4F-BD3A-4F5EBF8093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=""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702825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FontTx/>
              <a:buNone/>
              <a:defRPr sz="4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cs-CZ" dirty="0"/>
              <a:t>…LUNCH BREAK…</a:t>
            </a:r>
          </a:p>
        </p:txBody>
      </p:sp>
    </p:spTree>
    <p:extLst>
      <p:ext uri="{BB962C8B-B14F-4D97-AF65-F5344CB8AC3E}">
        <p14:creationId xmlns:p14="http://schemas.microsoft.com/office/powerpoint/2010/main" val="161394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- fina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="" xmlns:a16="http://schemas.microsoft.com/office/drawing/2014/main" id="{1E5B21BA-62E3-4F4F-BD3A-4F5EBF8093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=""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702825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FontTx/>
              <a:buNone/>
              <a:defRPr sz="4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cs-CZ" dirty="0"/>
              <a:t>…THANK YOU FOR YOUR ATTENTION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="" xmlns:a16="http://schemas.microsoft.com/office/drawing/2014/main" id="{DB0BF6D6-9484-4DDD-B179-61ACAB889E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525" y="5117910"/>
            <a:ext cx="742950" cy="660780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="" xmlns:a16="http://schemas.microsoft.com/office/drawing/2014/main" id="{23F790B1-9B64-4A9D-9445-1AAAD3303100}"/>
              </a:ext>
            </a:extLst>
          </p:cNvPr>
          <p:cNvSpPr txBox="1"/>
          <p:nvPr userDrawn="1"/>
        </p:nvSpPr>
        <p:spPr>
          <a:xfrm>
            <a:off x="3821723" y="5875894"/>
            <a:ext cx="45485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dirty="0">
                <a:solidFill>
                  <a:schemeClr val="tx2"/>
                </a:solidFill>
              </a:rPr>
              <a:t>SUPPORT@DATAAPEX.COM</a:t>
            </a:r>
          </a:p>
          <a:p>
            <a:pPr lvl="0" algn="ctr"/>
            <a:r>
              <a:rPr lang="cs-CZ" dirty="0">
                <a:solidFill>
                  <a:schemeClr val="tx2"/>
                </a:solidFill>
              </a:rPr>
              <a:t>WWW.DATAAPEX.COM</a:t>
            </a:r>
          </a:p>
        </p:txBody>
      </p:sp>
    </p:spTree>
    <p:extLst>
      <p:ext uri="{BB962C8B-B14F-4D97-AF65-F5344CB8AC3E}">
        <p14:creationId xmlns:p14="http://schemas.microsoft.com/office/powerpoint/2010/main" val="242346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8874000" y="6534000"/>
            <a:ext cx="2497784" cy="2585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856800" y="6537600"/>
            <a:ext cx="2498400" cy="27699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PXXX/XXA 02/2020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3" r:id="rId3"/>
    <p:sldLayoutId id="2147483664" r:id="rId4"/>
    <p:sldLayoutId id="2147483665" r:id="rId5"/>
    <p:sldLayoutId id="2147483661" r:id="rId6"/>
    <p:sldLayoutId id="2147483662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=""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Clarity 8.3</a:t>
            </a:r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=""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4979175"/>
            <a:ext cx="10515600" cy="674031"/>
          </a:xfrm>
        </p:spPr>
        <p:txBody>
          <a:bodyPr/>
          <a:lstStyle/>
          <a:p>
            <a:r>
              <a:rPr lang="cs-CZ" dirty="0" smtClean="0"/>
              <a:t>WHAT‘S NEW</a:t>
            </a:r>
            <a:endParaRPr lang="cs-CZ" dirty="0"/>
          </a:p>
        </p:txBody>
      </p:sp>
      <p:sp>
        <p:nvSpPr>
          <p:cNvPr id="5" name="Zástupný text 4">
            <a:extLst>
              <a:ext uri="{FF2B5EF4-FFF2-40B4-BE49-F238E27FC236}">
                <a16:creationId xmlns="" xmlns:a16="http://schemas.microsoft.com/office/drawing/2014/main" id="{B4C4D433-DFB4-4A32-A39A-EBCF114E6F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5846700"/>
            <a:ext cx="10501313" cy="300082"/>
          </a:xfrm>
        </p:spPr>
        <p:txBody>
          <a:bodyPr/>
          <a:lstStyle/>
          <a:p>
            <a:r>
              <a:rPr lang="cs-CZ" dirty="0" smtClean="0"/>
              <a:t>P054/80A 04/2020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448782" y="2140585"/>
            <a:ext cx="9921834" cy="2772211"/>
          </a:xfrm>
        </p:spPr>
        <p:txBody>
          <a:bodyPr/>
          <a:lstStyle/>
          <a:p>
            <a:r>
              <a:rPr lang="cs-CZ" dirty="0" smtClean="0"/>
              <a:t>Method </a:t>
            </a:r>
            <a:r>
              <a:rPr lang="cs-CZ" b="1" dirty="0" smtClean="0"/>
              <a:t>versioning</a:t>
            </a:r>
          </a:p>
          <a:p>
            <a:r>
              <a:rPr lang="cs-CZ" dirty="0" smtClean="0"/>
              <a:t>Redesigned tab of a specific compound in </a:t>
            </a:r>
            <a:r>
              <a:rPr lang="cs-CZ" b="1" dirty="0" smtClean="0"/>
              <a:t>Calibration</a:t>
            </a:r>
          </a:p>
          <a:p>
            <a:r>
              <a:rPr lang="cs-CZ" dirty="0" smtClean="0"/>
              <a:t>New </a:t>
            </a:r>
            <a:r>
              <a:rPr lang="cs-CZ" b="1" dirty="0" smtClean="0"/>
              <a:t>icons and groups</a:t>
            </a:r>
            <a:r>
              <a:rPr lang="cs-CZ" dirty="0" smtClean="0"/>
              <a:t> in Audit Trail</a:t>
            </a:r>
          </a:p>
          <a:p>
            <a:r>
              <a:rPr lang="cs-CZ" dirty="0" smtClean="0"/>
              <a:t>Improvements in the </a:t>
            </a:r>
            <a:r>
              <a:rPr lang="cs-CZ" b="1" dirty="0" smtClean="0"/>
              <a:t>MS </a:t>
            </a:r>
            <a:r>
              <a:rPr lang="cs-CZ" dirty="0" smtClean="0"/>
              <a:t>extension</a:t>
            </a:r>
          </a:p>
          <a:p>
            <a:r>
              <a:rPr lang="cs-CZ" b="1" dirty="0" smtClean="0"/>
              <a:t>New </a:t>
            </a:r>
            <a:r>
              <a:rPr lang="cs-CZ" dirty="0" smtClean="0"/>
              <a:t>and </a:t>
            </a:r>
            <a:r>
              <a:rPr lang="cs-CZ" b="1" dirty="0" smtClean="0"/>
              <a:t>updated </a:t>
            </a:r>
            <a:r>
              <a:rPr lang="cs-CZ" dirty="0" smtClean="0"/>
              <a:t>control modules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 is new in Clarity 8.3?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WHAT‘S NEW → OVERVIEW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13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5000">
        <p:fade/>
      </p:transition>
    </mc:Choice>
    <mc:Fallback xmlns="">
      <p:transition spd="med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/>
              <a:t>WHAT‘S NEW → </a:t>
            </a:r>
            <a:r>
              <a:rPr lang="cs-CZ" dirty="0" smtClean="0"/>
              <a:t>METHOD SETUP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7703999" y="950423"/>
            <a:ext cx="3884817" cy="2287806"/>
          </a:xfrm>
        </p:spPr>
        <p:txBody>
          <a:bodyPr/>
          <a:lstStyle/>
          <a:p>
            <a:r>
              <a:rPr lang="cs-CZ" dirty="0" smtClean="0"/>
              <a:t>Info about method version and last save is </a:t>
            </a:r>
            <a:r>
              <a:rPr lang="cs-CZ" b="1" dirty="0" smtClean="0"/>
              <a:t>displayed in the header</a:t>
            </a:r>
          </a:p>
          <a:p>
            <a:r>
              <a:rPr lang="cs-CZ" dirty="0" smtClean="0"/>
              <a:t>After each save, the version is </a:t>
            </a:r>
            <a:r>
              <a:rPr lang="cs-CZ" b="1" dirty="0" smtClean="0"/>
              <a:t>incremented</a:t>
            </a:r>
          </a:p>
          <a:p>
            <a:r>
              <a:rPr lang="cs-CZ" b="1" dirty="0" smtClean="0"/>
              <a:t>Previous</a:t>
            </a:r>
            <a:r>
              <a:rPr lang="cs-CZ" dirty="0" smtClean="0"/>
              <a:t> versions can be opened from the File Open dialog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942" y="950422"/>
            <a:ext cx="5620187" cy="4566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1549" y="2776152"/>
            <a:ext cx="4207134" cy="339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83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4000">
        <p:fad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</a:t>
            </a:r>
            <a:r>
              <a:rPr lang="cs-CZ" dirty="0" smtClean="0"/>
              <a:t>CALIBRATION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7488195" y="950423"/>
            <a:ext cx="3882421" cy="2159566"/>
          </a:xfrm>
        </p:spPr>
        <p:txBody>
          <a:bodyPr/>
          <a:lstStyle/>
          <a:p>
            <a:r>
              <a:rPr lang="cs-CZ" dirty="0" smtClean="0"/>
              <a:t>Compound parameters are </a:t>
            </a:r>
            <a:r>
              <a:rPr lang="en-US" b="1" dirty="0" smtClean="0"/>
              <a:t>rearranged</a:t>
            </a:r>
            <a:r>
              <a:rPr lang="cs-CZ" b="1" dirty="0" smtClean="0"/>
              <a:t> into groups </a:t>
            </a:r>
            <a:r>
              <a:rPr lang="cs-CZ" dirty="0" smtClean="0"/>
              <a:t>– Identification </a:t>
            </a:r>
            <a:r>
              <a:rPr lang="cs-CZ" sz="1400" dirty="0" smtClean="0">
                <a:solidFill>
                  <a:srgbClr val="FF0000"/>
                </a:solidFill>
              </a:rPr>
              <a:t>①</a:t>
            </a:r>
            <a:r>
              <a:rPr lang="cs-CZ" dirty="0" smtClean="0"/>
              <a:t>, Quantification </a:t>
            </a:r>
            <a:r>
              <a:rPr lang="cs-CZ" sz="1400" dirty="0">
                <a:solidFill>
                  <a:srgbClr val="FF0000"/>
                </a:solidFill>
              </a:rPr>
              <a:t>②</a:t>
            </a:r>
            <a:r>
              <a:rPr lang="cs-CZ" dirty="0" smtClean="0"/>
              <a:t> and Calibration Curve </a:t>
            </a:r>
            <a:r>
              <a:rPr lang="cs-CZ" sz="1400" dirty="0">
                <a:solidFill>
                  <a:srgbClr val="FF0000"/>
                </a:solidFill>
              </a:rPr>
              <a:t>③</a:t>
            </a:r>
            <a:endParaRPr lang="cs-CZ" dirty="0" smtClean="0"/>
          </a:p>
          <a:p>
            <a:r>
              <a:rPr lang="cs-CZ" dirty="0" err="1" smtClean="0"/>
              <a:t>Rec</a:t>
            </a:r>
            <a:r>
              <a:rPr lang="cs-CZ" dirty="0" smtClean="0"/>
              <a:t> </a:t>
            </a:r>
            <a:r>
              <a:rPr lang="cs-CZ" dirty="0"/>
              <a:t>No. </a:t>
            </a:r>
            <a:r>
              <a:rPr lang="cs-CZ" sz="1400" dirty="0" smtClean="0">
                <a:solidFill>
                  <a:srgbClr val="FF0000"/>
                </a:solidFill>
              </a:rPr>
              <a:t>④</a:t>
            </a:r>
            <a:r>
              <a:rPr lang="cs-CZ" dirty="0" smtClean="0"/>
              <a:t> </a:t>
            </a:r>
            <a:r>
              <a:rPr lang="en-GB" dirty="0" smtClean="0"/>
              <a:t>column </a:t>
            </a:r>
            <a:r>
              <a:rPr lang="en-US" dirty="0" smtClean="0"/>
              <a:t>displays both </a:t>
            </a:r>
            <a:r>
              <a:rPr lang="en-US" b="1" dirty="0" smtClean="0"/>
              <a:t>used </a:t>
            </a:r>
            <a:r>
              <a:rPr lang="cs-CZ" dirty="0" smtClean="0"/>
              <a:t>and</a:t>
            </a:r>
            <a:r>
              <a:rPr lang="cs-CZ" b="1" dirty="0" smtClean="0"/>
              <a:t> </a:t>
            </a:r>
            <a:r>
              <a:rPr lang="en-US" b="1" dirty="0" smtClean="0"/>
              <a:t>total</a:t>
            </a:r>
            <a:r>
              <a:rPr lang="cs-CZ" b="1" dirty="0" smtClean="0"/>
              <a:t> </a:t>
            </a:r>
            <a:r>
              <a:rPr lang="en-US" dirty="0"/>
              <a:t>recalibrations on the respective </a:t>
            </a:r>
            <a:r>
              <a:rPr lang="en-US" dirty="0" smtClean="0"/>
              <a:t>level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443" y="950423"/>
            <a:ext cx="6025860" cy="539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17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6000">
        <p:fade/>
      </p:transition>
    </mc:Choice>
    <mc:Fallback xmlns="">
      <p:transition spd="med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</a:t>
            </a:r>
            <a:r>
              <a:rPr lang="cs-CZ" dirty="0" smtClean="0"/>
              <a:t>AUDIT TRAIL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7488195" y="950423"/>
            <a:ext cx="4148748" cy="1456809"/>
          </a:xfrm>
        </p:spPr>
        <p:txBody>
          <a:bodyPr/>
          <a:lstStyle/>
          <a:p>
            <a:r>
              <a:rPr lang="cs-CZ" dirty="0" smtClean="0"/>
              <a:t>New columns </a:t>
            </a:r>
            <a:r>
              <a:rPr lang="cs-CZ" b="1" dirty="0" smtClean="0"/>
              <a:t>Group</a:t>
            </a:r>
            <a:r>
              <a:rPr lang="cs-CZ" dirty="0" smtClean="0"/>
              <a:t> and </a:t>
            </a:r>
            <a:r>
              <a:rPr lang="cs-CZ" b="1" dirty="0" smtClean="0"/>
              <a:t>Severity</a:t>
            </a:r>
          </a:p>
          <a:p>
            <a:r>
              <a:rPr lang="cs-CZ" dirty="0" smtClean="0"/>
              <a:t>New </a:t>
            </a:r>
            <a:r>
              <a:rPr lang="cs-CZ" b="1" dirty="0" smtClean="0"/>
              <a:t>Group icons</a:t>
            </a:r>
          </a:p>
          <a:p>
            <a:r>
              <a:rPr lang="cs-CZ" dirty="0" smtClean="0"/>
              <a:t>Prepared ground for </a:t>
            </a:r>
            <a:r>
              <a:rPr lang="cs-CZ" b="1" dirty="0" smtClean="0"/>
              <a:t>filtering</a:t>
            </a:r>
            <a:r>
              <a:rPr lang="cs-CZ" dirty="0" smtClean="0"/>
              <a:t> options in </a:t>
            </a:r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b="1" dirty="0" smtClean="0"/>
              <a:t>future version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982" y="950423"/>
            <a:ext cx="6284235" cy="4930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04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000">
        <p:fade/>
      </p:transition>
    </mc:Choice>
    <mc:Fallback xmlns=""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</a:t>
            </a:r>
            <a:r>
              <a:rPr lang="cs-CZ" dirty="0" smtClean="0"/>
              <a:t>EXTENSION MS → CHROMATOGRAM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7488195" y="950423"/>
            <a:ext cx="4148748" cy="1882567"/>
          </a:xfrm>
        </p:spPr>
        <p:txBody>
          <a:bodyPr/>
          <a:lstStyle/>
          <a:p>
            <a:r>
              <a:rPr lang="cs-CZ" b="1" dirty="0" smtClean="0"/>
              <a:t>MS Method </a:t>
            </a:r>
            <a:r>
              <a:rPr lang="cs-CZ" dirty="0" smtClean="0"/>
              <a:t>tab is now faster </a:t>
            </a:r>
            <a:r>
              <a:rPr lang="cs-CZ" b="1" dirty="0" smtClean="0"/>
              <a:t>accesible</a:t>
            </a:r>
          </a:p>
          <a:p>
            <a:r>
              <a:rPr lang="cs-CZ" dirty="0" smtClean="0"/>
              <a:t>MS Method tab is on the </a:t>
            </a:r>
            <a:r>
              <a:rPr lang="cs-CZ" b="1" dirty="0" smtClean="0"/>
              <a:t>same level such as Results tab </a:t>
            </a:r>
            <a:r>
              <a:rPr lang="cs-CZ" dirty="0" smtClean="0"/>
              <a:t>(previously it was hidden on the Measurement Conditions tab)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313" y="950423"/>
            <a:ext cx="6388598" cy="495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66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4000">
        <p:fad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313" y="950423"/>
            <a:ext cx="6388598" cy="4959489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</a:t>
            </a:r>
            <a:r>
              <a:rPr lang="cs-CZ" dirty="0" smtClean="0"/>
              <a:t>EXTENSION MS → CHROMATOGRAM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7488195" y="950423"/>
            <a:ext cx="4148748" cy="1328569"/>
          </a:xfrm>
        </p:spPr>
        <p:txBody>
          <a:bodyPr/>
          <a:lstStyle/>
          <a:p>
            <a:r>
              <a:rPr lang="cs-CZ" dirty="0" smtClean="0"/>
              <a:t>MS Integration tab is now </a:t>
            </a:r>
            <a:r>
              <a:rPr lang="cs-CZ" b="1" dirty="0" smtClean="0"/>
              <a:t>independent</a:t>
            </a:r>
            <a:r>
              <a:rPr lang="cs-CZ" dirty="0" smtClean="0"/>
              <a:t> tab of Integration tab</a:t>
            </a:r>
          </a:p>
          <a:p>
            <a:r>
              <a:rPr lang="cs-CZ" dirty="0" smtClean="0"/>
              <a:t>It allows to integrate </a:t>
            </a:r>
            <a:r>
              <a:rPr lang="cs-CZ" b="1" dirty="0" smtClean="0"/>
              <a:t>only MS Quantification</a:t>
            </a:r>
            <a:r>
              <a:rPr lang="cs-CZ" dirty="0" smtClean="0"/>
              <a:t> signals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20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000">
        <p:fade/>
      </p:transition>
    </mc:Choice>
    <mc:Fallback xmlns=""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448782" y="2140585"/>
            <a:ext cx="9921834" cy="2228472"/>
          </a:xfrm>
        </p:spPr>
        <p:txBody>
          <a:bodyPr/>
          <a:lstStyle/>
          <a:p>
            <a:r>
              <a:rPr lang="cs-CZ" dirty="0" smtClean="0"/>
              <a:t>Agilent – 8860, 8890 and Intuvo 9000 GC</a:t>
            </a:r>
          </a:p>
          <a:p>
            <a:r>
              <a:rPr lang="cs-CZ" dirty="0" smtClean="0"/>
              <a:t>JASCO – FP-4020/4025 detector</a:t>
            </a:r>
          </a:p>
          <a:p>
            <a:r>
              <a:rPr lang="cs-CZ" dirty="0" smtClean="0"/>
              <a:t>Young In Chromass – ChroZen GC</a:t>
            </a:r>
          </a:p>
          <a:p>
            <a:pPr marL="0" indent="0">
              <a:buNone/>
            </a:pPr>
            <a:r>
              <a:rPr lang="cs-CZ" dirty="0" smtClean="0"/>
              <a:t>... many control modules have been updated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55016" y="1170000"/>
            <a:ext cx="10515600" cy="674031"/>
          </a:xfrm>
        </p:spPr>
        <p:txBody>
          <a:bodyPr/>
          <a:lstStyle/>
          <a:p>
            <a:r>
              <a:rPr lang="cs-CZ" dirty="0" smtClean="0"/>
              <a:t>New control modules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</a:t>
            </a:r>
            <a:r>
              <a:rPr lang="cs-CZ" dirty="0" smtClean="0"/>
              <a:t>CONTROL MODULES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107" y="4759373"/>
            <a:ext cx="1595675" cy="12020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3645" b="88004" l="9909" r="89637">
                        <a14:foregroundMark x1="35104" y1="40476" x2="35104" y2="40476"/>
                        <a14:foregroundMark x1="66580" y1="24725" x2="66580" y2="24725"/>
                        <a14:foregroundMark x1="41904" y1="23077" x2="41904" y2="23077"/>
                        <a14:foregroundMark x1="21632" y1="19505" x2="21632" y2="19505"/>
                        <a14:foregroundMark x1="77332" y1="78297" x2="77332" y2="78297"/>
                        <a14:foregroundMark x1="40997" y1="28938" x2="40997" y2="289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610" t="14560" r="13793" b="12291"/>
          <a:stretch/>
        </p:blipFill>
        <p:spPr>
          <a:xfrm>
            <a:off x="6765116" y="4759373"/>
            <a:ext cx="1736336" cy="12043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382" y="4468147"/>
            <a:ext cx="1223391" cy="178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10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8000">
        <p:fade/>
      </p:transition>
    </mc:Choice>
    <mc:Fallback xmlns="">
      <p:transition spd="med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text 3">
            <a:extLst>
              <a:ext uri="{FF2B5EF4-FFF2-40B4-BE49-F238E27FC236}">
                <a16:creationId xmlns="" xmlns:a16="http://schemas.microsoft.com/office/drawing/2014/main" id="{3D157B8B-C471-4181-BA32-0655428E94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dirty="0"/>
              <a:t>…THANK YOU FOR YOUR TIME</a:t>
            </a:r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DataApex-09-2019">
      <a:dk1>
        <a:srgbClr val="777777"/>
      </a:dk1>
      <a:lt1>
        <a:srgbClr val="FFFFFF"/>
      </a:lt1>
      <a:dk2>
        <a:srgbClr val="6181A0"/>
      </a:dk2>
      <a:lt2>
        <a:srgbClr val="FFFFFF"/>
      </a:lt2>
      <a:accent1>
        <a:srgbClr val="98B3CE"/>
      </a:accent1>
      <a:accent2>
        <a:srgbClr val="CE4F4F"/>
      </a:accent2>
      <a:accent3>
        <a:srgbClr val="C98225"/>
      </a:accent3>
      <a:accent4>
        <a:srgbClr val="4FCE70"/>
      </a:accent4>
      <a:accent5>
        <a:srgbClr val="FFFFFF"/>
      </a:accent5>
      <a:accent6>
        <a:srgbClr val="FFFFFF"/>
      </a:accent6>
      <a:hlink>
        <a:srgbClr val="6181A0"/>
      </a:hlink>
      <a:folHlink>
        <a:srgbClr val="6181A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39462DD-0CE1-4BEF-86F4-E941035AE426}" vid="{D0160ABC-819C-458F-AC15-AD69BEA66DC5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530</TotalTime>
  <Words>252</Words>
  <Application>Microsoft Office PowerPoint</Application>
  <PresentationFormat>Widescreen</PresentationFormat>
  <Paragraphs>41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Wingdings</vt:lpstr>
      <vt:lpstr>Motiv Office</vt:lpstr>
      <vt:lpstr>Clarity 8.3</vt:lpstr>
      <vt:lpstr>What is new in Clarity 8.3?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New control modules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Clarity 8.3</dc:title>
  <dc:creator>Pešta Marek</dc:creator>
  <cp:lastModifiedBy>Pešta Marek</cp:lastModifiedBy>
  <cp:revision>28</cp:revision>
  <dcterms:created xsi:type="dcterms:W3CDTF">2020-03-30T06:33:13Z</dcterms:created>
  <dcterms:modified xsi:type="dcterms:W3CDTF">2020-04-16T08:42:14Z</dcterms:modified>
</cp:coreProperties>
</file>