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2"/>
  </p:notesMasterIdLst>
  <p:sldIdLst>
    <p:sldId id="261" r:id="rId2"/>
    <p:sldId id="262" r:id="rId3"/>
    <p:sldId id="276" r:id="rId4"/>
    <p:sldId id="277" r:id="rId5"/>
    <p:sldId id="279" r:id="rId6"/>
    <p:sldId id="280" r:id="rId7"/>
    <p:sldId id="281" r:id="rId8"/>
    <p:sldId id="282" r:id="rId9"/>
    <p:sldId id="278" r:id="rId10"/>
    <p:sldId id="260" r:id="rId11"/>
  </p:sldIdLst>
  <p:sldSz cx="12192000" cy="6858000"/>
  <p:notesSz cx="6858000" cy="9144000"/>
  <p:embeddedFontLst>
    <p:embeddedFont>
      <p:font typeface="Myriad Pro Light" panose="020B0403030403020204" pitchFamily="34" charset="0"/>
      <p:regular r:id="rId13"/>
      <p:bold r:id="rId14"/>
      <p:italic r:id="rId15"/>
      <p:boldItalic r:id="rId1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15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29.05.2025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P023/100A 14/05/2025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P023/100A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259" y="3446129"/>
            <a:ext cx="8152466" cy="1089529"/>
          </a:xfrm>
        </p:spPr>
        <p:txBody>
          <a:bodyPr/>
          <a:lstStyle/>
          <a:p>
            <a:r>
              <a:rPr lang="cs-CZ" dirty="0"/>
              <a:t>DHA – </a:t>
            </a:r>
            <a:r>
              <a:rPr lang="cs-CZ" sz="3600" dirty="0"/>
              <a:t>DETAILED HYDROCARBON ANALYSIS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6260" y="4535658"/>
            <a:ext cx="8152465" cy="424732"/>
          </a:xfrm>
        </p:spPr>
        <p:txBody>
          <a:bodyPr/>
          <a:lstStyle/>
          <a:p>
            <a:r>
              <a:rPr lang="cs-CZ" dirty="0"/>
              <a:t>CLARITY EXTENSION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505471"/>
          </a:xfrm>
        </p:spPr>
        <p:txBody>
          <a:bodyPr/>
          <a:lstStyle/>
          <a:p>
            <a:r>
              <a:rPr lang="en-US" dirty="0"/>
              <a:t>Determination of individual components in spark ignition engine fuel</a:t>
            </a:r>
          </a:p>
          <a:p>
            <a:r>
              <a:rPr lang="en-US" dirty="0"/>
              <a:t>Calculation of % Area/Weight/Volume</a:t>
            </a:r>
          </a:p>
          <a:p>
            <a:pPr lvl="1"/>
            <a:r>
              <a:rPr lang="en-US" dirty="0"/>
              <a:t>Particular compounds – DHA Results</a:t>
            </a:r>
          </a:p>
          <a:p>
            <a:pPr lvl="1"/>
            <a:r>
              <a:rPr lang="en-US" dirty="0"/>
              <a:t>Hydrocarbon groups – DHA Group Results (PONA, PIONA, …)</a:t>
            </a:r>
          </a:p>
          <a:p>
            <a:r>
              <a:rPr lang="en-US" dirty="0"/>
              <a:t>ASTM D-6730</a:t>
            </a:r>
          </a:p>
          <a:p>
            <a:pPr lvl="1"/>
            <a:r>
              <a:rPr lang="en-US" dirty="0"/>
              <a:t>Preinstalled standard test method</a:t>
            </a:r>
          </a:p>
          <a:p>
            <a:r>
              <a:rPr lang="en-US" dirty="0"/>
              <a:t>Custom </a:t>
            </a:r>
            <a:r>
              <a:rPr lang="cs-CZ" dirty="0"/>
              <a:t>m</a:t>
            </a:r>
            <a:r>
              <a:rPr lang="en-US" dirty="0" err="1"/>
              <a:t>ethod</a:t>
            </a:r>
            <a:r>
              <a:rPr lang="cs-CZ" dirty="0"/>
              <a:t> development</a:t>
            </a:r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DE3348-F41F-EBE8-5C80-90F252E0FCD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https://www.dataapex.com/product/extensions-DHA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07087" y="1295512"/>
            <a:ext cx="4059798" cy="1502632"/>
          </a:xfrm>
        </p:spPr>
        <p:txBody>
          <a:bodyPr/>
          <a:lstStyle/>
          <a:p>
            <a:r>
              <a:rPr lang="cs-CZ" sz="2000" dirty="0"/>
              <a:t>DHA</a:t>
            </a:r>
            <a:r>
              <a:rPr lang="en-US" sz="2000" dirty="0"/>
              <a:t> Instrument is configured in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en-US" sz="2000" dirty="0"/>
              <a:t> System Configuration window</a:t>
            </a:r>
            <a:endParaRPr lang="cs-CZ" sz="2000" dirty="0"/>
          </a:p>
          <a:p>
            <a:r>
              <a:rPr lang="cs-CZ" sz="2000" dirty="0"/>
              <a:t>DHA </a:t>
            </a:r>
            <a:r>
              <a:rPr lang="cs-CZ" sz="2000" dirty="0" err="1"/>
              <a:t>can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</a:t>
            </a:r>
            <a:r>
              <a:rPr lang="cs-CZ" sz="2000" dirty="0" err="1"/>
              <a:t>enabled</a:t>
            </a:r>
            <a:r>
              <a:rPr lang="cs-CZ" sz="2000" dirty="0"/>
              <a:t> on station </a:t>
            </a:r>
            <a:r>
              <a:rPr lang="cs-CZ" sz="2000" dirty="0" err="1"/>
              <a:t>where</a:t>
            </a:r>
            <a:r>
              <a:rPr lang="cs-CZ" sz="2000" dirty="0"/>
              <a:t> p/n A33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purchased</a:t>
            </a:r>
            <a:endParaRPr lang="cs-CZ" sz="2000" dirty="0"/>
          </a:p>
        </p:txBody>
      </p:sp>
      <p:pic>
        <p:nvPicPr>
          <p:cNvPr id="3" name="Obrázek 2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2A73E66A-8080-9185-25F7-D5A8FBE62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66" y="1295511"/>
            <a:ext cx="6818485" cy="485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Chromatogram </a:t>
            </a:r>
            <a:r>
              <a:rPr lang="cs-CZ" dirty="0" err="1"/>
              <a:t>Window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61586" y="1295512"/>
            <a:ext cx="3805299" cy="797311"/>
          </a:xfrm>
        </p:spPr>
        <p:txBody>
          <a:bodyPr/>
          <a:lstStyle/>
          <a:p>
            <a:r>
              <a:rPr lang="cs-CZ" sz="2000" dirty="0"/>
              <a:t>DHA </a:t>
            </a:r>
            <a:r>
              <a:rPr lang="cs-CZ" sz="2000" dirty="0" err="1"/>
              <a:t>tab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specific</a:t>
            </a:r>
            <a:r>
              <a:rPr lang="cs-CZ" sz="2000" dirty="0"/>
              <a:t> DHA </a:t>
            </a:r>
            <a:r>
              <a:rPr lang="cs-CZ" sz="2000" dirty="0" err="1"/>
              <a:t>result</a:t>
            </a:r>
            <a:r>
              <a:rPr lang="cs-CZ" sz="2000" dirty="0"/>
              <a:t> </a:t>
            </a:r>
            <a:r>
              <a:rPr lang="cs-CZ" sz="2000" dirty="0" err="1"/>
              <a:t>calculations</a:t>
            </a:r>
            <a:endParaRPr lang="en-US" sz="2000" dirty="0"/>
          </a:p>
        </p:txBody>
      </p:sp>
      <p:pic>
        <p:nvPicPr>
          <p:cNvPr id="7" name="Obrázek 6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1E76E465-F5D3-F7AE-E9B3-FFCDD8DCA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65" y="1240386"/>
            <a:ext cx="7193625" cy="498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89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Settings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DHA </a:t>
            </a:r>
            <a:r>
              <a:rPr lang="cs-CZ" dirty="0" err="1"/>
              <a:t>tab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Settings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DHA </a:t>
            </a:r>
            <a:r>
              <a:rPr lang="cs-CZ" dirty="0" err="1"/>
              <a:t>tab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2366" y="1295512"/>
            <a:ext cx="4664519" cy="1682169"/>
          </a:xfrm>
        </p:spPr>
        <p:txBody>
          <a:bodyPr/>
          <a:lstStyle/>
          <a:p>
            <a:r>
              <a:rPr lang="cs-CZ" sz="2000" dirty="0"/>
              <a:t>DHA </a:t>
            </a:r>
            <a:r>
              <a:rPr lang="cs-CZ" sz="2000" dirty="0" err="1"/>
              <a:t>Settings</a:t>
            </a:r>
            <a:r>
              <a:rPr lang="cs-CZ" sz="2000" dirty="0"/>
              <a:t> are </a:t>
            </a:r>
            <a:r>
              <a:rPr lang="cs-CZ" sz="2000" dirty="0" err="1"/>
              <a:t>located</a:t>
            </a:r>
            <a:r>
              <a:rPr lang="cs-CZ" sz="2000" dirty="0"/>
              <a:t> on </a:t>
            </a:r>
            <a:r>
              <a:rPr lang="cs-CZ" sz="2000" dirty="0" err="1"/>
              <a:t>the</a:t>
            </a:r>
            <a:r>
              <a:rPr lang="cs-CZ" sz="2000" dirty="0"/>
              <a:t> DHA </a:t>
            </a:r>
            <a:r>
              <a:rPr lang="cs-CZ" sz="2000" dirty="0" err="1"/>
              <a:t>tab</a:t>
            </a:r>
            <a:endParaRPr lang="cs-CZ" sz="2000" dirty="0"/>
          </a:p>
          <a:p>
            <a:r>
              <a:rPr lang="cs-CZ" sz="2000" dirty="0" err="1"/>
              <a:t>Create</a:t>
            </a:r>
            <a:r>
              <a:rPr lang="cs-CZ" sz="2000" dirty="0"/>
              <a:t> DHA </a:t>
            </a:r>
            <a:r>
              <a:rPr lang="cs-CZ" sz="2000" dirty="0" err="1"/>
              <a:t>Calibration</a:t>
            </a:r>
            <a:endParaRPr lang="cs-CZ" sz="2000" dirty="0"/>
          </a:p>
          <a:p>
            <a:r>
              <a:rPr lang="cs-CZ" sz="2000" dirty="0"/>
              <a:t>Display DHA </a:t>
            </a:r>
            <a:r>
              <a:rPr lang="cs-CZ" sz="2000" dirty="0" err="1"/>
              <a:t>Result</a:t>
            </a:r>
            <a:r>
              <a:rPr lang="cs-CZ" sz="2000" dirty="0"/>
              <a:t> </a:t>
            </a:r>
            <a:r>
              <a:rPr lang="cs-CZ" sz="2000" dirty="0" err="1"/>
              <a:t>from</a:t>
            </a:r>
            <a:r>
              <a:rPr lang="cs-CZ" sz="2000" dirty="0"/>
              <a:t> chromatogram</a:t>
            </a:r>
          </a:p>
          <a:p>
            <a:r>
              <a:rPr lang="cs-CZ" sz="2000" dirty="0"/>
              <a:t>Edit Link Table: </a:t>
            </a:r>
            <a:r>
              <a:rPr lang="cs-CZ" sz="2000" dirty="0" err="1"/>
              <a:t>custom</a:t>
            </a:r>
            <a:r>
              <a:rPr lang="cs-CZ" sz="2000" dirty="0"/>
              <a:t> </a:t>
            </a:r>
            <a:r>
              <a:rPr lang="cs-CZ" sz="2000" dirty="0" err="1"/>
              <a:t>compound</a:t>
            </a:r>
            <a:r>
              <a:rPr lang="cs-CZ" sz="2000" dirty="0"/>
              <a:t> </a:t>
            </a:r>
            <a:r>
              <a:rPr lang="cs-CZ" sz="2000" dirty="0" err="1"/>
              <a:t>names</a:t>
            </a:r>
            <a:endParaRPr lang="cs-CZ" sz="2000" dirty="0"/>
          </a:p>
        </p:txBody>
      </p:sp>
      <p:pic>
        <p:nvPicPr>
          <p:cNvPr id="3" name="Obrázek 2" descr="Obsah obrázku text, snímek obrazovky, elektronika, displej&#10;&#10;Popis byl vytvořen automaticky">
            <a:extLst>
              <a:ext uri="{FF2B5EF4-FFF2-40B4-BE49-F238E27FC236}">
                <a16:creationId xmlns:a16="http://schemas.microsoft.com/office/drawing/2014/main" id="{16BAE28D-9E24-A5C1-548C-6C109C12E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01" y="1521528"/>
            <a:ext cx="5823334" cy="379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30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results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DHA </a:t>
            </a:r>
            <a:r>
              <a:rPr lang="cs-CZ" dirty="0" err="1"/>
              <a:t>Results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2366" y="1295512"/>
            <a:ext cx="4664519" cy="1502632"/>
          </a:xfrm>
        </p:spPr>
        <p:txBody>
          <a:bodyPr/>
          <a:lstStyle/>
          <a:p>
            <a:r>
              <a:rPr lang="en-US" sz="2000" dirty="0"/>
              <a:t>Shows the calculated results</a:t>
            </a:r>
          </a:p>
          <a:p>
            <a:r>
              <a:rPr lang="en-US" sz="2000" dirty="0"/>
              <a:t>DHA Method and DHA Calibration from Chromatogram must match with DHA Settings</a:t>
            </a:r>
          </a:p>
        </p:txBody>
      </p:sp>
      <p:pic>
        <p:nvPicPr>
          <p:cNvPr id="7" name="Obrázek 6" descr="Obsah obrázku text, snímek obrazovky, číslo, displej&#10;&#10;Popis byl vytvořen automaticky">
            <a:extLst>
              <a:ext uri="{FF2B5EF4-FFF2-40B4-BE49-F238E27FC236}">
                <a16:creationId xmlns:a16="http://schemas.microsoft.com/office/drawing/2014/main" id="{89CD8050-213B-88CC-F0D2-A7A800408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38" y="1481324"/>
            <a:ext cx="6236341" cy="417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26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DHA Group </a:t>
            </a:r>
            <a:r>
              <a:rPr lang="cs-CZ" dirty="0" err="1"/>
              <a:t>results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DHA Group </a:t>
            </a:r>
            <a:r>
              <a:rPr lang="cs-CZ" dirty="0" err="1"/>
              <a:t>Results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2366" y="1295512"/>
            <a:ext cx="4664519" cy="2207954"/>
          </a:xfrm>
        </p:spPr>
        <p:txBody>
          <a:bodyPr/>
          <a:lstStyle/>
          <a:p>
            <a:r>
              <a:rPr lang="en-US" sz="2000" dirty="0"/>
              <a:t>Display Group Results (PIONA, PONA)</a:t>
            </a:r>
          </a:p>
          <a:p>
            <a:r>
              <a:rPr lang="en-US" sz="2000" dirty="0"/>
              <a:t>Units according to DHA Settings</a:t>
            </a:r>
            <a:r>
              <a:rPr lang="cs-CZ" sz="2000" dirty="0"/>
              <a:t> – </a:t>
            </a:r>
            <a:r>
              <a:rPr lang="cs-CZ" sz="2000" dirty="0" err="1"/>
              <a:t>Corrected</a:t>
            </a:r>
            <a:r>
              <a:rPr lang="cs-CZ" sz="2000" dirty="0"/>
              <a:t> Area, % Area, % </a:t>
            </a:r>
            <a:r>
              <a:rPr lang="cs-CZ" sz="2000" dirty="0" err="1"/>
              <a:t>Weight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% </a:t>
            </a:r>
            <a:r>
              <a:rPr lang="cs-CZ" sz="2000" dirty="0" err="1"/>
              <a:t>Volume</a:t>
            </a:r>
            <a:endParaRPr lang="cs-CZ" sz="2000" dirty="0"/>
          </a:p>
          <a:p>
            <a:r>
              <a:rPr lang="cs-CZ" sz="2000" dirty="0" err="1"/>
              <a:t>Selected</a:t>
            </a:r>
            <a:r>
              <a:rPr lang="cs-CZ" sz="2000" dirty="0"/>
              <a:t> </a:t>
            </a:r>
            <a:r>
              <a:rPr lang="cs-CZ" sz="2000" dirty="0" err="1"/>
              <a:t>units</a:t>
            </a:r>
            <a:r>
              <a:rPr lang="cs-CZ" sz="2000" dirty="0"/>
              <a:t> are </a:t>
            </a:r>
            <a:r>
              <a:rPr lang="cs-CZ" sz="2000" dirty="0" err="1"/>
              <a:t>displayed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table </a:t>
            </a:r>
            <a:r>
              <a:rPr lang="cs-CZ" sz="2000" dirty="0" err="1"/>
              <a:t>header</a:t>
            </a:r>
            <a:endParaRPr lang="en-US" sz="2000" dirty="0"/>
          </a:p>
        </p:txBody>
      </p:sp>
      <p:pic>
        <p:nvPicPr>
          <p:cNvPr id="3" name="Obrázek 2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A0FD372D-84E9-B923-A538-9BF913C5E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74" y="1295512"/>
            <a:ext cx="6079572" cy="3828281"/>
          </a:xfrm>
          <a:prstGeom prst="rect">
            <a:avLst/>
          </a:prstGeom>
        </p:spPr>
      </p:pic>
      <p:sp>
        <p:nvSpPr>
          <p:cNvPr id="9" name="Ovál 8">
            <a:extLst>
              <a:ext uri="{FF2B5EF4-FFF2-40B4-BE49-F238E27FC236}">
                <a16:creationId xmlns:a16="http://schemas.microsoft.com/office/drawing/2014/main" id="{9C49FA5F-CB23-890E-E419-D0FBDB2F10A9}"/>
              </a:ext>
            </a:extLst>
          </p:cNvPr>
          <p:cNvSpPr/>
          <p:nvPr/>
        </p:nvSpPr>
        <p:spPr>
          <a:xfrm>
            <a:off x="4004441" y="1450428"/>
            <a:ext cx="567559" cy="275896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99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Calibration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DHA </a:t>
            </a:r>
            <a:r>
              <a:rPr lang="cs-CZ" dirty="0" err="1"/>
              <a:t>Calibration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2366" y="1295512"/>
            <a:ext cx="4664519" cy="2515730"/>
          </a:xfrm>
        </p:spPr>
        <p:txBody>
          <a:bodyPr/>
          <a:lstStyle/>
          <a:p>
            <a:r>
              <a:rPr lang="cs-CZ" sz="2000" dirty="0"/>
              <a:t>Open </a:t>
            </a:r>
            <a:r>
              <a:rPr lang="cs-CZ" sz="2000" dirty="0" err="1"/>
              <a:t>from</a:t>
            </a:r>
            <a:r>
              <a:rPr lang="cs-CZ" sz="2000" dirty="0"/>
              <a:t> DHA </a:t>
            </a:r>
            <a:r>
              <a:rPr lang="cs-CZ" sz="2000" dirty="0" err="1"/>
              <a:t>Settings</a:t>
            </a:r>
            <a:r>
              <a:rPr lang="cs-CZ" sz="2000" dirty="0"/>
              <a:t> – </a:t>
            </a:r>
            <a:r>
              <a:rPr lang="cs-CZ" sz="2000" dirty="0" err="1"/>
              <a:t>Create</a:t>
            </a:r>
            <a:r>
              <a:rPr lang="cs-CZ" sz="2000" dirty="0"/>
              <a:t> DHA </a:t>
            </a:r>
            <a:r>
              <a:rPr lang="cs-CZ" sz="2000" dirty="0" err="1"/>
              <a:t>Calibration</a:t>
            </a:r>
            <a:endParaRPr lang="cs-CZ" sz="2000" dirty="0"/>
          </a:p>
          <a:p>
            <a:r>
              <a:rPr lang="cs-CZ" sz="2000" dirty="0">
                <a:effectLst/>
              </a:rPr>
              <a:t>T</a:t>
            </a:r>
            <a:r>
              <a:rPr lang="en-US" sz="2000" dirty="0">
                <a:effectLst/>
              </a:rPr>
              <a:t>he standard chromatogram</a:t>
            </a:r>
            <a:r>
              <a:rPr lang="cs-CZ" sz="2000" dirty="0">
                <a:effectLst/>
              </a:rPr>
              <a:t> </a:t>
            </a:r>
            <a:r>
              <a:rPr lang="en-US" sz="2000" dirty="0">
                <a:effectLst/>
              </a:rPr>
              <a:t>must contain from 6 to 11 calibrated peaks from the n-</a:t>
            </a:r>
            <a:r>
              <a:rPr lang="en-US" sz="2000" dirty="0" err="1">
                <a:effectLst/>
              </a:rPr>
              <a:t>Paraf</a:t>
            </a:r>
            <a:r>
              <a:rPr lang="cs-CZ" sz="2000" dirty="0">
                <a:effectLst/>
              </a:rPr>
              <a:t>f</a:t>
            </a:r>
            <a:r>
              <a:rPr lang="en-US" sz="2000" dirty="0">
                <a:effectLst/>
              </a:rPr>
              <a:t>ins standard sample</a:t>
            </a:r>
            <a:endParaRPr lang="cs-CZ" sz="2000" dirty="0"/>
          </a:p>
          <a:p>
            <a:r>
              <a:rPr lang="en-US" sz="2000" dirty="0"/>
              <a:t>Manually enter the measured C1..</a:t>
            </a:r>
            <a:r>
              <a:rPr lang="cs-CZ" sz="2000" dirty="0"/>
              <a:t>.</a:t>
            </a:r>
            <a:r>
              <a:rPr lang="en-US" sz="2000" dirty="0"/>
              <a:t>C4</a:t>
            </a:r>
            <a:r>
              <a:rPr lang="cs-CZ" sz="2000" dirty="0"/>
              <a:t> </a:t>
            </a:r>
            <a:r>
              <a:rPr lang="cs-CZ" sz="2000" dirty="0" err="1"/>
              <a:t>retention</a:t>
            </a:r>
            <a:r>
              <a:rPr lang="cs-CZ" sz="2000" dirty="0"/>
              <a:t> </a:t>
            </a:r>
            <a:r>
              <a:rPr lang="cs-CZ" sz="2000" dirty="0" err="1"/>
              <a:t>times</a:t>
            </a:r>
            <a:endParaRPr lang="en-US" sz="2000" dirty="0"/>
          </a:p>
        </p:txBody>
      </p:sp>
      <p:pic>
        <p:nvPicPr>
          <p:cNvPr id="7" name="Obrázek 6" descr="Obsah obrázku text, snímek obrazovky, displej, číslo&#10;&#10;Popis byl vytvořen automaticky">
            <a:extLst>
              <a:ext uri="{FF2B5EF4-FFF2-40B4-BE49-F238E27FC236}">
                <a16:creationId xmlns:a16="http://schemas.microsoft.com/office/drawing/2014/main" id="{270E9FC2-29B3-8562-0846-363A5F2D2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182" y="1222922"/>
            <a:ext cx="4071368" cy="494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4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Custom</a:t>
            </a:r>
            <a:r>
              <a:rPr lang="cs-CZ" dirty="0"/>
              <a:t> DHA </a:t>
            </a:r>
            <a:r>
              <a:rPr lang="cs-CZ" dirty="0" err="1"/>
              <a:t>method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Custom</a:t>
            </a:r>
            <a:r>
              <a:rPr lang="cs-CZ" dirty="0"/>
              <a:t> DHA </a:t>
            </a:r>
            <a:r>
              <a:rPr lang="cs-CZ" dirty="0" err="1"/>
              <a:t>Method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P023/100A 14/05/2025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64188" y="1295512"/>
            <a:ext cx="4702697" cy="1854010"/>
          </a:xfrm>
        </p:spPr>
        <p:txBody>
          <a:bodyPr/>
          <a:lstStyle/>
          <a:p>
            <a:r>
              <a:rPr lang="en-US" sz="2000" noProof="0" dirty="0"/>
              <a:t>Possibility to adjust DHA Method and Calibration according to your needs</a:t>
            </a:r>
            <a:endParaRPr lang="cs-CZ" sz="2000" noProof="0" dirty="0"/>
          </a:p>
          <a:p>
            <a:r>
              <a:rPr lang="cs-CZ" sz="2000" dirty="0" err="1"/>
              <a:t>Develop</a:t>
            </a:r>
            <a:r>
              <a:rPr lang="cs-CZ" sz="2000" dirty="0"/>
              <a:t> </a:t>
            </a:r>
            <a:r>
              <a:rPr lang="cs-CZ" sz="2000" dirty="0" err="1"/>
              <a:t>method</a:t>
            </a:r>
            <a:r>
              <a:rPr lang="cs-CZ" sz="2000" dirty="0"/>
              <a:t> </a:t>
            </a:r>
            <a:r>
              <a:rPr lang="cs-CZ" sz="2000" dirty="0" err="1"/>
              <a:t>based</a:t>
            </a:r>
            <a:r>
              <a:rPr lang="cs-CZ" sz="2000" dirty="0"/>
              <a:t> on a </a:t>
            </a:r>
            <a:r>
              <a:rPr lang="cs-CZ" sz="2000" dirty="0" err="1"/>
              <a:t>specific</a:t>
            </a:r>
            <a:r>
              <a:rPr lang="cs-CZ" sz="2000" dirty="0"/>
              <a:t> </a:t>
            </a:r>
            <a:r>
              <a:rPr lang="cs-CZ" sz="2000" dirty="0" err="1"/>
              <a:t>laboratory</a:t>
            </a:r>
            <a:r>
              <a:rPr lang="cs-CZ" sz="2000" dirty="0"/>
              <a:t> </a:t>
            </a:r>
            <a:r>
              <a:rPr lang="cs-CZ" sz="2000" dirty="0" err="1"/>
              <a:t>instrumentation</a:t>
            </a:r>
            <a:endParaRPr lang="en-US" sz="2000" noProof="0" dirty="0"/>
          </a:p>
          <a:p>
            <a:endParaRPr lang="en-US" sz="1700" noProof="0" dirty="0"/>
          </a:p>
        </p:txBody>
      </p:sp>
      <p:pic>
        <p:nvPicPr>
          <p:cNvPr id="7" name="Obrázek 6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5A4A3FD0-1396-E1B5-42A9-184F09074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72" y="1524859"/>
            <a:ext cx="5953828" cy="446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4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P023/100A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6271</TotalTime>
  <Words>327</Words>
  <Application>Microsoft Office PowerPoint</Application>
  <PresentationFormat>Širokoúhlá obrazovka</PresentationFormat>
  <Paragraphs>63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Myriad Pro Light</vt:lpstr>
      <vt:lpstr>Wingdings</vt:lpstr>
      <vt:lpstr>Motiv Office</vt:lpstr>
      <vt:lpstr>DHA – DETAILED HYDROCARBON ANALYSIS</vt:lpstr>
      <vt:lpstr>DHA Extension</vt:lpstr>
      <vt:lpstr>System Configuration</vt:lpstr>
      <vt:lpstr>Chromatogram Window</vt:lpstr>
      <vt:lpstr>Settings on the DHA tab</vt:lpstr>
      <vt:lpstr>DHA results</vt:lpstr>
      <vt:lpstr>DHA Group results</vt:lpstr>
      <vt:lpstr>DHA Calibration</vt:lpstr>
      <vt:lpstr>Custom DHA method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P023 DHA Extension</dc:title>
  <dc:creator>Vladimír Páťal</dc:creator>
  <cp:lastModifiedBy>Sůvová Marie</cp:lastModifiedBy>
  <cp:revision>122</cp:revision>
  <dcterms:created xsi:type="dcterms:W3CDTF">2023-03-31T10:12:27Z</dcterms:created>
  <dcterms:modified xsi:type="dcterms:W3CDTF">2025-05-29T11:40:51Z</dcterms:modified>
</cp:coreProperties>
</file>