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15"/>
  </p:notesMasterIdLst>
  <p:sldIdLst>
    <p:sldId id="261" r:id="rId2"/>
    <p:sldId id="262" r:id="rId3"/>
    <p:sldId id="276" r:id="rId4"/>
    <p:sldId id="268" r:id="rId5"/>
    <p:sldId id="277" r:id="rId6"/>
    <p:sldId id="278" r:id="rId7"/>
    <p:sldId id="271" r:id="rId8"/>
    <p:sldId id="263" r:id="rId9"/>
    <p:sldId id="272" r:id="rId10"/>
    <p:sldId id="273" r:id="rId11"/>
    <p:sldId id="274" r:id="rId12"/>
    <p:sldId id="275" r:id="rId13"/>
    <p:sldId id="260" r:id="rId14"/>
  </p:sldIdLst>
  <p:sldSz cx="12192000" cy="6858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Myriad Pro" panose="020B0503030403020204" pitchFamily="34" charset="0"/>
      <p:regular r:id="rId20"/>
      <p:bold r:id="rId21"/>
      <p:italic r:id="rId22"/>
      <p:boldItalic r:id="rId23"/>
    </p:embeddedFont>
    <p:embeddedFont>
      <p:font typeface="Myriad Pro Light" panose="020B0403030403020204" pitchFamily="34" charset="0"/>
      <p:regular r:id="rId24"/>
      <p:bold r:id="rId25"/>
      <p:italic r:id="rId26"/>
      <p:boldItalic r:id="rId27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98" autoAdjust="0"/>
    <p:restoredTop sz="97386" autoAdjust="0"/>
  </p:normalViewPr>
  <p:slideViewPr>
    <p:cSldViewPr snapToGrid="0">
      <p:cViewPr varScale="1">
        <p:scale>
          <a:sx n="97" d="100"/>
          <a:sy n="97" d="100"/>
        </p:scale>
        <p:origin x="90" y="57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02.11.2023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PDA – PHOTO DIODE ARRAY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/>
              <a:t>CLARITY EXTENSION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2284898"/>
          </a:xfrm>
        </p:spPr>
        <p:txBody>
          <a:bodyPr/>
          <a:lstStyle/>
          <a:p>
            <a:r>
              <a:rPr lang="en-US" sz="2400" dirty="0"/>
              <a:t>Spectral data acquisition from selected  detectors</a:t>
            </a:r>
          </a:p>
          <a:p>
            <a:r>
              <a:rPr lang="en-US" sz="2400" dirty="0"/>
              <a:t>Import and export of spectral data in text format</a:t>
            </a:r>
          </a:p>
          <a:p>
            <a:r>
              <a:rPr lang="en-US" sz="2400" dirty="0" err="1"/>
              <a:t>Isoplot</a:t>
            </a:r>
            <a:r>
              <a:rPr lang="en-US" sz="2400" dirty="0"/>
              <a:t> and 3D plot for spectral data evaluation</a:t>
            </a:r>
          </a:p>
          <a:p>
            <a:r>
              <a:rPr lang="en-US" sz="2400" dirty="0"/>
              <a:t>Peak purity evaluation</a:t>
            </a:r>
          </a:p>
          <a:p>
            <a:r>
              <a:rPr lang="en-US" sz="2400" dirty="0"/>
              <a:t>Spectral library and spectral library search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err="1"/>
              <a:t>Overview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Extension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Extension</a:t>
            </a:r>
            <a:r>
              <a:rPr lang="cs-CZ" dirty="0"/>
              <a:t> / </a:t>
            </a:r>
            <a:r>
              <a:rPr lang="cs-CZ" dirty="0" err="1"/>
              <a:t>Overview</a:t>
            </a:r>
            <a:endParaRPr lang="cs-CZ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6DE3348-F41F-EBE8-5C80-90F252E0FCD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cs-CZ" dirty="0"/>
              <a:t>https://www.dataapex.com/product/extensions-pda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P001/90B 02/11/2023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System</a:t>
            </a:r>
            <a:r>
              <a:rPr lang="cs-CZ" noProof="0" dirty="0"/>
              <a:t> </a:t>
            </a:r>
            <a:r>
              <a:rPr lang="en-US" dirty="0"/>
              <a:t>Configuration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PDA Extension / </a:t>
            </a:r>
            <a:r>
              <a:rPr lang="cs-CZ" noProof="0" dirty="0" err="1"/>
              <a:t>System</a:t>
            </a:r>
            <a:r>
              <a:rPr lang="cs-CZ" noProof="0" dirty="0"/>
              <a:t> </a:t>
            </a:r>
            <a:r>
              <a:rPr lang="cs-CZ" noProof="0" dirty="0" err="1"/>
              <a:t>Configuration</a:t>
            </a:r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P001/90B 02/11/2023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74505" y="1295512"/>
            <a:ext cx="3192379" cy="2118185"/>
          </a:xfrm>
        </p:spPr>
        <p:txBody>
          <a:bodyPr/>
          <a:lstStyle/>
          <a:p>
            <a:r>
              <a:rPr lang="cs-CZ" sz="2000" dirty="0"/>
              <a:t>PDA </a:t>
            </a:r>
            <a:r>
              <a:rPr lang="cs-CZ" sz="2000" dirty="0" err="1"/>
              <a:t>option</a:t>
            </a:r>
            <a:r>
              <a:rPr lang="cs-CZ" sz="2000" dirty="0"/>
              <a:t> </a:t>
            </a:r>
            <a:r>
              <a:rPr lang="en-GB" sz="2000" dirty="0"/>
              <a:t>is configured in the System Configuration window</a:t>
            </a:r>
          </a:p>
          <a:p>
            <a:r>
              <a:rPr lang="cs-CZ" sz="2000" dirty="0"/>
              <a:t>PDA</a:t>
            </a:r>
            <a:r>
              <a:rPr lang="en-GB" sz="2000" dirty="0"/>
              <a:t> can be enabled on a station where </a:t>
            </a:r>
            <a:r>
              <a:rPr lang="en-GB" sz="2000" dirty="0" err="1"/>
              <a:t>p/n</a:t>
            </a:r>
            <a:r>
              <a:rPr lang="en-GB" sz="2000" dirty="0"/>
              <a:t> A2</a:t>
            </a:r>
            <a:r>
              <a:rPr lang="cs-CZ" sz="2000" dirty="0"/>
              <a:t>9</a:t>
            </a:r>
            <a:r>
              <a:rPr lang="en-GB" sz="2000" dirty="0"/>
              <a:t> is purchased</a:t>
            </a:r>
          </a:p>
        </p:txBody>
      </p:sp>
      <p:pic>
        <p:nvPicPr>
          <p:cNvPr id="7" name="Obrázek 6" descr="Obsah obrázku text, snímek obrazovky, software, displej&#10;&#10;Popis byl vytvořen automaticky">
            <a:extLst>
              <a:ext uri="{FF2B5EF4-FFF2-40B4-BE49-F238E27FC236}">
                <a16:creationId xmlns:a16="http://schemas.microsoft.com/office/drawing/2014/main" id="{A06C6DC6-99FD-5A99-B0E3-AA35E42D8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48221"/>
            <a:ext cx="7509125" cy="5342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06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Extension</a:t>
            </a:r>
            <a:r>
              <a:rPr lang="cs-CZ" dirty="0"/>
              <a:t> / PDA </a:t>
            </a:r>
            <a:r>
              <a:rPr lang="cs-CZ" dirty="0" err="1"/>
              <a:t>Window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P001/90B 02/11/2023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23" name="Obrázek 22">
            <a:extLst>
              <a:ext uri="{FF2B5EF4-FFF2-40B4-BE49-F238E27FC236}">
                <a16:creationId xmlns:a16="http://schemas.microsoft.com/office/drawing/2014/main" id="{3662C45F-5888-045D-3869-32EC7108D4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49" y="1295512"/>
            <a:ext cx="7155314" cy="824417"/>
          </a:xfrm>
          <a:prstGeom prst="rect">
            <a:avLst/>
          </a:prstGeom>
        </p:spPr>
      </p:pic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74505" y="1295511"/>
            <a:ext cx="3192379" cy="1810409"/>
          </a:xfrm>
        </p:spPr>
        <p:txBody>
          <a:bodyPr/>
          <a:lstStyle/>
          <a:p>
            <a:r>
              <a:rPr lang="en-US" sz="2000" dirty="0"/>
              <a:t>PDA </a:t>
            </a:r>
            <a:r>
              <a:rPr lang="cs-CZ" sz="2000" dirty="0" err="1"/>
              <a:t>window</a:t>
            </a:r>
            <a:r>
              <a:rPr lang="cs-CZ" sz="2000" dirty="0"/>
              <a:t> </a:t>
            </a:r>
            <a:r>
              <a:rPr lang="en-US" sz="2000" dirty="0"/>
              <a:t>is accessible from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en-US" sz="2000"/>
              <a:t>Chromatogram window</a:t>
            </a:r>
            <a:endParaRPr lang="en-US"/>
          </a:p>
          <a:p>
            <a:r>
              <a:rPr lang="cs-CZ" sz="2000"/>
              <a:t>8 different views could be selected in the 4 panes</a:t>
            </a:r>
            <a:endParaRPr lang="en-US" sz="2000" dirty="0"/>
          </a:p>
        </p:txBody>
      </p:sp>
      <p:pic>
        <p:nvPicPr>
          <p:cNvPr id="30" name="Obrázek 29" descr="Obsah obrázku text, snímek obrazovky, software, diagram">
            <a:extLst>
              <a:ext uri="{FF2B5EF4-FFF2-40B4-BE49-F238E27FC236}">
                <a16:creationId xmlns:a16="http://schemas.microsoft.com/office/drawing/2014/main" id="{88A18390-2AC7-2685-3811-B78A2B144B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876" y="2200715"/>
            <a:ext cx="6302787" cy="4167182"/>
          </a:xfrm>
          <a:prstGeom prst="rect">
            <a:avLst/>
          </a:prstGeom>
        </p:spPr>
      </p:pic>
      <p:pic>
        <p:nvPicPr>
          <p:cNvPr id="3" name="Obrázek 2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8E4DC2D8-E88E-20D6-7DC7-A6F66E63D2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5636" y="3353210"/>
            <a:ext cx="1462531" cy="2647950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9B0117E6-7787-DA12-CE96-CA2C6F06B9EB}"/>
              </a:ext>
            </a:extLst>
          </p:cNvPr>
          <p:cNvSpPr/>
          <p:nvPr/>
        </p:nvSpPr>
        <p:spPr>
          <a:xfrm>
            <a:off x="8181090" y="3542569"/>
            <a:ext cx="1462531" cy="1434784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87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2774126" cy="4054613"/>
          </a:xfrm>
        </p:spPr>
        <p:txBody>
          <a:bodyPr/>
          <a:lstStyle/>
          <a:p>
            <a:r>
              <a:rPr lang="cs-CZ" sz="2000" dirty="0" err="1"/>
              <a:t>Library</a:t>
            </a:r>
            <a:r>
              <a:rPr lang="cs-CZ" sz="2000" dirty="0"/>
              <a:t> menu </a:t>
            </a:r>
            <a:r>
              <a:rPr lang="cs-CZ" sz="2000" dirty="0" err="1"/>
              <a:t>allows</a:t>
            </a:r>
            <a:r>
              <a:rPr lang="cs-CZ" sz="2000" dirty="0"/>
              <a:t> you to open or </a:t>
            </a:r>
            <a:r>
              <a:rPr lang="cs-CZ" sz="2000" dirty="0" err="1"/>
              <a:t>create</a:t>
            </a:r>
            <a:r>
              <a:rPr lang="cs-CZ" sz="2000" dirty="0"/>
              <a:t> a </a:t>
            </a:r>
            <a:r>
              <a:rPr lang="cs-CZ" sz="2000" dirty="0" err="1"/>
              <a:t>new</a:t>
            </a:r>
            <a:r>
              <a:rPr lang="cs-CZ" sz="2000" dirty="0"/>
              <a:t> Spectral library. </a:t>
            </a:r>
          </a:p>
          <a:p>
            <a:r>
              <a:rPr lang="cs-CZ" sz="2000" dirty="0"/>
              <a:t>By default,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Library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err="1"/>
              <a:t>stored</a:t>
            </a:r>
            <a:r>
              <a:rPr lang="cs-CZ" sz="2000" dirty="0"/>
              <a:t> in the Calib subdirectory of the current Project</a:t>
            </a:r>
          </a:p>
          <a:p>
            <a:r>
              <a:rPr lang="cs-CZ" sz="2000" dirty="0"/>
              <a:t>Spectral Library pane display details for the spectra in library and allows to display them in </a:t>
            </a:r>
            <a:r>
              <a:rPr lang="cs-CZ" sz="2000" dirty="0" err="1"/>
              <a:t>Spectral</a:t>
            </a:r>
            <a:r>
              <a:rPr lang="cs-CZ" sz="2000" dirty="0"/>
              <a:t> </a:t>
            </a:r>
            <a:r>
              <a:rPr lang="cs-CZ" sz="2000" dirty="0" err="1"/>
              <a:t>View</a:t>
            </a:r>
            <a:endParaRPr lang="cs-CZ" sz="20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/>
              <a:t>Spectral</a:t>
            </a:r>
            <a:r>
              <a:rPr lang="cs-CZ" dirty="0"/>
              <a:t> </a:t>
            </a:r>
            <a:r>
              <a:rPr lang="cs-CZ" dirty="0" err="1"/>
              <a:t>Library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Extension</a:t>
            </a:r>
            <a:r>
              <a:rPr lang="cs-CZ" dirty="0"/>
              <a:t> / PDA </a:t>
            </a:r>
            <a:r>
              <a:rPr lang="cs-CZ" dirty="0" err="1"/>
              <a:t>Window</a:t>
            </a:r>
            <a:r>
              <a:rPr lang="cs-CZ" dirty="0"/>
              <a:t> / </a:t>
            </a:r>
            <a:r>
              <a:rPr lang="cs-CZ" dirty="0" err="1"/>
              <a:t>Spectrum</a:t>
            </a:r>
            <a:r>
              <a:rPr lang="cs-CZ" dirty="0"/>
              <a:t> </a:t>
            </a:r>
            <a:r>
              <a:rPr lang="cs-CZ" dirty="0" err="1"/>
              <a:t>Library</a:t>
            </a:r>
            <a:endParaRPr lang="cs-CZ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P001/90B 02/11/2023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12" name="Obrázek 11" descr="Obsah obrázku text, snímek obrazovky, software, číslo&#10;&#10;Popis byl vytvořen automaticky">
            <a:extLst>
              <a:ext uri="{FF2B5EF4-FFF2-40B4-BE49-F238E27FC236}">
                <a16:creationId xmlns:a16="http://schemas.microsoft.com/office/drawing/2014/main" id="{D8CB0E1B-E424-6F77-5D81-0BA7154FA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717" y="1472953"/>
            <a:ext cx="7767020" cy="4613215"/>
          </a:xfrm>
          <a:prstGeom prst="rect">
            <a:avLst/>
          </a:prstGeom>
        </p:spPr>
      </p:pic>
      <p:sp>
        <p:nvSpPr>
          <p:cNvPr id="13" name="Obdélník 12">
            <a:extLst>
              <a:ext uri="{FF2B5EF4-FFF2-40B4-BE49-F238E27FC236}">
                <a16:creationId xmlns:a16="http://schemas.microsoft.com/office/drawing/2014/main" id="{2D9BF9DD-26B7-5AF0-2DEA-68141760B268}"/>
              </a:ext>
            </a:extLst>
          </p:cNvPr>
          <p:cNvSpPr/>
          <p:nvPr/>
        </p:nvSpPr>
        <p:spPr>
          <a:xfrm>
            <a:off x="4790265" y="1627384"/>
            <a:ext cx="1305736" cy="1174810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FB6C9B6B-7AB2-059C-2144-9442310E1677}"/>
              </a:ext>
            </a:extLst>
          </p:cNvPr>
          <p:cNvSpPr/>
          <p:nvPr/>
        </p:nvSpPr>
        <p:spPr>
          <a:xfrm>
            <a:off x="7313359" y="3864223"/>
            <a:ext cx="4536378" cy="1945556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49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bsah obrázku text, snímek obrazovky, software, diagram&#10;&#10;Popis byl vytvořen automaticky">
            <a:extLst>
              <a:ext uri="{FF2B5EF4-FFF2-40B4-BE49-F238E27FC236}">
                <a16:creationId xmlns:a16="http://schemas.microsoft.com/office/drawing/2014/main" id="{A0A0DEDD-4771-0A70-E20F-1F7143742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269" y="1213805"/>
            <a:ext cx="7586353" cy="4505908"/>
          </a:xfrm>
          <a:prstGeom prst="rect">
            <a:avLst/>
          </a:prstGeom>
        </p:spPr>
      </p:pic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2914108" cy="3657068"/>
          </a:xfrm>
        </p:spPr>
        <p:txBody>
          <a:bodyPr/>
          <a:lstStyle/>
          <a:p>
            <a:r>
              <a:rPr lang="cs-CZ" sz="2000" dirty="0"/>
              <a:t>Spectra to the library could be added individually using the Add to </a:t>
            </a:r>
            <a:r>
              <a:rPr lang="cs-CZ" sz="2000" dirty="0" err="1"/>
              <a:t>Library</a:t>
            </a:r>
            <a:r>
              <a:rPr lang="cs-CZ" sz="2000" dirty="0"/>
              <a:t>... </a:t>
            </a:r>
            <a:r>
              <a:rPr lang="cs-CZ" sz="2000" dirty="0" err="1"/>
              <a:t>command</a:t>
            </a:r>
            <a:endParaRPr lang="cs-CZ" sz="2000" dirty="0"/>
          </a:p>
          <a:p>
            <a:r>
              <a:rPr lang="cs-CZ" sz="2000" dirty="0"/>
              <a:t>Multiple spectra could be added from a chromatogram with identified peaks using the Add All </a:t>
            </a:r>
            <a:r>
              <a:rPr lang="cs-CZ" sz="2000" dirty="0" err="1"/>
              <a:t>Identified</a:t>
            </a:r>
            <a:r>
              <a:rPr lang="cs-CZ" sz="2000" dirty="0"/>
              <a:t> </a:t>
            </a:r>
            <a:r>
              <a:rPr lang="cs-CZ" sz="2000" dirty="0" err="1"/>
              <a:t>Peaks</a:t>
            </a:r>
            <a:r>
              <a:rPr lang="cs-CZ" sz="2000" dirty="0"/>
              <a:t> </a:t>
            </a:r>
            <a:r>
              <a:rPr lang="cs-CZ" sz="2000" dirty="0" err="1"/>
              <a:t>command</a:t>
            </a:r>
            <a:endParaRPr lang="cs-CZ" sz="20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Spectral Library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Extension</a:t>
            </a:r>
            <a:r>
              <a:rPr lang="cs-CZ" dirty="0"/>
              <a:t> / PDA </a:t>
            </a:r>
            <a:r>
              <a:rPr lang="cs-CZ" dirty="0" err="1"/>
              <a:t>Window</a:t>
            </a:r>
            <a:r>
              <a:rPr lang="cs-CZ" dirty="0"/>
              <a:t> / </a:t>
            </a:r>
            <a:r>
              <a:rPr lang="cs-CZ" dirty="0" err="1"/>
              <a:t>Spectral</a:t>
            </a:r>
            <a:r>
              <a:rPr lang="cs-CZ" dirty="0"/>
              <a:t> </a:t>
            </a:r>
            <a:r>
              <a:rPr lang="cs-CZ" dirty="0" err="1"/>
              <a:t>Library</a:t>
            </a:r>
            <a:endParaRPr lang="cs-CZ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P001/90B 02/11/2023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E2316B25-DE42-1A99-E3DB-4A079E0F8F01}"/>
              </a:ext>
            </a:extLst>
          </p:cNvPr>
          <p:cNvCxnSpPr>
            <a:cxnSpLocks/>
          </p:cNvCxnSpPr>
          <p:nvPr/>
        </p:nvCxnSpPr>
        <p:spPr>
          <a:xfrm>
            <a:off x="6754761" y="1769806"/>
            <a:ext cx="2937885" cy="530942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00649E4-31E1-9173-C2BB-9CEA8240E121}"/>
              </a:ext>
            </a:extLst>
          </p:cNvPr>
          <p:cNvCxnSpPr>
            <a:cxnSpLocks/>
            <a:endCxn id="13" idx="0"/>
          </p:cNvCxnSpPr>
          <p:nvPr/>
        </p:nvCxnSpPr>
        <p:spPr>
          <a:xfrm>
            <a:off x="6754760" y="1955677"/>
            <a:ext cx="1468943" cy="146718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0" name="Obrázek 9" descr="Obsah obrázku text, snímek obrazovky, displej, software&#10;&#10;Popis byl vytvořen automaticky">
            <a:extLst>
              <a:ext uri="{FF2B5EF4-FFF2-40B4-BE49-F238E27FC236}">
                <a16:creationId xmlns:a16="http://schemas.microsoft.com/office/drawing/2014/main" id="{AD7C5B83-3CF3-0A0A-8C18-A5B59857EA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2646" y="2103350"/>
            <a:ext cx="2038200" cy="1593825"/>
          </a:xfrm>
          <a:prstGeom prst="rect">
            <a:avLst/>
          </a:prstGeom>
        </p:spPr>
      </p:pic>
      <p:pic>
        <p:nvPicPr>
          <p:cNvPr id="13" name="Obrázek 12" descr="Obsah obrázku text, elektronika, snímek obrazovky, software&#10;&#10;Popis byl vytvořen automaticky">
            <a:extLst>
              <a:ext uri="{FF2B5EF4-FFF2-40B4-BE49-F238E27FC236}">
                <a16:creationId xmlns:a16="http://schemas.microsoft.com/office/drawing/2014/main" id="{02A4C1D6-2122-8A77-A1D0-873CC9DE8C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1684" y="3422862"/>
            <a:ext cx="2404038" cy="241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54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2914108" cy="1720641"/>
          </a:xfrm>
        </p:spPr>
        <p:txBody>
          <a:bodyPr/>
          <a:lstStyle/>
          <a:p>
            <a:r>
              <a:rPr lang="cs-CZ" sz="2000" dirty="0" err="1"/>
              <a:t>Library</a:t>
            </a:r>
            <a:r>
              <a:rPr lang="cs-CZ" sz="2000" dirty="0"/>
              <a:t> </a:t>
            </a:r>
            <a:r>
              <a:rPr lang="cs-CZ" sz="2000" dirty="0" err="1"/>
              <a:t>search</a:t>
            </a:r>
            <a:r>
              <a:rPr lang="cs-CZ" sz="2000" dirty="0"/>
              <a:t> </a:t>
            </a:r>
            <a:r>
              <a:rPr lang="cs-CZ" sz="2000" dirty="0" err="1"/>
              <a:t>results</a:t>
            </a:r>
            <a:r>
              <a:rPr lang="cs-CZ" sz="2000" dirty="0"/>
              <a:t> are </a:t>
            </a:r>
            <a:r>
              <a:rPr lang="cs-CZ" sz="2000" dirty="0" err="1"/>
              <a:t>displayed</a:t>
            </a:r>
            <a:r>
              <a:rPr lang="cs-CZ" sz="2000" dirty="0"/>
              <a:t> as </a:t>
            </a:r>
            <a:r>
              <a:rPr lang="cs-CZ" sz="2000" dirty="0" err="1"/>
              <a:t>an</a:t>
            </a:r>
            <a:r>
              <a:rPr lang="cs-CZ" sz="2000" dirty="0"/>
              <a:t> </a:t>
            </a:r>
            <a:r>
              <a:rPr lang="cs-CZ" sz="2000" dirty="0" err="1"/>
              <a:t>overlay</a:t>
            </a:r>
            <a:r>
              <a:rPr lang="cs-CZ" sz="2000" dirty="0"/>
              <a:t> in </a:t>
            </a:r>
            <a:r>
              <a:rPr lang="cs-CZ" sz="2000" dirty="0" err="1"/>
              <a:t>Spectral</a:t>
            </a:r>
            <a:r>
              <a:rPr lang="cs-CZ" sz="2000" dirty="0"/>
              <a:t> </a:t>
            </a:r>
            <a:r>
              <a:rPr lang="cs-CZ" sz="2000" dirty="0" err="1"/>
              <a:t>View</a:t>
            </a:r>
            <a:r>
              <a:rPr lang="cs-CZ" sz="2000" dirty="0"/>
              <a:t> </a:t>
            </a:r>
            <a:r>
              <a:rPr lang="cs-CZ" sz="2000" dirty="0" err="1"/>
              <a:t>or</a:t>
            </a:r>
            <a:r>
              <a:rPr lang="cs-CZ" sz="2000" dirty="0"/>
              <a:t> as a table in </a:t>
            </a:r>
            <a:r>
              <a:rPr lang="cs-CZ" sz="2000" dirty="0" err="1"/>
              <a:t>Library</a:t>
            </a:r>
            <a:r>
              <a:rPr lang="cs-CZ" sz="2000" dirty="0"/>
              <a:t> </a:t>
            </a:r>
            <a:r>
              <a:rPr lang="cs-CZ" sz="2000" dirty="0" err="1"/>
              <a:t>Search</a:t>
            </a:r>
            <a:r>
              <a:rPr lang="cs-CZ" sz="2000" dirty="0"/>
              <a:t> </a:t>
            </a:r>
            <a:r>
              <a:rPr lang="cs-CZ" sz="2000" dirty="0" err="1"/>
              <a:t>Result</a:t>
            </a:r>
            <a:endParaRPr lang="cs-CZ" sz="20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/>
              <a:t>Spectrum</a:t>
            </a:r>
            <a:r>
              <a:rPr lang="cs-CZ" dirty="0"/>
              <a:t> </a:t>
            </a:r>
            <a:r>
              <a:rPr lang="cs-CZ" dirty="0" err="1"/>
              <a:t>search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view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Extension</a:t>
            </a:r>
            <a:r>
              <a:rPr lang="cs-CZ" dirty="0"/>
              <a:t> / PDA </a:t>
            </a:r>
            <a:r>
              <a:rPr lang="cs-CZ" dirty="0" err="1"/>
              <a:t>View</a:t>
            </a:r>
            <a:r>
              <a:rPr lang="cs-CZ" dirty="0"/>
              <a:t> / </a:t>
            </a:r>
            <a:r>
              <a:rPr lang="cs-CZ" dirty="0" err="1"/>
              <a:t>Spectrum</a:t>
            </a:r>
            <a:r>
              <a:rPr lang="cs-CZ" dirty="0"/>
              <a:t> </a:t>
            </a:r>
            <a:r>
              <a:rPr lang="cs-CZ" dirty="0" err="1"/>
              <a:t>Search</a:t>
            </a:r>
            <a:endParaRPr lang="cs-CZ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P001/90B 02/11/2023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14" name="Obrázek 13" descr="Obsah obrázku text, snímek obrazovky, software, diagram&#10;&#10;Popis byl vytvořen automaticky">
            <a:extLst>
              <a:ext uri="{FF2B5EF4-FFF2-40B4-BE49-F238E27FC236}">
                <a16:creationId xmlns:a16="http://schemas.microsoft.com/office/drawing/2014/main" id="{6854B355-C13D-4AC0-85B0-0C4BF762D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717" y="1048221"/>
            <a:ext cx="7688425" cy="496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04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2914108" cy="2425962"/>
          </a:xfrm>
        </p:spPr>
        <p:txBody>
          <a:bodyPr/>
          <a:lstStyle/>
          <a:p>
            <a:r>
              <a:rPr lang="cs-CZ" sz="2000" dirty="0" err="1"/>
              <a:t>View</a:t>
            </a:r>
            <a:r>
              <a:rPr lang="cs-CZ" sz="2000" dirty="0"/>
              <a:t> </a:t>
            </a:r>
            <a:r>
              <a:rPr lang="cs-CZ" sz="2000" dirty="0" err="1"/>
              <a:t>peak</a:t>
            </a:r>
            <a:r>
              <a:rPr lang="cs-CZ" sz="2000" dirty="0"/>
              <a:t> </a:t>
            </a:r>
            <a:r>
              <a:rPr lang="cs-CZ" sz="2000" dirty="0" err="1"/>
              <a:t>purity</a:t>
            </a:r>
            <a:r>
              <a:rPr lang="cs-CZ" sz="2000" dirty="0"/>
              <a:t> </a:t>
            </a:r>
            <a:r>
              <a:rPr lang="cs-CZ" sz="2000" dirty="0" err="1"/>
              <a:t>for</a:t>
            </a:r>
            <a:r>
              <a:rPr lang="cs-CZ" sz="2000" dirty="0"/>
              <a:t> </a:t>
            </a:r>
            <a:r>
              <a:rPr lang="cs-CZ" sz="2000" dirty="0" err="1"/>
              <a:t>entire</a:t>
            </a:r>
            <a:r>
              <a:rPr lang="cs-CZ" sz="2000" dirty="0"/>
              <a:t> chromatogram </a:t>
            </a:r>
            <a:r>
              <a:rPr lang="cs-CZ" sz="2000" dirty="0" err="1"/>
              <a:t>or</a:t>
            </a:r>
            <a:r>
              <a:rPr lang="cs-CZ" sz="2000" dirty="0"/>
              <a:t> a single </a:t>
            </a:r>
            <a:r>
              <a:rPr lang="cs-CZ" sz="2000" dirty="0" err="1"/>
              <a:t>peak</a:t>
            </a:r>
            <a:endParaRPr lang="cs-CZ" sz="2000" dirty="0"/>
          </a:p>
          <a:p>
            <a:r>
              <a:rPr lang="cs-CZ" sz="2000" dirty="0" err="1"/>
              <a:t>Spectra</a:t>
            </a:r>
            <a:r>
              <a:rPr lang="cs-CZ" sz="2000" dirty="0"/>
              <a:t> </a:t>
            </a:r>
            <a:r>
              <a:rPr lang="cs-CZ" sz="2000" dirty="0" err="1"/>
              <a:t>for</a:t>
            </a:r>
            <a:r>
              <a:rPr lang="cs-CZ" sz="2000" dirty="0"/>
              <a:t> </a:t>
            </a:r>
            <a:r>
              <a:rPr lang="cs-CZ" sz="2000" dirty="0" err="1"/>
              <a:t>peak</a:t>
            </a:r>
            <a:r>
              <a:rPr lang="cs-CZ" sz="2000" dirty="0"/>
              <a:t> start, end, </a:t>
            </a:r>
            <a:r>
              <a:rPr lang="cs-CZ" sz="2000" dirty="0" err="1"/>
              <a:t>inflection</a:t>
            </a:r>
            <a:r>
              <a:rPr lang="cs-CZ" sz="2000" dirty="0"/>
              <a:t> and apex are </a:t>
            </a:r>
            <a:r>
              <a:rPr lang="cs-CZ" sz="2000" dirty="0" err="1"/>
              <a:t>compared</a:t>
            </a:r>
            <a:r>
              <a:rPr lang="cs-CZ" sz="2000" dirty="0"/>
              <a:t> in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Peak</a:t>
            </a:r>
            <a:r>
              <a:rPr lang="cs-CZ" sz="2000" dirty="0"/>
              <a:t> </a:t>
            </a:r>
            <a:r>
              <a:rPr lang="cs-CZ" sz="2000" dirty="0" err="1"/>
              <a:t>Purity</a:t>
            </a:r>
            <a:r>
              <a:rPr lang="cs-CZ" sz="2000" dirty="0"/>
              <a:t> </a:t>
            </a:r>
            <a:r>
              <a:rPr lang="cs-CZ" sz="2000" dirty="0" err="1"/>
              <a:t>Spectra</a:t>
            </a:r>
            <a:r>
              <a:rPr lang="cs-CZ" sz="2000" dirty="0"/>
              <a:t> </a:t>
            </a:r>
            <a:r>
              <a:rPr lang="cs-CZ" sz="2000" dirty="0" err="1"/>
              <a:t>View</a:t>
            </a:r>
            <a:endParaRPr lang="cs-CZ" sz="20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/>
              <a:t>Peak</a:t>
            </a:r>
            <a:r>
              <a:rPr lang="cs-CZ" dirty="0"/>
              <a:t> </a:t>
            </a:r>
            <a:r>
              <a:rPr lang="cs-CZ" dirty="0" err="1"/>
              <a:t>purity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view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Extension</a:t>
            </a:r>
            <a:r>
              <a:rPr lang="cs-CZ" dirty="0"/>
              <a:t> / PDA </a:t>
            </a:r>
            <a:r>
              <a:rPr lang="cs-CZ" dirty="0" err="1"/>
              <a:t>View</a:t>
            </a:r>
            <a:r>
              <a:rPr lang="cs-CZ" dirty="0"/>
              <a:t> / </a:t>
            </a:r>
            <a:r>
              <a:rPr lang="cs-CZ" dirty="0" err="1"/>
              <a:t>Peak</a:t>
            </a:r>
            <a:r>
              <a:rPr lang="cs-CZ" dirty="0"/>
              <a:t> </a:t>
            </a:r>
            <a:r>
              <a:rPr lang="cs-CZ" dirty="0" err="1"/>
              <a:t>Purity</a:t>
            </a:r>
            <a:endParaRPr lang="cs-CZ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P001/90B 02/11/2023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16" name="Obrázek 15" descr="Obsah obrázku text, snímek obrazovky, diagram, Vykreslený graf&#10;&#10;Popis byl vytvořen automaticky">
            <a:extLst>
              <a:ext uri="{FF2B5EF4-FFF2-40B4-BE49-F238E27FC236}">
                <a16:creationId xmlns:a16="http://schemas.microsoft.com/office/drawing/2014/main" id="{7A597410-7230-C744-9E58-229EE4F9D4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095" y="1048221"/>
            <a:ext cx="7443517" cy="5339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98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4081817" cy="2118185"/>
          </a:xfrm>
        </p:spPr>
        <p:txBody>
          <a:bodyPr/>
          <a:lstStyle/>
          <a:p>
            <a:r>
              <a:rPr lang="cs-CZ" sz="2000" dirty="0" err="1"/>
              <a:t>Peak</a:t>
            </a:r>
            <a:r>
              <a:rPr lang="cs-CZ" sz="2000" dirty="0"/>
              <a:t> </a:t>
            </a:r>
            <a:r>
              <a:rPr lang="cs-CZ" sz="2000" dirty="0" err="1"/>
              <a:t>Purity</a:t>
            </a:r>
            <a:r>
              <a:rPr lang="cs-CZ" sz="2000" dirty="0"/>
              <a:t> and </a:t>
            </a:r>
            <a:r>
              <a:rPr lang="cs-CZ" sz="2000" dirty="0" err="1"/>
              <a:t>Library</a:t>
            </a:r>
            <a:r>
              <a:rPr lang="cs-CZ" sz="2000" dirty="0"/>
              <a:t> </a:t>
            </a:r>
            <a:r>
              <a:rPr lang="cs-CZ" sz="2000" dirty="0" err="1"/>
              <a:t>Search</a:t>
            </a:r>
            <a:r>
              <a:rPr lang="cs-CZ" sz="2000" dirty="0"/>
              <a:t> </a:t>
            </a:r>
            <a:r>
              <a:rPr lang="cs-CZ" sz="2000" dirty="0" err="1"/>
              <a:t>Options</a:t>
            </a:r>
            <a:r>
              <a:rPr lang="cs-CZ" sz="2000" dirty="0"/>
              <a:t> are set on </a:t>
            </a:r>
            <a:r>
              <a:rPr lang="cs-CZ" sz="2000" dirty="0" err="1"/>
              <a:t>the</a:t>
            </a:r>
            <a:r>
              <a:rPr lang="cs-CZ" sz="2000" dirty="0"/>
              <a:t> PDA </a:t>
            </a:r>
            <a:r>
              <a:rPr lang="cs-CZ" sz="2000" dirty="0" err="1"/>
              <a:t>Method</a:t>
            </a:r>
            <a:r>
              <a:rPr lang="cs-CZ" sz="2000" dirty="0"/>
              <a:t> </a:t>
            </a:r>
            <a:r>
              <a:rPr lang="cs-CZ" sz="2000" dirty="0" err="1"/>
              <a:t>tab</a:t>
            </a:r>
            <a:endParaRPr lang="cs-CZ" sz="2000" dirty="0"/>
          </a:p>
          <a:p>
            <a:r>
              <a:rPr lang="cs-CZ" sz="2000" dirty="0" err="1"/>
              <a:t>Multiple</a:t>
            </a:r>
            <a:r>
              <a:rPr lang="cs-CZ" sz="2000" dirty="0"/>
              <a:t> PDA </a:t>
            </a:r>
            <a:r>
              <a:rPr lang="cs-CZ" sz="2000" dirty="0" err="1"/>
              <a:t>libraries</a:t>
            </a:r>
            <a:r>
              <a:rPr lang="cs-CZ" sz="2000" dirty="0"/>
              <a:t> </a:t>
            </a:r>
            <a:r>
              <a:rPr lang="cs-CZ" sz="2000" dirty="0" err="1"/>
              <a:t>could</a:t>
            </a:r>
            <a:r>
              <a:rPr lang="cs-CZ" sz="2000" dirty="0"/>
              <a:t> </a:t>
            </a:r>
            <a:r>
              <a:rPr lang="cs-CZ" sz="2000" dirty="0" err="1"/>
              <a:t>be</a:t>
            </a:r>
            <a:r>
              <a:rPr lang="cs-CZ" sz="2000" dirty="0"/>
              <a:t> set in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method</a:t>
            </a:r>
            <a:endParaRPr lang="cs-CZ" sz="20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/>
              <a:t>Measurement</a:t>
            </a:r>
            <a:r>
              <a:rPr lang="cs-CZ" dirty="0"/>
              <a:t> </a:t>
            </a:r>
            <a:r>
              <a:rPr lang="cs-CZ" dirty="0" err="1"/>
              <a:t>Conditions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Method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Extension</a:t>
            </a:r>
            <a:r>
              <a:rPr lang="cs-CZ" dirty="0"/>
              <a:t> / PDA </a:t>
            </a:r>
            <a:r>
              <a:rPr lang="cs-CZ" dirty="0" err="1"/>
              <a:t>Method</a:t>
            </a:r>
            <a:endParaRPr lang="cs-CZ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P001/90B 02/11/2023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12" name="Obrázek 11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FE756F27-4017-E8BC-424C-A5FD907D9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387" y="1149942"/>
            <a:ext cx="6074139" cy="4659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70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2" y="1271815"/>
            <a:ext cx="3035594" cy="4759934"/>
          </a:xfrm>
        </p:spPr>
        <p:txBody>
          <a:bodyPr/>
          <a:lstStyle/>
          <a:p>
            <a:r>
              <a:rPr lang="cs-CZ" sz="2000" dirty="0" err="1"/>
              <a:t>Library</a:t>
            </a:r>
            <a:r>
              <a:rPr lang="cs-CZ" sz="2000" dirty="0"/>
              <a:t> </a:t>
            </a:r>
            <a:r>
              <a:rPr lang="cs-CZ" sz="2000" dirty="0" err="1"/>
              <a:t>search</a:t>
            </a:r>
            <a:r>
              <a:rPr lang="cs-CZ" sz="2000" dirty="0"/>
              <a:t> </a:t>
            </a:r>
            <a:r>
              <a:rPr lang="cs-CZ" sz="2000" dirty="0" err="1"/>
              <a:t>results</a:t>
            </a:r>
            <a:r>
              <a:rPr lang="cs-CZ" sz="2000" dirty="0"/>
              <a:t> are </a:t>
            </a:r>
            <a:r>
              <a:rPr lang="cs-CZ" sz="2000" dirty="0" err="1"/>
              <a:t>displayed</a:t>
            </a:r>
            <a:r>
              <a:rPr lang="cs-CZ" sz="2000" dirty="0"/>
              <a:t> as </a:t>
            </a:r>
            <a:r>
              <a:rPr lang="cs-CZ" sz="2000" dirty="0" err="1"/>
              <a:t>an</a:t>
            </a:r>
            <a:r>
              <a:rPr lang="cs-CZ" sz="2000" dirty="0"/>
              <a:t> </a:t>
            </a:r>
            <a:r>
              <a:rPr lang="cs-CZ" sz="2000" dirty="0" err="1"/>
              <a:t>overlay</a:t>
            </a:r>
            <a:r>
              <a:rPr lang="cs-CZ" sz="2000" dirty="0"/>
              <a:t> in </a:t>
            </a:r>
            <a:r>
              <a:rPr lang="cs-CZ" sz="2000" dirty="0" err="1"/>
              <a:t>Spectral</a:t>
            </a:r>
            <a:r>
              <a:rPr lang="cs-CZ" sz="2000" dirty="0"/>
              <a:t> </a:t>
            </a:r>
            <a:r>
              <a:rPr lang="cs-CZ" sz="2000" dirty="0" err="1"/>
              <a:t>View</a:t>
            </a:r>
            <a:r>
              <a:rPr lang="cs-CZ" sz="2000" dirty="0"/>
              <a:t> </a:t>
            </a:r>
            <a:r>
              <a:rPr lang="cs-CZ" sz="2000" dirty="0" err="1"/>
              <a:t>or</a:t>
            </a:r>
            <a:r>
              <a:rPr lang="cs-CZ" sz="2000" dirty="0"/>
              <a:t> as a table in </a:t>
            </a:r>
            <a:r>
              <a:rPr lang="cs-CZ" sz="2000" dirty="0" err="1"/>
              <a:t>Library</a:t>
            </a:r>
            <a:r>
              <a:rPr lang="cs-CZ" sz="2000" dirty="0"/>
              <a:t> </a:t>
            </a:r>
            <a:r>
              <a:rPr lang="cs-CZ" sz="2000" dirty="0" err="1"/>
              <a:t>Search</a:t>
            </a:r>
            <a:r>
              <a:rPr lang="cs-CZ" sz="2000" dirty="0"/>
              <a:t> </a:t>
            </a:r>
            <a:r>
              <a:rPr lang="cs-CZ" sz="2000" dirty="0" err="1"/>
              <a:t>Result</a:t>
            </a:r>
            <a:endParaRPr lang="cs-CZ" sz="2000" dirty="0"/>
          </a:p>
          <a:p>
            <a:r>
              <a:rPr lang="cs-CZ" sz="2000" dirty="0"/>
              <a:t>PDA Name </a:t>
            </a:r>
            <a:r>
              <a:rPr lang="cs-CZ" sz="2000" dirty="0" err="1"/>
              <a:t>Match</a:t>
            </a:r>
            <a:r>
              <a:rPr lang="cs-CZ" sz="2000" dirty="0"/>
              <a:t> </a:t>
            </a:r>
            <a:r>
              <a:rPr lang="cs-CZ" sz="2000" dirty="0" err="1"/>
              <a:t>belongs</a:t>
            </a:r>
            <a:r>
              <a:rPr lang="cs-CZ" sz="2000" dirty="0"/>
              <a:t> to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compound</a:t>
            </a:r>
            <a:r>
              <a:rPr lang="cs-CZ" sz="2000" dirty="0"/>
              <a:t> </a:t>
            </a:r>
            <a:r>
              <a:rPr lang="cs-CZ" sz="2000" dirty="0" err="1"/>
              <a:t>identified</a:t>
            </a:r>
            <a:r>
              <a:rPr lang="cs-CZ" sz="2000" dirty="0"/>
              <a:t> by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calibration</a:t>
            </a:r>
            <a:r>
              <a:rPr lang="cs-CZ" sz="2000" dirty="0"/>
              <a:t> </a:t>
            </a:r>
            <a:r>
              <a:rPr lang="cs-CZ" sz="2000" dirty="0" err="1"/>
              <a:t>found</a:t>
            </a:r>
            <a:r>
              <a:rPr lang="cs-CZ" sz="2000" dirty="0"/>
              <a:t> in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first</a:t>
            </a:r>
            <a:r>
              <a:rPr lang="cs-CZ" sz="2000" dirty="0"/>
              <a:t> PDA </a:t>
            </a:r>
            <a:r>
              <a:rPr lang="cs-CZ" sz="2000" dirty="0" err="1"/>
              <a:t>library</a:t>
            </a:r>
            <a:endParaRPr lang="cs-CZ" sz="2000" dirty="0"/>
          </a:p>
          <a:p>
            <a:r>
              <a:rPr lang="cs-CZ" sz="2000" dirty="0"/>
              <a:t>PDA Best </a:t>
            </a:r>
            <a:r>
              <a:rPr lang="cs-CZ" sz="2000" dirty="0" err="1"/>
              <a:t>Match</a:t>
            </a:r>
            <a:r>
              <a:rPr lang="cs-CZ" sz="2000" dirty="0"/>
              <a:t> Name and PDA Best </a:t>
            </a:r>
            <a:r>
              <a:rPr lang="cs-CZ" sz="2000" dirty="0" err="1"/>
              <a:t>Match</a:t>
            </a:r>
            <a:r>
              <a:rPr lang="cs-CZ" sz="2000" dirty="0"/>
              <a:t> are </a:t>
            </a:r>
            <a:r>
              <a:rPr lang="cs-CZ" sz="2000" dirty="0" err="1"/>
              <a:t>based</a:t>
            </a:r>
            <a:r>
              <a:rPr lang="cs-CZ" sz="2000" dirty="0"/>
              <a:t> on </a:t>
            </a:r>
            <a:r>
              <a:rPr lang="cs-CZ" sz="2000" dirty="0" err="1"/>
              <a:t>all</a:t>
            </a:r>
            <a:r>
              <a:rPr lang="cs-CZ" sz="2000" dirty="0"/>
              <a:t> PDA </a:t>
            </a:r>
            <a:r>
              <a:rPr lang="cs-CZ" sz="2000" dirty="0" err="1"/>
              <a:t>libraries</a:t>
            </a:r>
            <a:r>
              <a:rPr lang="cs-CZ" sz="2000" dirty="0"/>
              <a:t> set in </a:t>
            </a:r>
            <a:r>
              <a:rPr lang="cs-CZ" sz="2000" dirty="0" err="1"/>
              <a:t>the</a:t>
            </a:r>
            <a:r>
              <a:rPr lang="cs-CZ" sz="2000" dirty="0"/>
              <a:t> PDA </a:t>
            </a:r>
            <a:r>
              <a:rPr lang="cs-CZ" sz="2000" dirty="0" err="1"/>
              <a:t>Method</a:t>
            </a:r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Results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Extension</a:t>
            </a:r>
            <a:r>
              <a:rPr lang="cs-CZ" dirty="0"/>
              <a:t> / PDA </a:t>
            </a:r>
            <a:r>
              <a:rPr lang="cs-CZ" dirty="0" err="1"/>
              <a:t>Results</a:t>
            </a:r>
            <a:endParaRPr lang="cs-CZ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P001/90B 02/11/2023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12" name="Obrázek 11" descr="Obsah obrázku text, snímek obrazovky, číslo, Paralelní&#10;&#10;Popis byl vytvořen automaticky">
            <a:extLst>
              <a:ext uri="{FF2B5EF4-FFF2-40B4-BE49-F238E27FC236}">
                <a16:creationId xmlns:a16="http://schemas.microsoft.com/office/drawing/2014/main" id="{2DB7F588-A540-D42A-6C44-508F985921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3677" y="1195110"/>
            <a:ext cx="7455439" cy="4642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88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054965" y="1048221"/>
            <a:ext cx="2909162" cy="1105088"/>
          </a:xfrm>
        </p:spPr>
        <p:txBody>
          <a:bodyPr/>
          <a:lstStyle/>
          <a:p>
            <a:r>
              <a:rPr lang="cs-CZ" sz="2000" dirty="0" err="1"/>
              <a:t>Customize</a:t>
            </a:r>
            <a:r>
              <a:rPr lang="cs-CZ" sz="2000" dirty="0"/>
              <a:t> PDA Report to display </a:t>
            </a:r>
            <a:r>
              <a:rPr lang="cs-CZ" sz="2000" dirty="0" err="1"/>
              <a:t>desired</a:t>
            </a:r>
            <a:r>
              <a:rPr lang="cs-CZ" sz="2000" dirty="0"/>
              <a:t> </a:t>
            </a:r>
            <a:r>
              <a:rPr lang="cs-CZ" sz="2000" dirty="0" err="1"/>
              <a:t>results</a:t>
            </a:r>
            <a:endParaRPr lang="cs-CZ" sz="2000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PDA Report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Extension</a:t>
            </a:r>
            <a:r>
              <a:rPr lang="cs-CZ" dirty="0"/>
              <a:t> / PDA Report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P001/90B 02/11/2023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6" name="Obrázek 5" descr="Obsah obrázku text, snímek obrazovky, software, číslo&#10;&#10;Popis byl vytvořen automaticky">
            <a:extLst>
              <a:ext uri="{FF2B5EF4-FFF2-40B4-BE49-F238E27FC236}">
                <a16:creationId xmlns:a16="http://schemas.microsoft.com/office/drawing/2014/main" id="{19DBC6BB-3020-7136-A33A-7F7E8150F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65" y="1048221"/>
            <a:ext cx="5843293" cy="2831414"/>
          </a:xfrm>
          <a:prstGeom prst="rect">
            <a:avLst/>
          </a:prstGeom>
        </p:spPr>
      </p:pic>
      <p:pic>
        <p:nvPicPr>
          <p:cNvPr id="10" name="Obrázek 9" descr="Obsah obrázku snímek obrazovky, text, Elektricky modrá, Výrazná modrá&#10;&#10;Popis byl vytvořen automaticky">
            <a:extLst>
              <a:ext uri="{FF2B5EF4-FFF2-40B4-BE49-F238E27FC236}">
                <a16:creationId xmlns:a16="http://schemas.microsoft.com/office/drawing/2014/main" id="{ED378AEA-7F8E-B4CB-6E32-C972917524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317" y="2703314"/>
            <a:ext cx="2979684" cy="3683547"/>
          </a:xfrm>
          <a:prstGeom prst="rect">
            <a:avLst/>
          </a:prstGeom>
        </p:spPr>
      </p:pic>
      <p:pic>
        <p:nvPicPr>
          <p:cNvPr id="13" name="Obrázek 12" descr="Obsah obrázku text, diagram, snímek obrazovky, řada/pruh&#10;&#10;Popis byl vytvořen automaticky">
            <a:extLst>
              <a:ext uri="{FF2B5EF4-FFF2-40B4-BE49-F238E27FC236}">
                <a16:creationId xmlns:a16="http://schemas.microsoft.com/office/drawing/2014/main" id="{46179F53-3792-442A-849B-40C2E0FE1B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48" y="3690674"/>
            <a:ext cx="3136398" cy="2555753"/>
          </a:xfrm>
          <a:prstGeom prst="rect">
            <a:avLst/>
          </a:prstGeom>
        </p:spPr>
      </p:pic>
      <p:pic>
        <p:nvPicPr>
          <p:cNvPr id="15" name="Obrázek 14" descr="Obsah obrázku text, diagram, řada/pruh, Vykreslený graf&#10;&#10;Popis byl vytvořen automaticky">
            <a:extLst>
              <a:ext uri="{FF2B5EF4-FFF2-40B4-BE49-F238E27FC236}">
                <a16:creationId xmlns:a16="http://schemas.microsoft.com/office/drawing/2014/main" id="{D017C748-AEF6-CB90-79FF-7AA1A328B6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715" y="1890811"/>
            <a:ext cx="3095250" cy="3977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47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2" y="1271815"/>
            <a:ext cx="3184234" cy="1412864"/>
          </a:xfrm>
        </p:spPr>
        <p:txBody>
          <a:bodyPr/>
          <a:lstStyle/>
          <a:p>
            <a:r>
              <a:rPr lang="cs-CZ" sz="2000" dirty="0"/>
              <a:t>Export </a:t>
            </a:r>
            <a:r>
              <a:rPr lang="cs-CZ" sz="2000" dirty="0" err="1"/>
              <a:t>graphs</a:t>
            </a:r>
            <a:r>
              <a:rPr lang="cs-CZ" sz="2000" dirty="0"/>
              <a:t> </a:t>
            </a:r>
            <a:r>
              <a:rPr lang="cs-CZ" sz="2000" dirty="0" err="1"/>
              <a:t>into</a:t>
            </a:r>
            <a:r>
              <a:rPr lang="cs-CZ" sz="2000" dirty="0"/>
              <a:t> </a:t>
            </a:r>
            <a:r>
              <a:rPr lang="cs-CZ" sz="2000" dirty="0" err="1"/>
              <a:t>clipboard</a:t>
            </a:r>
            <a:r>
              <a:rPr lang="cs-CZ" sz="2000" dirty="0"/>
              <a:t> </a:t>
            </a:r>
            <a:r>
              <a:rPr lang="cs-CZ" sz="2000" dirty="0" err="1"/>
              <a:t>or</a:t>
            </a:r>
            <a:r>
              <a:rPr lang="cs-CZ" sz="2000" dirty="0"/>
              <a:t> </a:t>
            </a:r>
            <a:r>
              <a:rPr lang="cs-CZ" sz="2000" dirty="0" err="1"/>
              <a:t>save</a:t>
            </a:r>
            <a:r>
              <a:rPr lang="cs-CZ" sz="2000" dirty="0"/>
              <a:t> </a:t>
            </a:r>
            <a:r>
              <a:rPr lang="cs-CZ" sz="2000" dirty="0" err="1"/>
              <a:t>them</a:t>
            </a:r>
            <a:r>
              <a:rPr lang="cs-CZ" sz="2000" dirty="0"/>
              <a:t> as a </a:t>
            </a:r>
            <a:r>
              <a:rPr lang="cs-CZ" sz="2000" dirty="0" err="1"/>
              <a:t>picture</a:t>
            </a:r>
            <a:r>
              <a:rPr lang="cs-CZ" sz="2000" dirty="0"/>
              <a:t> (*.</a:t>
            </a:r>
            <a:r>
              <a:rPr lang="cs-CZ" sz="2000" dirty="0" err="1"/>
              <a:t>emf</a:t>
            </a:r>
            <a:r>
              <a:rPr lang="cs-CZ" sz="2000" dirty="0"/>
              <a:t>)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Export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Graphs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PDA </a:t>
            </a:r>
            <a:r>
              <a:rPr lang="cs-CZ" dirty="0" err="1"/>
              <a:t>Extension</a:t>
            </a:r>
            <a:r>
              <a:rPr lang="cs-CZ" dirty="0"/>
              <a:t> / Export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Graphs</a:t>
            </a:r>
            <a:endParaRPr lang="cs-CZ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P001/90B 02/11/2023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6" name="Obrázek 5" descr="Obsah obrázku text, snímek obrazovky, Grafický software, diagram&#10;&#10;Popis byl vytvořen automaticky">
            <a:extLst>
              <a:ext uri="{FF2B5EF4-FFF2-40B4-BE49-F238E27FC236}">
                <a16:creationId xmlns:a16="http://schemas.microsoft.com/office/drawing/2014/main" id="{A74B29A6-5592-0792-7D0C-8503A5BA28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636" y="1271814"/>
            <a:ext cx="7353783" cy="4065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15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Thank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attention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P001/90B 02/11/2023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1" id="{2B965CE8-EE43-47FD-9AD0-B9C66A962DB1}" vid="{E979235C-3F99-4293-943A-FBF111A4247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2844</TotalTime>
  <Words>470</Words>
  <Application>Microsoft Office PowerPoint</Application>
  <PresentationFormat>Širokoúhlá obrazovka</PresentationFormat>
  <Paragraphs>80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9" baseType="lpstr">
      <vt:lpstr>Arial</vt:lpstr>
      <vt:lpstr>Calibri</vt:lpstr>
      <vt:lpstr>Wingdings</vt:lpstr>
      <vt:lpstr>Myriad Pro</vt:lpstr>
      <vt:lpstr>Myriad Pro Light</vt:lpstr>
      <vt:lpstr>Motiv Office</vt:lpstr>
      <vt:lpstr>PDA – PHOTO DIODE ARRAY</vt:lpstr>
      <vt:lpstr>PDA Extension</vt:lpstr>
      <vt:lpstr>System Configuration</vt:lpstr>
      <vt:lpstr>PDA window</vt:lpstr>
      <vt:lpstr>PDA Window</vt:lpstr>
      <vt:lpstr>PDA window</vt:lpstr>
      <vt:lpstr>PDA view</vt:lpstr>
      <vt:lpstr>PDA view</vt:lpstr>
      <vt:lpstr>PDA Method</vt:lpstr>
      <vt:lpstr>PDA Results</vt:lpstr>
      <vt:lpstr>PDA Report</vt:lpstr>
      <vt:lpstr>Export of Graphs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P001 - PDA Extension</dc:title>
  <dc:creator>Vladimír Páťal</dc:creator>
  <cp:lastModifiedBy>Marie Sůvová</cp:lastModifiedBy>
  <cp:revision>85</cp:revision>
  <dcterms:created xsi:type="dcterms:W3CDTF">2023-03-31T10:12:27Z</dcterms:created>
  <dcterms:modified xsi:type="dcterms:W3CDTF">2023-11-02T12:01:57Z</dcterms:modified>
</cp:coreProperties>
</file>