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5"/>
  </p:notesMasterIdLst>
  <p:sldIdLst>
    <p:sldId id="261" r:id="rId2"/>
    <p:sldId id="262" r:id="rId3"/>
    <p:sldId id="272" r:id="rId4"/>
    <p:sldId id="273" r:id="rId5"/>
    <p:sldId id="268" r:id="rId6"/>
    <p:sldId id="279" r:id="rId7"/>
    <p:sldId id="274" r:id="rId8"/>
    <p:sldId id="276" r:id="rId9"/>
    <p:sldId id="280" r:id="rId10"/>
    <p:sldId id="275" r:id="rId11"/>
    <p:sldId id="278" r:id="rId12"/>
    <p:sldId id="277" r:id="rId13"/>
    <p:sldId id="260" r:id="rId14"/>
  </p:sldIdLst>
  <p:sldSz cx="12192000" cy="6858000"/>
  <p:notesSz cx="6858000" cy="9144000"/>
  <p:embeddedFontLst>
    <p:embeddedFont>
      <p:font typeface="Myriad Pro Light" panose="020B0403030403020204" pitchFamily="34" charset="0"/>
      <p:regular r:id="rId16"/>
      <p:bold r:id="rId17"/>
      <p:italic r:id="rId18"/>
      <p:boldItalic r:id="rId19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E754CD0-6D57-FEEC-AF12-0AC80AD35095}" name="Samuel Frei" initials="SF" userId="64353ff7ac23ba04" providerId="Windows Live"/>
  <p188:author id="{218D5CF5-12EA-6BBC-C52D-29D6062218CE}" name="Sůvová Marie" initials="MS" userId="S::Suvova@dataapex.com::a65c7df7-2a62-47fc-a69e-2557f2d88275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8" autoAdjust="0"/>
    <p:restoredTop sz="97386" autoAdjust="0"/>
  </p:normalViewPr>
  <p:slideViewPr>
    <p:cSldViewPr snapToGrid="0">
      <p:cViewPr varScale="1">
        <p:scale>
          <a:sx n="106" d="100"/>
          <a:sy n="106" d="100"/>
        </p:scale>
        <p:origin x="732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8/10/relationships/authors" Target="author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17.10.2025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 dirty="0"/>
              <a:t>P064/100B/ 17/10/2025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microsoft.com/office/2007/relationships/hdphoto" Target="../media/hdphoto1.wdp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microsoft.com/office/2007/relationships/hdphoto" Target="../media/hdphoto3.wdp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MS – </a:t>
            </a:r>
            <a:r>
              <a:rPr lang="en-US" noProof="0"/>
              <a:t>mass spectrometry</a:t>
            </a:r>
            <a:endParaRPr lang="en-US" noProof="0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Clarity extension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2667054"/>
          </a:xfrm>
        </p:spPr>
        <p:txBody>
          <a:bodyPr/>
          <a:lstStyle/>
          <a:p>
            <a:r>
              <a:rPr lang="en-US" sz="2400" dirty="0"/>
              <a:t>Acquisition &amp; evaluation of MS data</a:t>
            </a:r>
            <a:endParaRPr lang="cs-CZ" sz="2400" dirty="0"/>
          </a:p>
          <a:p>
            <a:r>
              <a:rPr lang="cs-CZ" sz="2400" dirty="0"/>
              <a:t>MS chromatogram </a:t>
            </a:r>
            <a:r>
              <a:rPr lang="cs-CZ" sz="2400" dirty="0" err="1"/>
              <a:t>window</a:t>
            </a:r>
            <a:r>
              <a:rPr lang="cs-CZ" sz="2400" dirty="0"/>
              <a:t> </a:t>
            </a:r>
            <a:r>
              <a:rPr lang="cs-CZ" sz="2400" dirty="0" err="1"/>
              <a:t>with</a:t>
            </a:r>
            <a:r>
              <a:rPr lang="cs-CZ" sz="2400" dirty="0"/>
              <a:t> </a:t>
            </a:r>
            <a:r>
              <a:rPr lang="cs-CZ" sz="2400" dirty="0" err="1"/>
              <a:t>spectral</a:t>
            </a:r>
            <a:r>
              <a:rPr lang="cs-CZ" sz="2400" dirty="0"/>
              <a:t> </a:t>
            </a:r>
            <a:r>
              <a:rPr lang="cs-CZ" sz="2400" dirty="0" err="1"/>
              <a:t>view</a:t>
            </a:r>
            <a:endParaRPr lang="en-US" sz="2400" dirty="0"/>
          </a:p>
          <a:p>
            <a:r>
              <a:rPr lang="cs-CZ" sz="2400" dirty="0"/>
              <a:t>MS </a:t>
            </a:r>
            <a:r>
              <a:rPr lang="cs-CZ" sz="2400" dirty="0" err="1"/>
              <a:t>Method</a:t>
            </a:r>
            <a:r>
              <a:rPr lang="cs-CZ" sz="2400" dirty="0"/>
              <a:t>: </a:t>
            </a:r>
            <a:r>
              <a:rPr lang="cs-CZ" sz="2400" dirty="0" err="1"/>
              <a:t>quantification</a:t>
            </a:r>
            <a:r>
              <a:rPr lang="cs-CZ" sz="2400" dirty="0"/>
              <a:t> + reference </a:t>
            </a:r>
            <a:r>
              <a:rPr lang="cs-CZ" sz="2400" dirty="0" err="1"/>
              <a:t>ions</a:t>
            </a:r>
            <a:endParaRPr lang="en-US" sz="2400" dirty="0"/>
          </a:p>
          <a:p>
            <a:r>
              <a:rPr lang="en-US" sz="2400" dirty="0"/>
              <a:t>Spectral library and spectral library search</a:t>
            </a:r>
          </a:p>
          <a:p>
            <a:pPr lvl="1"/>
            <a:r>
              <a:rPr lang="cs-CZ" sz="2400" dirty="0"/>
              <a:t>NIST </a:t>
            </a:r>
            <a:r>
              <a:rPr lang="cs-CZ" sz="2400" dirty="0" err="1"/>
              <a:t>compatible</a:t>
            </a:r>
            <a:endParaRPr lang="cs-CZ" sz="2400" dirty="0"/>
          </a:p>
          <a:p>
            <a:pPr lvl="1"/>
            <a:r>
              <a:rPr lang="cs-CZ" sz="2400" dirty="0"/>
              <a:t>User-</a:t>
            </a:r>
            <a:r>
              <a:rPr lang="cs-CZ" sz="2400" dirty="0" err="1"/>
              <a:t>defined</a:t>
            </a:r>
            <a:endParaRPr lang="cs-CZ" sz="2400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MS extension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MS Extension </a:t>
            </a:r>
            <a:r>
              <a:rPr lang="cs-CZ" dirty="0"/>
              <a:t>/</a:t>
            </a:r>
            <a:r>
              <a:rPr lang="en-US" dirty="0"/>
              <a:t> Overview</a:t>
            </a:r>
            <a:endParaRPr lang="cs-CZ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6DE3348-F41F-EBE8-5C80-90F252E0FCD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cs-CZ" dirty="0"/>
              <a:t>https://www.dataapex.com/product/extensions-ms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text 23">
            <a:extLst>
              <a:ext uri="{FF2B5EF4-FFF2-40B4-BE49-F238E27FC236}">
                <a16:creationId xmlns:a16="http://schemas.microsoft.com/office/drawing/2014/main" id="{6403E554-BFED-320B-1D8A-31CD6973B8D7}"/>
              </a:ext>
            </a:extLst>
          </p:cNvPr>
          <p:cNvSpPr txBox="1">
            <a:spLocks/>
          </p:cNvSpPr>
          <p:nvPr/>
        </p:nvSpPr>
        <p:spPr>
          <a:xfrm>
            <a:off x="1168608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/>
              <a:t> Overview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6355A-CB7C-106C-8292-D7A6F69FB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Zástupný text 18">
            <a:extLst>
              <a:ext uri="{FF2B5EF4-FFF2-40B4-BE49-F238E27FC236}">
                <a16:creationId xmlns:a16="http://schemas.microsoft.com/office/drawing/2014/main" id="{290B839F-C0C6-6F53-7AFA-0D2E2F9F301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955294" y="4219478"/>
            <a:ext cx="3673230" cy="1476984"/>
          </a:xfrm>
        </p:spPr>
        <p:txBody>
          <a:bodyPr/>
          <a:lstStyle/>
          <a:p>
            <a:r>
              <a:rPr lang="cs-CZ" dirty="0"/>
              <a:t>MS </a:t>
            </a:r>
            <a:r>
              <a:rPr lang="cs-CZ" dirty="0" err="1"/>
              <a:t>extension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enabled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/>
              <a:t>on </a:t>
            </a:r>
            <a:r>
              <a:rPr lang="cs-CZ" dirty="0" err="1"/>
              <a:t>stations</a:t>
            </a:r>
            <a:r>
              <a:rPr lang="cs-CZ" dirty="0"/>
              <a:t> </a:t>
            </a:r>
            <a:r>
              <a:rPr lang="cs-CZ" dirty="0" err="1"/>
              <a:t>with</a:t>
            </a:r>
            <a:r>
              <a:rPr lang="cs-CZ" dirty="0"/>
              <a:t> p/n A38 </a:t>
            </a:r>
          </a:p>
          <a:p>
            <a:r>
              <a:rPr lang="cs-CZ" dirty="0"/>
              <a:t>Set </a:t>
            </a:r>
            <a:r>
              <a:rPr lang="en-GB" dirty="0"/>
              <a:t>in the System Configuration window</a:t>
            </a:r>
          </a:p>
        </p:txBody>
      </p:sp>
      <p:sp>
        <p:nvSpPr>
          <p:cNvPr id="32" name="Nadpis 17">
            <a:extLst>
              <a:ext uri="{FF2B5EF4-FFF2-40B4-BE49-F238E27FC236}">
                <a16:creationId xmlns:a16="http://schemas.microsoft.com/office/drawing/2014/main" id="{265DC1EA-2418-315A-3231-18C266C6F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configuration</a:t>
            </a:r>
            <a:endParaRPr lang="cs-CZ" dirty="0"/>
          </a:p>
        </p:txBody>
      </p:sp>
      <p:sp>
        <p:nvSpPr>
          <p:cNvPr id="33" name="Zástupný text 25">
            <a:extLst>
              <a:ext uri="{FF2B5EF4-FFF2-40B4-BE49-F238E27FC236}">
                <a16:creationId xmlns:a16="http://schemas.microsoft.com/office/drawing/2014/main" id="{9E9CB6B2-CCAE-9D73-7480-42A04A32AEF3}"/>
              </a:ext>
            </a:extLst>
          </p:cNvPr>
          <p:cNvSpPr txBox="1">
            <a:spLocks/>
          </p:cNvSpPr>
          <p:nvPr/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/>
              <a:t>MS EXTENSION/ System configuration</a:t>
            </a:r>
            <a:endParaRPr lang="cs-CZ" dirty="0"/>
          </a:p>
        </p:txBody>
      </p:sp>
      <p:sp>
        <p:nvSpPr>
          <p:cNvPr id="34" name="Footer Placeholder 13">
            <a:extLst>
              <a:ext uri="{FF2B5EF4-FFF2-40B4-BE49-F238E27FC236}">
                <a16:creationId xmlns:a16="http://schemas.microsoft.com/office/drawing/2014/main" id="{7A8705D5-A639-EE4C-B7D0-1A89C2A8572E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35" name="Slide Number Placeholder 14">
            <a:extLst>
              <a:ext uri="{FF2B5EF4-FFF2-40B4-BE49-F238E27FC236}">
                <a16:creationId xmlns:a16="http://schemas.microsoft.com/office/drawing/2014/main" id="{2798F1E1-D603-1809-D114-10BC11ABE3D9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5EB6C5E4-66D0-3FF2-1322-7B8A7DB510E9}"/>
              </a:ext>
            </a:extLst>
          </p:cNvPr>
          <p:cNvGrpSpPr/>
          <p:nvPr/>
        </p:nvGrpSpPr>
        <p:grpSpPr>
          <a:xfrm>
            <a:off x="563476" y="1308484"/>
            <a:ext cx="6628385" cy="4715790"/>
            <a:chOff x="563476" y="1308484"/>
            <a:chExt cx="6628385" cy="4715790"/>
          </a:xfrm>
        </p:grpSpPr>
        <p:pic>
          <p:nvPicPr>
            <p:cNvPr id="37" name="Picture 36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D922941F-93F1-013C-C6F3-F3D693E1A1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476" y="1308484"/>
              <a:ext cx="6628385" cy="4715790"/>
            </a:xfrm>
            <a:prstGeom prst="rect">
              <a:avLst/>
            </a:prstGeom>
          </p:spPr>
        </p:pic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B80CBFFD-6EDD-FEBF-E76E-355A27F697BC}"/>
                </a:ext>
              </a:extLst>
            </p:cNvPr>
            <p:cNvSpPr/>
            <p:nvPr/>
          </p:nvSpPr>
          <p:spPr>
            <a:xfrm>
              <a:off x="4048369" y="2399203"/>
              <a:ext cx="1992923" cy="382954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4F81EC-6BD0-BD03-30CA-B9DB2950DB3A}"/>
              </a:ext>
            </a:extLst>
          </p:cNvPr>
          <p:cNvGrpSpPr/>
          <p:nvPr/>
        </p:nvGrpSpPr>
        <p:grpSpPr>
          <a:xfrm>
            <a:off x="8057278" y="1568133"/>
            <a:ext cx="3196492" cy="2349897"/>
            <a:chOff x="8057278" y="1568133"/>
            <a:chExt cx="3196492" cy="2349897"/>
          </a:xfrm>
        </p:grpSpPr>
        <p:pic>
          <p:nvPicPr>
            <p:cNvPr id="40" name="Picture 39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3E854337-E3D4-EB13-C0D5-F879B443D0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57278" y="1568133"/>
              <a:ext cx="3196492" cy="2349897"/>
            </a:xfrm>
            <a:prstGeom prst="rect">
              <a:avLst/>
            </a:prstGeom>
          </p:spPr>
        </p:pic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5FE979C8-E865-B740-2138-5F9E3B8390DF}"/>
                </a:ext>
              </a:extLst>
            </p:cNvPr>
            <p:cNvSpPr/>
            <p:nvPr/>
          </p:nvSpPr>
          <p:spPr>
            <a:xfrm>
              <a:off x="9360877" y="2051602"/>
              <a:ext cx="877277" cy="576000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2507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DC08E-7083-DD82-755B-47330844F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text 18">
            <a:extLst>
              <a:ext uri="{FF2B5EF4-FFF2-40B4-BE49-F238E27FC236}">
                <a16:creationId xmlns:a16="http://schemas.microsoft.com/office/drawing/2014/main" id="{12E0B2C9-AB71-4C8B-CB27-BFFEBB951FA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095661" y="2516204"/>
            <a:ext cx="3673230" cy="2220778"/>
          </a:xfrm>
        </p:spPr>
        <p:txBody>
          <a:bodyPr/>
          <a:lstStyle/>
          <a:p>
            <a:r>
              <a:rPr lang="cs-CZ" dirty="0"/>
              <a:t>D</a:t>
            </a:r>
            <a:r>
              <a:rPr lang="en-US" dirty="0" err="1"/>
              <a:t>ivided</a:t>
            </a:r>
            <a:r>
              <a:rPr lang="en-US" dirty="0"/>
              <a:t> into </a:t>
            </a:r>
            <a:r>
              <a:rPr lang="cs-CZ" dirty="0" err="1"/>
              <a:t>three</a:t>
            </a:r>
            <a:r>
              <a:rPr lang="en-US" dirty="0"/>
              <a:t> parts</a:t>
            </a:r>
            <a:endParaRPr lang="cs-CZ" dirty="0"/>
          </a:p>
          <a:p>
            <a:r>
              <a:rPr lang="cs-CZ" dirty="0" err="1"/>
              <a:t>Interactive</a:t>
            </a:r>
            <a:r>
              <a:rPr lang="cs-CZ" dirty="0"/>
              <a:t> </a:t>
            </a:r>
            <a:r>
              <a:rPr lang="cs-CZ" dirty="0" err="1"/>
              <a:t>spectrum</a:t>
            </a:r>
            <a:r>
              <a:rPr lang="cs-CZ" dirty="0"/>
              <a:t> display</a:t>
            </a:r>
          </a:p>
          <a:p>
            <a:r>
              <a:rPr lang="cs-CZ" dirty="0"/>
              <a:t>M</a:t>
            </a:r>
            <a:r>
              <a:rPr lang="en-US" dirty="0" err="1"/>
              <a:t>atching</a:t>
            </a:r>
            <a:r>
              <a:rPr lang="en-US" dirty="0"/>
              <a:t> library spectrum </a:t>
            </a:r>
            <a:r>
              <a:rPr lang="cs-CZ" dirty="0"/>
              <a:t>(</a:t>
            </a:r>
            <a:r>
              <a:rPr lang="cs-CZ" dirty="0" err="1"/>
              <a:t>if</a:t>
            </a:r>
            <a:r>
              <a:rPr lang="cs-CZ" dirty="0"/>
              <a:t> </a:t>
            </a:r>
            <a:r>
              <a:rPr lang="cs-CZ" dirty="0" err="1"/>
              <a:t>defined</a:t>
            </a:r>
            <a:r>
              <a:rPr lang="cs-CZ" dirty="0"/>
              <a:t>)</a:t>
            </a:r>
          </a:p>
          <a:p>
            <a:r>
              <a:rPr lang="cs-CZ" dirty="0"/>
              <a:t>Up to 32 </a:t>
            </a:r>
            <a:r>
              <a:rPr lang="cs-CZ" dirty="0" err="1"/>
              <a:t>signals</a:t>
            </a:r>
            <a:r>
              <a:rPr lang="cs-CZ" dirty="0"/>
              <a:t> </a:t>
            </a:r>
            <a:r>
              <a:rPr lang="cs-CZ" dirty="0" err="1"/>
              <a:t>can</a:t>
            </a:r>
            <a:r>
              <a:rPr lang="cs-CZ" dirty="0"/>
              <a:t> </a:t>
            </a:r>
            <a:r>
              <a:rPr lang="cs-CZ" dirty="0" err="1"/>
              <a:t>be</a:t>
            </a:r>
            <a:r>
              <a:rPr lang="cs-CZ" dirty="0"/>
              <a:t> </a:t>
            </a:r>
            <a:r>
              <a:rPr lang="cs-CZ" dirty="0" err="1"/>
              <a:t>displayed</a:t>
            </a:r>
            <a:r>
              <a:rPr lang="cs-CZ" dirty="0"/>
              <a:t> </a:t>
            </a:r>
            <a:endParaRPr lang="en-GB" dirty="0"/>
          </a:p>
        </p:txBody>
      </p:sp>
      <p:sp>
        <p:nvSpPr>
          <p:cNvPr id="7" name="Nadpis 17">
            <a:extLst>
              <a:ext uri="{FF2B5EF4-FFF2-40B4-BE49-F238E27FC236}">
                <a16:creationId xmlns:a16="http://schemas.microsoft.com/office/drawing/2014/main" id="{C9323AC7-5378-BFE3-3E60-EF586FDAE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/>
              <a:t>MS CHROMATOGRAM WINDOW</a:t>
            </a:r>
          </a:p>
        </p:txBody>
      </p:sp>
      <p:sp>
        <p:nvSpPr>
          <p:cNvPr id="8" name="Zástupný text 25">
            <a:extLst>
              <a:ext uri="{FF2B5EF4-FFF2-40B4-BE49-F238E27FC236}">
                <a16:creationId xmlns:a16="http://schemas.microsoft.com/office/drawing/2014/main" id="{0049CB24-EB53-47CA-B4A6-B8D896266F76}"/>
              </a:ext>
            </a:extLst>
          </p:cNvPr>
          <p:cNvSpPr txBox="1">
            <a:spLocks/>
          </p:cNvSpPr>
          <p:nvPr/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/>
              <a:t>MS EXTENSION/ MS Chromatogram window</a:t>
            </a:r>
            <a:endParaRPr lang="cs-CZ" dirty="0"/>
          </a:p>
        </p:txBody>
      </p:sp>
      <p:sp>
        <p:nvSpPr>
          <p:cNvPr id="9" name="Footer Placeholder 13">
            <a:extLst>
              <a:ext uri="{FF2B5EF4-FFF2-40B4-BE49-F238E27FC236}">
                <a16:creationId xmlns:a16="http://schemas.microsoft.com/office/drawing/2014/main" id="{1D89A710-F636-151D-D92F-0D4171538C0E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10" name="Slide Number Placeholder 14">
            <a:extLst>
              <a:ext uri="{FF2B5EF4-FFF2-40B4-BE49-F238E27FC236}">
                <a16:creationId xmlns:a16="http://schemas.microsoft.com/office/drawing/2014/main" id="{87DD8D5D-8F14-7D2D-C05D-9B14DCDA07D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9932276" y="6627600"/>
            <a:ext cx="1446374" cy="231754"/>
          </a:xfrm>
        </p:spPr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11" name="Picture 10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52BC75A-D248-A0C1-4BCA-523C34AD5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76" y="1266601"/>
            <a:ext cx="7133613" cy="4719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07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E4794A32-6F51-4591-885A-249D177410C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MS menu – </a:t>
            </a:r>
            <a:r>
              <a:rPr lang="cs-CZ" dirty="0" err="1"/>
              <a:t>Compound</a:t>
            </a:r>
            <a:r>
              <a:rPr lang="cs-CZ" dirty="0"/>
              <a:t> </a:t>
            </a:r>
            <a:r>
              <a:rPr lang="cs-CZ" dirty="0" err="1"/>
              <a:t>search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MS chromatogram </a:t>
            </a:r>
            <a:r>
              <a:rPr lang="cs-CZ" dirty="0" err="1"/>
              <a:t>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MS EXTENSION/ MS Chromatogram </a:t>
            </a:r>
            <a:r>
              <a:rPr lang="cs-CZ" dirty="0" err="1"/>
              <a:t>window</a:t>
            </a:r>
            <a:r>
              <a:rPr lang="cs-CZ" dirty="0"/>
              <a:t>/ MS Menu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ED128E9-274D-2698-D93E-3659841D226D}"/>
              </a:ext>
            </a:extLst>
          </p:cNvPr>
          <p:cNvGrpSpPr/>
          <p:nvPr/>
        </p:nvGrpSpPr>
        <p:grpSpPr>
          <a:xfrm>
            <a:off x="1188245" y="1614735"/>
            <a:ext cx="10546241" cy="489534"/>
            <a:chOff x="749044" y="4113031"/>
            <a:chExt cx="10546241" cy="489534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AD84173-EC3A-901F-4F2C-01D682279E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9" r="80989" b="896"/>
            <a:stretch>
              <a:fillRect/>
            </a:stretch>
          </p:blipFill>
          <p:spPr>
            <a:xfrm>
              <a:off x="749044" y="4138384"/>
              <a:ext cx="351694" cy="438829"/>
            </a:xfrm>
            <a:prstGeom prst="rect">
              <a:avLst/>
            </a:prstGeom>
          </p:spPr>
        </p:pic>
        <p:sp>
          <p:nvSpPr>
            <p:cNvPr id="13" name="Zástupný text 8">
              <a:extLst>
                <a:ext uri="{FF2B5EF4-FFF2-40B4-BE49-F238E27FC236}">
                  <a16:creationId xmlns:a16="http://schemas.microsoft.com/office/drawing/2014/main" id="{9885F6E1-6F9B-E22C-EC15-C53C9FA216ED}"/>
                </a:ext>
              </a:extLst>
            </p:cNvPr>
            <p:cNvSpPr txBox="1">
              <a:spLocks/>
            </p:cNvSpPr>
            <p:nvPr/>
          </p:nvSpPr>
          <p:spPr>
            <a:xfrm>
              <a:off x="1110094" y="4113031"/>
              <a:ext cx="10185191" cy="489534"/>
            </a:xfrm>
            <a:prstGeom prst="rect">
              <a:avLst/>
            </a:prstGeom>
          </p:spPr>
          <p:txBody>
            <a:bodyPr wrap="square" tIns="90000" bIns="90000">
              <a:spAutoFit/>
            </a:bodyPr>
            <a:lstStyle>
              <a:lvl1pPr marL="180000" indent="-180000" algn="l" defTabSz="914400" rtl="0" eaLnBrk="1" latinLnBrk="0" hangingPunct="1">
                <a:lnSpc>
                  <a:spcPct val="100000"/>
                </a:lnSpc>
                <a:spcBef>
                  <a:spcPts val="700"/>
                </a:spcBef>
                <a:spcAft>
                  <a:spcPts val="0"/>
                </a:spcAft>
                <a:buClr>
                  <a:srgbClr val="414042"/>
                </a:buClr>
                <a:buSzPct val="100000"/>
                <a:buFont typeface="Wingdings" panose="05000000000000000000" pitchFamily="2" charset="2"/>
                <a:buChar char="§"/>
                <a:defRPr sz="15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20000" indent="-180000" algn="l" defTabSz="914400" rtl="0" eaLnBrk="1" latinLnBrk="0" hangingPunct="1">
                <a:lnSpc>
                  <a:spcPct val="100000"/>
                </a:lnSpc>
                <a:spcBef>
                  <a:spcPts val="300"/>
                </a:spcBef>
                <a:buFont typeface="Calibri" panose="020F0502020204030204" pitchFamily="34" charset="0"/>
                <a:buChar char="-"/>
                <a:defRPr sz="15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000" b="1" dirty="0"/>
                <a:t>Single Compound Search </a:t>
              </a:r>
              <a:r>
                <a:rPr lang="en-US" sz="2000" dirty="0"/>
                <a:t>– compares the selected spectrum against the spectral library.</a:t>
              </a:r>
              <a:endParaRPr lang="cs-CZ" sz="2000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636848A-E883-5596-15E1-D8D54BBA0DE3}"/>
              </a:ext>
            </a:extLst>
          </p:cNvPr>
          <p:cNvGrpSpPr/>
          <p:nvPr/>
        </p:nvGrpSpPr>
        <p:grpSpPr>
          <a:xfrm>
            <a:off x="1138810" y="1596595"/>
            <a:ext cx="10587477" cy="489534"/>
            <a:chOff x="733875" y="3929532"/>
            <a:chExt cx="10587477" cy="489534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65DFFD8-495C-8B6A-81F7-5CB105BB08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748" r="72144"/>
            <a:stretch>
              <a:fillRect/>
            </a:stretch>
          </p:blipFill>
          <p:spPr>
            <a:xfrm>
              <a:off x="733875" y="3942672"/>
              <a:ext cx="406401" cy="442800"/>
            </a:xfrm>
            <a:prstGeom prst="rect">
              <a:avLst/>
            </a:prstGeom>
          </p:spPr>
        </p:pic>
        <p:sp>
          <p:nvSpPr>
            <p:cNvPr id="14" name="Zástupný text 8">
              <a:extLst>
                <a:ext uri="{FF2B5EF4-FFF2-40B4-BE49-F238E27FC236}">
                  <a16:creationId xmlns:a16="http://schemas.microsoft.com/office/drawing/2014/main" id="{A386B418-5F3F-6E53-0D42-C8F1C98A7559}"/>
                </a:ext>
              </a:extLst>
            </p:cNvPr>
            <p:cNvSpPr txBox="1">
              <a:spLocks/>
            </p:cNvSpPr>
            <p:nvPr/>
          </p:nvSpPr>
          <p:spPr>
            <a:xfrm>
              <a:off x="1136161" y="3929532"/>
              <a:ext cx="10185191" cy="489534"/>
            </a:xfrm>
            <a:prstGeom prst="rect">
              <a:avLst/>
            </a:prstGeom>
          </p:spPr>
          <p:txBody>
            <a:bodyPr wrap="square" tIns="90000" bIns="90000">
              <a:spAutoFit/>
            </a:bodyPr>
            <a:lstStyle>
              <a:lvl1pPr marL="180000" indent="-180000" algn="l" defTabSz="914400" rtl="0" eaLnBrk="1" latinLnBrk="0" hangingPunct="1">
                <a:lnSpc>
                  <a:spcPct val="100000"/>
                </a:lnSpc>
                <a:spcBef>
                  <a:spcPts val="700"/>
                </a:spcBef>
                <a:spcAft>
                  <a:spcPts val="0"/>
                </a:spcAft>
                <a:buClr>
                  <a:srgbClr val="414042"/>
                </a:buClr>
                <a:buSzPct val="100000"/>
                <a:buFont typeface="Wingdings" panose="05000000000000000000" pitchFamily="2" charset="2"/>
                <a:buChar char="§"/>
                <a:defRPr sz="15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20000" indent="-180000" algn="l" defTabSz="914400" rtl="0" eaLnBrk="1" latinLnBrk="0" hangingPunct="1">
                <a:lnSpc>
                  <a:spcPct val="100000"/>
                </a:lnSpc>
                <a:spcBef>
                  <a:spcPts val="300"/>
                </a:spcBef>
                <a:buFont typeface="Calibri" panose="020F0502020204030204" pitchFamily="34" charset="0"/>
                <a:buChar char="-"/>
                <a:defRPr sz="15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000" b="1" dirty="0"/>
                <a:t>Automatic </a:t>
              </a:r>
              <a:r>
                <a:rPr lang="cs-CZ" sz="2000" b="1" dirty="0"/>
                <a:t>C</a:t>
              </a:r>
              <a:r>
                <a:rPr lang="en-US" sz="2000" b="1" dirty="0" err="1"/>
                <a:t>ompound</a:t>
              </a:r>
              <a:r>
                <a:rPr lang="en-US" sz="2000" b="1" dirty="0"/>
                <a:t> Search </a:t>
              </a:r>
              <a:r>
                <a:rPr lang="en-US" sz="2000" dirty="0"/>
                <a:t>– searches </a:t>
              </a:r>
              <a:r>
                <a:rPr lang="cs-CZ" sz="2000" dirty="0" err="1"/>
                <a:t>the</a:t>
              </a:r>
              <a:r>
                <a:rPr lang="en-US" sz="2000" dirty="0"/>
                <a:t> spectra of </a:t>
              </a:r>
              <a:r>
                <a:rPr lang="cs-CZ" sz="2000" dirty="0" err="1"/>
                <a:t>all</a:t>
              </a:r>
              <a:r>
                <a:rPr lang="en-US" sz="2000" dirty="0"/>
                <a:t> peaks</a:t>
              </a:r>
              <a:r>
                <a:rPr lang="cs-CZ" sz="2000" dirty="0"/>
                <a:t> </a:t>
              </a:r>
              <a:r>
                <a:rPr lang="cs-CZ" sz="2000" dirty="0" err="1"/>
                <a:t>found</a:t>
              </a:r>
              <a:r>
                <a:rPr lang="cs-CZ" sz="2000" dirty="0"/>
                <a:t> on </a:t>
              </a:r>
              <a:r>
                <a:rPr lang="cs-CZ" sz="2000" dirty="0" err="1"/>
                <a:t>selected</a:t>
              </a:r>
              <a:r>
                <a:rPr lang="cs-CZ" sz="2000" dirty="0"/>
                <a:t> </a:t>
              </a:r>
              <a:r>
                <a:rPr lang="cs-CZ" sz="2000" dirty="0" err="1"/>
                <a:t>signal</a:t>
              </a:r>
              <a:endParaRPr lang="cs-CZ" sz="2000" dirty="0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7615E7A-0EE7-B38C-EBA7-5BE57611C510}"/>
              </a:ext>
            </a:extLst>
          </p:cNvPr>
          <p:cNvGrpSpPr/>
          <p:nvPr/>
        </p:nvGrpSpPr>
        <p:grpSpPr>
          <a:xfrm>
            <a:off x="1170934" y="1586368"/>
            <a:ext cx="10547154" cy="489534"/>
            <a:chOff x="750586" y="5361521"/>
            <a:chExt cx="10547154" cy="489534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1177874-3347-EA5A-9FB0-EBD55C2CC0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943" r="63825" b="4080"/>
            <a:stretch>
              <a:fillRect/>
            </a:stretch>
          </p:blipFill>
          <p:spPr>
            <a:xfrm>
              <a:off x="750586" y="5396937"/>
              <a:ext cx="367323" cy="424732"/>
            </a:xfrm>
            <a:prstGeom prst="rect">
              <a:avLst/>
            </a:prstGeom>
          </p:spPr>
        </p:pic>
        <p:sp>
          <p:nvSpPr>
            <p:cNvPr id="18" name="Zástupný text 8">
              <a:extLst>
                <a:ext uri="{FF2B5EF4-FFF2-40B4-BE49-F238E27FC236}">
                  <a16:creationId xmlns:a16="http://schemas.microsoft.com/office/drawing/2014/main" id="{01970301-C072-CCE7-D399-4C4DF27F3AC4}"/>
                </a:ext>
              </a:extLst>
            </p:cNvPr>
            <p:cNvSpPr txBox="1">
              <a:spLocks/>
            </p:cNvSpPr>
            <p:nvPr/>
          </p:nvSpPr>
          <p:spPr>
            <a:xfrm>
              <a:off x="1112549" y="5361521"/>
              <a:ext cx="10185191" cy="489534"/>
            </a:xfrm>
            <a:prstGeom prst="rect">
              <a:avLst/>
            </a:prstGeom>
          </p:spPr>
          <p:txBody>
            <a:bodyPr wrap="square" tIns="90000" bIns="90000">
              <a:spAutoFit/>
            </a:bodyPr>
            <a:lstStyle>
              <a:lvl1pPr marL="180000" indent="-180000" algn="l" defTabSz="914400" rtl="0" eaLnBrk="1" latinLnBrk="0" hangingPunct="1">
                <a:lnSpc>
                  <a:spcPct val="100000"/>
                </a:lnSpc>
                <a:spcBef>
                  <a:spcPts val="700"/>
                </a:spcBef>
                <a:spcAft>
                  <a:spcPts val="0"/>
                </a:spcAft>
                <a:buClr>
                  <a:srgbClr val="414042"/>
                </a:buClr>
                <a:buSzPct val="100000"/>
                <a:buFont typeface="Wingdings" panose="05000000000000000000" pitchFamily="2" charset="2"/>
                <a:buChar char="§"/>
                <a:defRPr sz="15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20000" indent="-180000" algn="l" defTabSz="914400" rtl="0" eaLnBrk="1" latinLnBrk="0" hangingPunct="1">
                <a:lnSpc>
                  <a:spcPct val="100000"/>
                </a:lnSpc>
                <a:spcBef>
                  <a:spcPts val="300"/>
                </a:spcBef>
                <a:buFont typeface="Calibri" panose="020F0502020204030204" pitchFamily="34" charset="0"/>
                <a:buChar char="-"/>
                <a:defRPr sz="15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000" b="1" dirty="0"/>
                <a:t>Target Compound Search </a:t>
              </a:r>
              <a:r>
                <a:rPr lang="en-US" sz="2000" dirty="0"/>
                <a:t>– checks for the presence of specific</a:t>
              </a:r>
              <a:r>
                <a:rPr lang="cs-CZ" sz="2000" dirty="0"/>
                <a:t> </a:t>
              </a:r>
              <a:r>
                <a:rPr lang="en-US" sz="2000" dirty="0"/>
                <a:t>compound</a:t>
              </a:r>
              <a:r>
                <a:rPr lang="cs-CZ" sz="2000" dirty="0"/>
                <a:t> </a:t>
              </a:r>
              <a:r>
                <a:rPr lang="en-US" sz="2000" dirty="0"/>
                <a:t>in the chromatogram.</a:t>
              </a:r>
            </a:p>
          </p:txBody>
        </p:sp>
      </p:grpSp>
      <p:pic>
        <p:nvPicPr>
          <p:cNvPr id="25" name="Picture 2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6C6C97D-72D1-962C-F194-AA3FA40184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083" y="2255596"/>
            <a:ext cx="5800868" cy="3875219"/>
          </a:xfrm>
          <a:prstGeom prst="rect">
            <a:avLst/>
          </a:prstGeom>
        </p:spPr>
      </p:pic>
      <p:pic>
        <p:nvPicPr>
          <p:cNvPr id="30" name="Picture 29" descr="A screenshot of a computer&#10;&#10;AI-generated content may be incorrect.">
            <a:extLst>
              <a:ext uri="{FF2B5EF4-FFF2-40B4-BE49-F238E27FC236}">
                <a16:creationId xmlns:a16="http://schemas.microsoft.com/office/drawing/2014/main" id="{1F13DCE5-206F-4B3A-19AD-9972DA2378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083" y="2255596"/>
            <a:ext cx="5800868" cy="3875219"/>
          </a:xfrm>
          <a:prstGeom prst="rect">
            <a:avLst/>
          </a:prstGeom>
        </p:spPr>
      </p:pic>
      <p:pic>
        <p:nvPicPr>
          <p:cNvPr id="27" name="Picture 2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D58F80E-99F7-A4E5-2E51-E83F03FE51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468" y="2255596"/>
            <a:ext cx="5800868" cy="3875219"/>
          </a:xfrm>
          <a:prstGeom prst="rect">
            <a:avLst/>
          </a:prstGeom>
        </p:spPr>
      </p:pic>
      <p:pic>
        <p:nvPicPr>
          <p:cNvPr id="31" name="Picture 30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1C194B5-6CD9-71A9-AF90-3D7C2E470D9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468" y="2255596"/>
            <a:ext cx="5800868" cy="3875219"/>
          </a:xfrm>
          <a:prstGeom prst="rect">
            <a:avLst/>
          </a:prstGeom>
        </p:spPr>
      </p:pic>
      <p:pic>
        <p:nvPicPr>
          <p:cNvPr id="29" name="Picture 28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C1D12B5-0DFF-8AD0-BE1D-6EFC49D9C3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853" y="2255596"/>
            <a:ext cx="5800868" cy="3875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87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82F545-19A6-CAE4-5762-40B652E7D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19B4650D-1A35-E2AF-163B-0AFFACE44B4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MS menu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B4BB7752-6993-F6F6-81DA-C57B98C4C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MS chromatogram </a:t>
            </a:r>
            <a:r>
              <a:rPr lang="cs-CZ" dirty="0" err="1"/>
              <a:t>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FDC569-E5CE-3DFC-3988-BA6B3EA0379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MS EXTENSION/ MS Chromatogram </a:t>
            </a:r>
            <a:r>
              <a:rPr lang="cs-CZ" dirty="0" err="1"/>
              <a:t>window</a:t>
            </a:r>
            <a:r>
              <a:rPr lang="cs-CZ" dirty="0"/>
              <a:t>/ MS Menu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034BF0-DC60-AAED-9BB3-D7FFAAAE617C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28F6FC-FE9A-C0DB-40EA-F01801A293B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6EC3549-C7E2-A84B-A0C8-225432C8A187}"/>
              </a:ext>
            </a:extLst>
          </p:cNvPr>
          <p:cNvGrpSpPr/>
          <p:nvPr/>
        </p:nvGrpSpPr>
        <p:grpSpPr>
          <a:xfrm>
            <a:off x="1151791" y="1600000"/>
            <a:ext cx="10633426" cy="489534"/>
            <a:chOff x="879694" y="4036418"/>
            <a:chExt cx="10633426" cy="489534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B2E79AFC-55C6-0E8D-8031-A7603A0524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645" r="46310" b="-5771"/>
            <a:stretch>
              <a:fillRect/>
            </a:stretch>
          </p:blipFill>
          <p:spPr>
            <a:xfrm>
              <a:off x="879694" y="4047009"/>
              <a:ext cx="448235" cy="468352"/>
            </a:xfrm>
            <a:prstGeom prst="rect">
              <a:avLst/>
            </a:prstGeom>
          </p:spPr>
        </p:pic>
        <p:sp>
          <p:nvSpPr>
            <p:cNvPr id="7" name="Zástupný text 8">
              <a:extLst>
                <a:ext uri="{FF2B5EF4-FFF2-40B4-BE49-F238E27FC236}">
                  <a16:creationId xmlns:a16="http://schemas.microsoft.com/office/drawing/2014/main" id="{1C5C70A0-B1D0-649E-06FF-88C9B53FF213}"/>
                </a:ext>
              </a:extLst>
            </p:cNvPr>
            <p:cNvSpPr txBox="1">
              <a:spLocks/>
            </p:cNvSpPr>
            <p:nvPr/>
          </p:nvSpPr>
          <p:spPr>
            <a:xfrm>
              <a:off x="1327929" y="4036418"/>
              <a:ext cx="10185191" cy="489534"/>
            </a:xfrm>
            <a:prstGeom prst="rect">
              <a:avLst/>
            </a:prstGeom>
          </p:spPr>
          <p:txBody>
            <a:bodyPr wrap="square" tIns="90000" bIns="90000">
              <a:spAutoFit/>
            </a:bodyPr>
            <a:lstStyle>
              <a:lvl1pPr marL="180000" indent="-180000" algn="l" defTabSz="914400" rtl="0" eaLnBrk="1" latinLnBrk="0" hangingPunct="1">
                <a:lnSpc>
                  <a:spcPct val="100000"/>
                </a:lnSpc>
                <a:spcBef>
                  <a:spcPts val="700"/>
                </a:spcBef>
                <a:spcAft>
                  <a:spcPts val="0"/>
                </a:spcAft>
                <a:buClr>
                  <a:srgbClr val="414042"/>
                </a:buClr>
                <a:buSzPct val="100000"/>
                <a:buFont typeface="Wingdings" panose="05000000000000000000" pitchFamily="2" charset="2"/>
                <a:buChar char="§"/>
                <a:defRPr sz="15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20000" indent="-180000" algn="l" defTabSz="914400" rtl="0" eaLnBrk="1" latinLnBrk="0" hangingPunct="1">
                <a:lnSpc>
                  <a:spcPct val="100000"/>
                </a:lnSpc>
                <a:spcBef>
                  <a:spcPts val="300"/>
                </a:spcBef>
                <a:buFont typeface="Calibri" panose="020F0502020204030204" pitchFamily="34" charset="0"/>
                <a:buChar char="-"/>
                <a:defRPr sz="15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000" b="1" dirty="0"/>
                <a:t>Add to Library </a:t>
              </a:r>
              <a:r>
                <a:rPr lang="en-US" sz="2000" dirty="0"/>
                <a:t>– Save measured spectra directly into user-defined MS spectral libraries.</a:t>
              </a:r>
            </a:p>
          </p:txBody>
        </p:sp>
      </p:grpSp>
      <p:pic>
        <p:nvPicPr>
          <p:cNvPr id="13" name="Picture 1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179A8D4-6149-4D78-5ACB-578AD82775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521" y="2374634"/>
            <a:ext cx="5491056" cy="3593010"/>
          </a:xfrm>
          <a:prstGeom prst="rect">
            <a:avLst/>
          </a:prstGeom>
        </p:spPr>
      </p:pic>
      <p:pic>
        <p:nvPicPr>
          <p:cNvPr id="14" name="Picture 1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173E7A5-1DC2-3D13-3D99-D816716635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627" y="2374529"/>
            <a:ext cx="5491056" cy="359301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0807DB28-A6C0-9B13-A39E-52178B42C7D0}"/>
              </a:ext>
            </a:extLst>
          </p:cNvPr>
          <p:cNvGrpSpPr/>
          <p:nvPr/>
        </p:nvGrpSpPr>
        <p:grpSpPr>
          <a:xfrm>
            <a:off x="1218163" y="1457849"/>
            <a:ext cx="9755674" cy="797311"/>
            <a:chOff x="1151791" y="1425270"/>
            <a:chExt cx="9755674" cy="797311"/>
          </a:xfrm>
        </p:grpSpPr>
        <p:sp>
          <p:nvSpPr>
            <p:cNvPr id="15" name="Zástupný text 8">
              <a:extLst>
                <a:ext uri="{FF2B5EF4-FFF2-40B4-BE49-F238E27FC236}">
                  <a16:creationId xmlns:a16="http://schemas.microsoft.com/office/drawing/2014/main" id="{FB7221C7-021A-93AD-4A43-9E12D935C1EC}"/>
                </a:ext>
              </a:extLst>
            </p:cNvPr>
            <p:cNvSpPr txBox="1">
              <a:spLocks/>
            </p:cNvSpPr>
            <p:nvPr/>
          </p:nvSpPr>
          <p:spPr>
            <a:xfrm>
              <a:off x="2333933" y="1425270"/>
              <a:ext cx="8573532" cy="797311"/>
            </a:xfrm>
            <a:prstGeom prst="rect">
              <a:avLst/>
            </a:prstGeom>
          </p:spPr>
          <p:txBody>
            <a:bodyPr wrap="square" tIns="90000" bIns="90000">
              <a:spAutoFit/>
            </a:bodyPr>
            <a:lstStyle>
              <a:lvl1pPr marL="180000" indent="-180000" algn="l" defTabSz="914400" rtl="0" eaLnBrk="1" latinLnBrk="0" hangingPunct="1">
                <a:lnSpc>
                  <a:spcPct val="100000"/>
                </a:lnSpc>
                <a:spcBef>
                  <a:spcPts val="700"/>
                </a:spcBef>
                <a:spcAft>
                  <a:spcPts val="0"/>
                </a:spcAft>
                <a:buClr>
                  <a:srgbClr val="414042"/>
                </a:buClr>
                <a:buSzPct val="100000"/>
                <a:buFont typeface="Wingdings" panose="05000000000000000000" pitchFamily="2" charset="2"/>
                <a:buChar char="§"/>
                <a:defRPr sz="15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20000" indent="-180000" algn="l" defTabSz="914400" rtl="0" eaLnBrk="1" latinLnBrk="0" hangingPunct="1">
                <a:lnSpc>
                  <a:spcPct val="100000"/>
                </a:lnSpc>
                <a:spcBef>
                  <a:spcPts val="300"/>
                </a:spcBef>
                <a:buFont typeface="Calibri" panose="020F0502020204030204" pitchFamily="34" charset="0"/>
                <a:buChar char="-"/>
                <a:defRPr sz="1500" kern="1200" spc="-2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Tx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000" b="1" dirty="0"/>
                <a:t>Spectrum Processing</a:t>
              </a:r>
              <a:r>
                <a:rPr lang="cs-CZ" sz="2000" b="1" dirty="0"/>
                <a:t>: </a:t>
              </a:r>
              <a:r>
                <a:rPr lang="en-US" sz="2000" b="1" dirty="0"/>
                <a:t>Mean &amp; Backgrounds</a:t>
              </a:r>
              <a:r>
                <a:rPr lang="en-US" sz="2000" dirty="0"/>
                <a:t> – custom definition of peak spectrum by using different spectrum averaging and background subtraction</a:t>
              </a:r>
              <a:r>
                <a:rPr lang="cs-CZ" sz="2000" dirty="0"/>
                <a:t>.</a:t>
              </a:r>
              <a:endParaRPr lang="en-US" sz="2000" dirty="0"/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5A35018-DE79-C366-587A-1AE3202578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507" t="-1" b="-10554"/>
            <a:stretch>
              <a:fillRect/>
            </a:stretch>
          </p:blipFill>
          <p:spPr>
            <a:xfrm>
              <a:off x="1151791" y="1579158"/>
              <a:ext cx="1182142" cy="489534"/>
            </a:xfrm>
            <a:prstGeom prst="rect">
              <a:avLst/>
            </a:prstGeom>
          </p:spPr>
        </p:pic>
      </p:grpSp>
      <p:pic>
        <p:nvPicPr>
          <p:cNvPr id="22" name="Picture 21" descr="A screenshot of a computer program&#10;&#10;AI-generated content may be incorrect.">
            <a:extLst>
              <a:ext uri="{FF2B5EF4-FFF2-40B4-BE49-F238E27FC236}">
                <a16:creationId xmlns:a16="http://schemas.microsoft.com/office/drawing/2014/main" id="{6C9FB851-D4CA-3DCB-ADF7-07760C7FB0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2789" y="2374739"/>
            <a:ext cx="6271264" cy="359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537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DCE43-1756-44B6-A388-12CDF4958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D90340D7-E8B9-7384-F081-AEC540FB70C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67613" y="4896683"/>
            <a:ext cx="9780453" cy="887079"/>
          </a:xfrm>
        </p:spPr>
        <p:txBody>
          <a:bodyPr/>
          <a:lstStyle/>
          <a:p>
            <a:r>
              <a:rPr lang="en-US" sz="2000" b="1" dirty="0"/>
              <a:t>Reference m/z values</a:t>
            </a:r>
            <a:r>
              <a:rPr lang="en-US" sz="2000" dirty="0"/>
              <a:t> – defined in MS Method, displayed in Result Table.</a:t>
            </a:r>
            <a:endParaRPr lang="cs-CZ" sz="2000" dirty="0"/>
          </a:p>
          <a:p>
            <a:r>
              <a:rPr lang="en-US" sz="2000" b="1" dirty="0"/>
              <a:t>Conformity column</a:t>
            </a:r>
            <a:r>
              <a:rPr lang="en-US" sz="2000" dirty="0"/>
              <a:t> – % match between measured spectrum and reference library spectrum.</a:t>
            </a:r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B7A8C9A7-3993-C6EE-5149-3C3EF02702D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err="1"/>
              <a:t>Results</a:t>
            </a:r>
            <a:r>
              <a:rPr lang="cs-CZ" dirty="0"/>
              <a:t> table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988AE6C5-EF08-DA17-35A3-035598ADE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MS chromatogram </a:t>
            </a:r>
            <a:r>
              <a:rPr lang="cs-CZ" dirty="0" err="1"/>
              <a:t>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EBFE18-9862-40F5-BB02-858E8D72D64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MS EXTENSION/ MS Chromatogram </a:t>
            </a:r>
            <a:r>
              <a:rPr lang="cs-CZ" dirty="0" err="1"/>
              <a:t>window</a:t>
            </a:r>
            <a:r>
              <a:rPr lang="cs-CZ" dirty="0"/>
              <a:t>/ </a:t>
            </a:r>
            <a:r>
              <a:rPr lang="cs-CZ" dirty="0" err="1"/>
              <a:t>Results</a:t>
            </a:r>
            <a:r>
              <a:rPr lang="cs-CZ" dirty="0"/>
              <a:t> table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8C4010-0D91-3FB5-775B-E64CAD1E75E4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522689-93BC-34FA-DF99-D0994139B2E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A48CC1B-2A48-8FCA-12B1-7BF66685FB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613" y="1685319"/>
            <a:ext cx="9672596" cy="2998998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04FD4D1-86E2-AC27-3FB9-2C16C509986D}"/>
              </a:ext>
            </a:extLst>
          </p:cNvPr>
          <p:cNvSpPr/>
          <p:nvPr/>
        </p:nvSpPr>
        <p:spPr>
          <a:xfrm>
            <a:off x="5931877" y="1883508"/>
            <a:ext cx="4501661" cy="32043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203A10B-2EBE-0D4D-0F6A-77F0056EE6A1}"/>
              </a:ext>
            </a:extLst>
          </p:cNvPr>
          <p:cNvSpPr/>
          <p:nvPr/>
        </p:nvSpPr>
        <p:spPr>
          <a:xfrm>
            <a:off x="10433538" y="1883508"/>
            <a:ext cx="606671" cy="2477477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87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287F22-8C3E-8FC5-1AF0-61C512BA76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82A23D95-E998-1D05-EF0F-E42D397404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0" y="2523795"/>
            <a:ext cx="5455217" cy="1810409"/>
          </a:xfrm>
        </p:spPr>
        <p:txBody>
          <a:bodyPr/>
          <a:lstStyle/>
          <a:p>
            <a:r>
              <a:rPr lang="en-US" sz="2000" b="1" dirty="0"/>
              <a:t>Quant</a:t>
            </a:r>
            <a:r>
              <a:rPr lang="cs-CZ" sz="2000" b="1" dirty="0" err="1"/>
              <a:t>ification</a:t>
            </a:r>
            <a:r>
              <a:rPr lang="en-US" sz="2000" b="1" dirty="0"/>
              <a:t> signal selection</a:t>
            </a:r>
            <a:r>
              <a:rPr lang="en-US" sz="2000" dirty="0"/>
              <a:t> – specific integration parameters for each detected compound</a:t>
            </a:r>
            <a:r>
              <a:rPr lang="cs-CZ" sz="2000" dirty="0"/>
              <a:t>.</a:t>
            </a:r>
          </a:p>
          <a:p>
            <a:r>
              <a:rPr lang="en-US" sz="2000" b="1" dirty="0"/>
              <a:t>Algorithm choice</a:t>
            </a:r>
            <a:r>
              <a:rPr lang="en-US" sz="2000" dirty="0"/>
              <a:t> – </a:t>
            </a:r>
            <a:r>
              <a:rPr lang="cs-CZ" sz="2000" dirty="0" err="1"/>
              <a:t>different</a:t>
            </a:r>
            <a:r>
              <a:rPr lang="en-US" sz="2000" dirty="0"/>
              <a:t> integration algorithms available (e.g., Wave).</a:t>
            </a:r>
            <a:endParaRPr lang="cs-CZ" sz="2000" dirty="0"/>
          </a:p>
        </p:txBody>
      </p:sp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37698383-A499-B210-63A6-8D886C12355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MS </a:t>
            </a:r>
            <a:r>
              <a:rPr lang="cs-CZ" dirty="0" err="1"/>
              <a:t>integration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193AED95-D8E5-DA03-61E5-B0196B8C2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MS chromatogram </a:t>
            </a:r>
            <a:r>
              <a:rPr lang="cs-CZ" dirty="0" err="1"/>
              <a:t>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C6E9C3-2CCA-C50E-AFCC-058EEEB05C0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MS EXTENSION/ MS Chromatogram </a:t>
            </a:r>
            <a:r>
              <a:rPr lang="cs-CZ" dirty="0" err="1"/>
              <a:t>window</a:t>
            </a:r>
            <a:r>
              <a:rPr lang="cs-CZ" dirty="0"/>
              <a:t>/ MS </a:t>
            </a:r>
            <a:r>
              <a:rPr lang="cs-CZ" dirty="0" err="1"/>
              <a:t>Integration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D7550-E29C-9E64-3679-F1B1ED2CB742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4A44BE-90A9-5867-3574-DA9E95FE9C8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12" name="Picture 1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2CE2DF9-7B01-2613-69FA-E496357B31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791" y="1793310"/>
            <a:ext cx="4737246" cy="3271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9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AF38BE-6915-0CFE-7EBD-E1C28F1DA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ástupný text 10">
            <a:extLst>
              <a:ext uri="{FF2B5EF4-FFF2-40B4-BE49-F238E27FC236}">
                <a16:creationId xmlns:a16="http://schemas.microsoft.com/office/drawing/2014/main" id="{8159C481-68A5-03B7-101A-3A61B07EFCB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MS </a:t>
            </a:r>
            <a:r>
              <a:rPr lang="cs-CZ" dirty="0" err="1"/>
              <a:t>method</a:t>
            </a:r>
            <a:endParaRPr lang="cs-CZ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E4321BCE-4FFA-9D06-9547-AEAB5EEE3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MS chromatogram </a:t>
            </a:r>
            <a:r>
              <a:rPr lang="cs-CZ" dirty="0" err="1"/>
              <a:t>window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93F3A4-E07D-0309-26D8-A2E829BD14A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MS EXTENSION/ MS Chromatogram </a:t>
            </a:r>
            <a:r>
              <a:rPr lang="cs-CZ" dirty="0" err="1"/>
              <a:t>window</a:t>
            </a:r>
            <a:r>
              <a:rPr lang="cs-CZ" dirty="0"/>
              <a:t>/ MS </a:t>
            </a:r>
            <a:r>
              <a:rPr lang="cs-CZ" dirty="0" err="1"/>
              <a:t>Method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5D1A4D-EE57-CA10-6D34-5EA325B8545C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E5DDC-3317-01F1-3504-4F7CB1FE604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" name="Zástupný text 8">
            <a:extLst>
              <a:ext uri="{FF2B5EF4-FFF2-40B4-BE49-F238E27FC236}">
                <a16:creationId xmlns:a16="http://schemas.microsoft.com/office/drawing/2014/main" id="{C3FB3ACF-4C06-F8CF-D8C9-1BFC251D1ED1}"/>
              </a:ext>
            </a:extLst>
          </p:cNvPr>
          <p:cNvSpPr txBox="1">
            <a:spLocks/>
          </p:cNvSpPr>
          <p:nvPr/>
        </p:nvSpPr>
        <p:spPr>
          <a:xfrm>
            <a:off x="1254857" y="4704862"/>
            <a:ext cx="9995877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/>
              <a:t>Reference m/z values</a:t>
            </a:r>
            <a:r>
              <a:rPr lang="en-US" sz="2000" dirty="0"/>
              <a:t> – up to four ions can be entered for each compound.</a:t>
            </a:r>
            <a:endParaRPr lang="cs-CZ" sz="2000" dirty="0"/>
          </a:p>
          <a:p>
            <a:r>
              <a:rPr lang="cs-CZ" sz="2000" b="1" dirty="0" err="1"/>
              <a:t>Peak</a:t>
            </a:r>
            <a:r>
              <a:rPr lang="cs-CZ" sz="2000" b="1" dirty="0"/>
              <a:t> </a:t>
            </a:r>
            <a:r>
              <a:rPr lang="cs-CZ" sz="2000" b="1" dirty="0" err="1"/>
              <a:t>Purity</a:t>
            </a:r>
            <a:r>
              <a:rPr lang="cs-CZ" sz="2000" b="1" dirty="0"/>
              <a:t> / </a:t>
            </a:r>
            <a:r>
              <a:rPr lang="cs-CZ" sz="2000" b="1" dirty="0" err="1"/>
              <a:t>Smoothing</a:t>
            </a:r>
            <a:r>
              <a:rPr lang="cs-CZ" sz="2000" b="1" dirty="0"/>
              <a:t> </a:t>
            </a:r>
            <a:r>
              <a:rPr lang="cs-CZ" sz="2000" dirty="0" err="1"/>
              <a:t>Options</a:t>
            </a:r>
            <a:endParaRPr lang="cs-CZ" sz="2000" dirty="0"/>
          </a:p>
          <a:p>
            <a:r>
              <a:rPr lang="en-US" sz="2000" b="1" dirty="0"/>
              <a:t>Direct link to Calibration</a:t>
            </a:r>
            <a:r>
              <a:rPr lang="en-US" sz="2000" dirty="0"/>
              <a:t> – MS Method parameters are transferred into MS Calibration.</a:t>
            </a:r>
          </a:p>
        </p:txBody>
      </p:sp>
      <p:pic>
        <p:nvPicPr>
          <p:cNvPr id="13" name="Picture 1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7A43541-FDCF-DA33-CA5C-E733134403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791" y="1607373"/>
            <a:ext cx="10226859" cy="3050331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D09B464-A6A0-6D15-7EF7-33F302CE0A6D}"/>
              </a:ext>
            </a:extLst>
          </p:cNvPr>
          <p:cNvSpPr/>
          <p:nvPr/>
        </p:nvSpPr>
        <p:spPr>
          <a:xfrm>
            <a:off x="4383741" y="1616338"/>
            <a:ext cx="2169459" cy="302109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83D5D87C-D774-9E6C-0FA2-AD8AF02F5CBC}"/>
              </a:ext>
            </a:extLst>
          </p:cNvPr>
          <p:cNvSpPr/>
          <p:nvPr/>
        </p:nvSpPr>
        <p:spPr>
          <a:xfrm>
            <a:off x="1254857" y="1837765"/>
            <a:ext cx="1739355" cy="19434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91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DAEE87-30EF-F814-581D-76A6690C60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87A48AAD-CEAB-CF7A-08C8-7D5C4DAF71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54857" y="4704862"/>
            <a:ext cx="9995877" cy="1592400"/>
          </a:xfrm>
        </p:spPr>
        <p:txBody>
          <a:bodyPr/>
          <a:lstStyle/>
          <a:p>
            <a:r>
              <a:rPr lang="en-US" sz="2000" dirty="0"/>
              <a:t>Directly created or updated based on information defined in the MS Method.</a:t>
            </a:r>
            <a:endParaRPr lang="cs-CZ" sz="2000" dirty="0"/>
          </a:p>
          <a:p>
            <a:r>
              <a:rPr lang="en-US" sz="2000" b="1" dirty="0"/>
              <a:t>Quantified On column</a:t>
            </a:r>
            <a:r>
              <a:rPr lang="en-US" sz="2000" dirty="0"/>
              <a:t> – </a:t>
            </a:r>
            <a:r>
              <a:rPr lang="en-US" sz="2000"/>
              <a:t>specifies which </a:t>
            </a:r>
            <a:r>
              <a:rPr lang="en-US" sz="2000" dirty="0"/>
              <a:t>signal is used for quantification of each compound.</a:t>
            </a:r>
            <a:endParaRPr lang="cs-CZ" sz="2000" dirty="0"/>
          </a:p>
          <a:p>
            <a:r>
              <a:rPr lang="en-US" sz="2000" b="1" dirty="0"/>
              <a:t>Fill All Responses from Quant. Signals</a:t>
            </a:r>
            <a:r>
              <a:rPr lang="en-US" sz="2000" dirty="0"/>
              <a:t> – automatically fills calibration responses from defined quantification signals.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DF63CB55-29A8-4AFC-9ECC-D7A5835AA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MS </a:t>
            </a:r>
            <a:r>
              <a:rPr lang="cs-CZ" dirty="0" err="1"/>
              <a:t>Calibration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DF053F-B075-3328-8EE2-B9DA91A1991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MS EXTENSION/ MS </a:t>
            </a:r>
            <a:r>
              <a:rPr lang="cs-CZ" dirty="0" err="1"/>
              <a:t>Calibration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8C0705-8B7B-C2A3-5958-FE13781A5942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C6B71F-3050-3D85-5DEF-ED8A2903487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22" name="Picture 2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D27F6E9-9FE9-2888-BF71-D57AE7F7F9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584" y="1048221"/>
            <a:ext cx="7330831" cy="3551336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BCD710D-24E7-9433-22F8-BA0AE03D236F}"/>
              </a:ext>
            </a:extLst>
          </p:cNvPr>
          <p:cNvSpPr/>
          <p:nvPr/>
        </p:nvSpPr>
        <p:spPr>
          <a:xfrm>
            <a:off x="9448800" y="1375508"/>
            <a:ext cx="195385" cy="187569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2B13205D-2B7A-B87B-F685-352E9DB7D2CD}"/>
              </a:ext>
            </a:extLst>
          </p:cNvPr>
          <p:cNvSpPr/>
          <p:nvPr/>
        </p:nvSpPr>
        <p:spPr>
          <a:xfrm>
            <a:off x="3430955" y="1664378"/>
            <a:ext cx="453292" cy="125046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13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8DE0C-C425-D738-A699-6D898D53FF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text 8">
            <a:extLst>
              <a:ext uri="{FF2B5EF4-FFF2-40B4-BE49-F238E27FC236}">
                <a16:creationId xmlns:a16="http://schemas.microsoft.com/office/drawing/2014/main" id="{7FAA8785-772E-DF78-0785-8CCB28C29CB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62568" y="5107698"/>
            <a:ext cx="9780453" cy="887079"/>
          </a:xfrm>
        </p:spPr>
        <p:txBody>
          <a:bodyPr/>
          <a:lstStyle/>
          <a:p>
            <a:r>
              <a:rPr lang="en-US" sz="2000" b="1" dirty="0"/>
              <a:t>MS Spectrum view</a:t>
            </a:r>
            <a:r>
              <a:rPr lang="en-US" sz="2000" dirty="0"/>
              <a:t> – toggle spectrum display during acquisition</a:t>
            </a:r>
            <a:r>
              <a:rPr lang="cs-CZ" sz="2000" dirty="0"/>
              <a:t>.</a:t>
            </a:r>
          </a:p>
          <a:p>
            <a:r>
              <a:rPr lang="en-US" sz="2000" b="1" dirty="0"/>
              <a:t>Flexible display options</a:t>
            </a:r>
            <a:r>
              <a:rPr lang="en-US" sz="2000" dirty="0"/>
              <a:t> – show/hide signals, adjust axes, overlay spectra.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BDCBC90A-9750-0E12-C426-299C3A2C0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Data </a:t>
            </a:r>
            <a:r>
              <a:rPr lang="cs-CZ" dirty="0" err="1"/>
              <a:t>acquisitions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5E8793-6D65-1AD2-F6B3-645DD8F3556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MS EXTENSION/ Data </a:t>
            </a:r>
            <a:r>
              <a:rPr lang="cs-CZ" dirty="0" err="1"/>
              <a:t>Acquisition</a:t>
            </a:r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8E1142-1929-DF3D-B5A9-FC53872AC413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4D0F47-0C4A-D2D9-7181-0513ADB8BA5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18" name="Picture 17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41B8B07-3242-0E80-E833-35BCC765FB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952" y="1139623"/>
            <a:ext cx="8922096" cy="3607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25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7F7A1-7E12-B658-4D18-B809A33ACC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AAAE548-6BBB-0C22-7337-5E67A9A9A1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962" y="2466181"/>
            <a:ext cx="5106080" cy="3620154"/>
          </a:xfrm>
          <a:prstGeom prst="rect">
            <a:avLst/>
          </a:prstGeom>
        </p:spPr>
      </p:pic>
      <p:sp>
        <p:nvSpPr>
          <p:cNvPr id="9" name="Zástupný text 8">
            <a:extLst>
              <a:ext uri="{FF2B5EF4-FFF2-40B4-BE49-F238E27FC236}">
                <a16:creationId xmlns:a16="http://schemas.microsoft.com/office/drawing/2014/main" id="{C040B07D-B5D7-1761-78C6-394F27E4CF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38479" y="4748190"/>
            <a:ext cx="5163277" cy="797311"/>
          </a:xfrm>
        </p:spPr>
        <p:txBody>
          <a:bodyPr/>
          <a:lstStyle/>
          <a:p>
            <a:r>
              <a:rPr lang="en-US" sz="2000" b="1" dirty="0"/>
              <a:t>Spectrum options</a:t>
            </a:r>
            <a:r>
              <a:rPr lang="en-US" sz="2000" dirty="0"/>
              <a:t> – choose to display all peaks, only peaks defined in the MS Method, or just the active peak.</a:t>
            </a:r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888A6022-89A5-5D0D-29B7-9777F2A52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MS </a:t>
            </a:r>
            <a:r>
              <a:rPr lang="cs-CZ" dirty="0" err="1"/>
              <a:t>REPOrt</a:t>
            </a:r>
            <a:endParaRPr lang="cs-CZ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57C7D8-AC22-F479-1B6D-0A74228FD29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cs-CZ" dirty="0"/>
              <a:t>MS EXTENSION/ MS Report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840A10-2AB8-FBF7-BB80-DB3D1940F28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AA45A8-0AAE-D43D-0639-C027E3B4D617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10" name="Picture 9" descr="A screenshot of a computer&#10;&#10;AI-generated content may be incorrect.">
            <a:extLst>
              <a:ext uri="{FF2B5EF4-FFF2-40B4-BE49-F238E27FC236}">
                <a16:creationId xmlns:a16="http://schemas.microsoft.com/office/drawing/2014/main" id="{A6DADB87-E39D-690C-1620-103C7F422F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479" y="1193113"/>
            <a:ext cx="5698949" cy="2761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43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Thank you for your attention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P064/100B/ 17/10/2025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1" id="{2B965CE8-EE43-47FD-9AD0-B9C66A962DB1}" vid="{E979235C-3F99-4293-943A-FBF111A4247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PRODUCT-09-2019</Template>
  <TotalTime>3436</TotalTime>
  <Words>534</Words>
  <Application>Microsoft Office PowerPoint</Application>
  <PresentationFormat>Widescreen</PresentationFormat>
  <Paragraphs>87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Myriad Pro Light</vt:lpstr>
      <vt:lpstr>Wingdings</vt:lpstr>
      <vt:lpstr>Arial</vt:lpstr>
      <vt:lpstr>Motiv Office</vt:lpstr>
      <vt:lpstr>MS – mass spectrometry</vt:lpstr>
      <vt:lpstr>MS extension</vt:lpstr>
      <vt:lpstr>System configuration</vt:lpstr>
      <vt:lpstr>MS CHROMATOGRAM WINDOW</vt:lpstr>
      <vt:lpstr>MS chromatogram window</vt:lpstr>
      <vt:lpstr>MS chromatogram window</vt:lpstr>
      <vt:lpstr>MS chromatogram window</vt:lpstr>
      <vt:lpstr>MS chromatogram window</vt:lpstr>
      <vt:lpstr>MS chromatogram window</vt:lpstr>
      <vt:lpstr>MS Calibration</vt:lpstr>
      <vt:lpstr>Data acquisitions</vt:lpstr>
      <vt:lpstr>MS REPOrt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DISTRIBUTOR TRAINING</dc:title>
  <dc:creator>Vladimír Páťal</dc:creator>
  <cp:lastModifiedBy>Pospíšilová Eva</cp:lastModifiedBy>
  <cp:revision>75</cp:revision>
  <dcterms:created xsi:type="dcterms:W3CDTF">2023-03-31T10:12:27Z</dcterms:created>
  <dcterms:modified xsi:type="dcterms:W3CDTF">2025-10-17T05:33:02Z</dcterms:modified>
</cp:coreProperties>
</file>