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8"/>
  </p:notesMasterIdLst>
  <p:sldIdLst>
    <p:sldId id="261" r:id="rId2"/>
    <p:sldId id="262" r:id="rId3"/>
    <p:sldId id="277" r:id="rId4"/>
    <p:sldId id="263" r:id="rId5"/>
    <p:sldId id="284" r:id="rId6"/>
    <p:sldId id="270" r:id="rId7"/>
    <p:sldId id="278" r:id="rId8"/>
    <p:sldId id="282" r:id="rId9"/>
    <p:sldId id="273" r:id="rId10"/>
    <p:sldId id="268" r:id="rId11"/>
    <p:sldId id="279" r:id="rId12"/>
    <p:sldId id="281" r:id="rId13"/>
    <p:sldId id="276" r:id="rId14"/>
    <p:sldId id="274" r:id="rId15"/>
    <p:sldId id="283" r:id="rId16"/>
    <p:sldId id="260" r:id="rId17"/>
  </p:sldIdLst>
  <p:sldSz cx="12192000" cy="6858000"/>
  <p:notesSz cx="6858000" cy="9144000"/>
  <p:embeddedFontLst>
    <p:embeddedFont>
      <p:font typeface="Myriad Pro Light" panose="020B0403030403020204" pitchFamily="34" charset="0"/>
      <p:regular r:id="rId19"/>
      <p:bold r:id="rId20"/>
      <p:italic r:id="rId21"/>
      <p:boldItalic r:id="rId22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D0CD"/>
    <a:srgbClr val="0089D0"/>
    <a:srgbClr val="CFBD95"/>
    <a:srgbClr val="E60000"/>
    <a:srgbClr val="1E559D"/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43" autoAdjust="0"/>
    <p:restoredTop sz="90738" autoAdjust="0"/>
  </p:normalViewPr>
  <p:slideViewPr>
    <p:cSldViewPr snapToGrid="0">
      <p:cViewPr varScale="1">
        <p:scale>
          <a:sx n="107" d="100"/>
          <a:sy n="107" d="100"/>
        </p:scale>
        <p:origin x="1397" y="72"/>
      </p:cViewPr>
      <p:guideLst/>
    </p:cSldViewPr>
  </p:slideViewPr>
  <p:outlineViewPr>
    <p:cViewPr>
      <p:scale>
        <a:sx n="33" d="100"/>
        <a:sy n="33" d="100"/>
      </p:scale>
      <p:origin x="0" y="-1872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15.11.2024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996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215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69373-D8BF-FFC1-AD97-179AC71E9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A6B59F-02A7-331F-33B8-94AAFCB369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A24D3-62E8-36ED-C748-18F3CCF379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sz="1050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3EE24-A70B-6A88-74A5-A910156DE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687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56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3EE5C-51DA-E4CA-CF46-3C0CA9ABF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85911-9BF5-5424-C16D-23D35B8DB3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606203-173D-5711-7862-91C62B803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9B3B5-0E82-D35C-5401-5DC01CF77C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573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747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BED91-0655-BDCC-9701-124B33488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A79B9B-6A3A-D534-E4D4-AEE8CE8999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2F677D-F176-61E0-91F5-3617F5F2BB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C2554-C348-B79D-0938-83948A364B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391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9F09B-8335-8F35-BFC7-E595A445F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72E7AB-73C1-DCFB-4B58-C21C593FD5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E9D930-C69B-BA1C-AF24-3178EE8012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CDD541-38C4-8167-7242-B0E0728F79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092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330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571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E1469-3C46-08F8-CD55-EBFD2AC4B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E8E59C-BF3A-8025-1DF6-FD07C7ED3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A5B14F-A680-D0C1-6192-B4FCE6EB5E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05DD88-DDA3-49BB-908A-439705F318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5365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A7F1C-1175-FBC0-421E-2652A1BFE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EB2EC0-82BE-7B26-48D5-6623929AF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DE4AE2-675D-5BCE-2F79-F58E3B81F0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B6DDAF-4818-5B9C-5C35-3A555E236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683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9347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576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7B2E6-CB01-C2D7-D491-CE78234D8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EEEBA2-270A-9DD5-8B29-8BA2E36F2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0245A0-2BC4-3C82-5FDB-9DF2E4E55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endParaRPr lang="cs-C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F74337-4613-7D76-EB08-A62FC924B7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644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 advTm="4719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 advTm="4719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 advTm="4719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 advTm="4719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 advTm="4719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 advTm="4719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 advTm="4719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P062/100A 14/11/2024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 advTm="4719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P062/100A 14/11/2024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 advTm="4719"/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2" Type="http://schemas.microsoft.com/office/2007/relationships/media" Target="../media/media2.mp3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3.mp3"/><Relationship Id="rId7" Type="http://schemas.openxmlformats.org/officeDocument/2006/relationships/image" Target="../media/image9.png"/><Relationship Id="rId2" Type="http://schemas.microsoft.com/office/2007/relationships/media" Target="../media/media3.mp3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4.mp3"/><Relationship Id="rId7" Type="http://schemas.openxmlformats.org/officeDocument/2006/relationships/image" Target="../media/image7.png"/><Relationship Id="rId2" Type="http://schemas.microsoft.com/office/2007/relationships/media" Target="../media/media4.mp3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7.png"/><Relationship Id="rId2" Type="http://schemas.microsoft.com/office/2007/relationships/media" Target="../media/media5.mp3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6.mp3"/><Relationship Id="rId7" Type="http://schemas.openxmlformats.org/officeDocument/2006/relationships/image" Target="../media/image14.png"/><Relationship Id="rId2" Type="http://schemas.microsoft.com/office/2007/relationships/media" Target="../media/media6.mp3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p3"/><Relationship Id="rId7" Type="http://schemas.openxmlformats.org/officeDocument/2006/relationships/image" Target="../media/image7.png"/><Relationship Id="rId2" Type="http://schemas.microsoft.com/office/2007/relationships/media" Target="../media/media7.mp3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p3"/><Relationship Id="rId7" Type="http://schemas.openxmlformats.org/officeDocument/2006/relationships/image" Target="../media/image7.png"/><Relationship Id="rId2" Type="http://schemas.microsoft.com/office/2007/relationships/media" Target="../media/media8.mp3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p3"/><Relationship Id="rId7" Type="http://schemas.openxmlformats.org/officeDocument/2006/relationships/image" Target="../media/image7.png"/><Relationship Id="rId2" Type="http://schemas.microsoft.com/office/2007/relationships/media" Target="../media/media9.mp3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0.mp3"/><Relationship Id="rId7" Type="http://schemas.openxmlformats.org/officeDocument/2006/relationships/image" Target="../media/image19.png"/><Relationship Id="rId2" Type="http://schemas.microsoft.com/office/2007/relationships/media" Target="../media/media10.mp3"/><Relationship Id="rId1" Type="http://schemas.openxmlformats.org/officeDocument/2006/relationships/tags" Target="../tags/tag10.xml"/><Relationship Id="rId6" Type="http://schemas.openxmlformats.org/officeDocument/2006/relationships/image" Target="../media/image18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1.mp3"/><Relationship Id="rId7" Type="http://schemas.openxmlformats.org/officeDocument/2006/relationships/image" Target="../media/image21.png"/><Relationship Id="rId2" Type="http://schemas.microsoft.com/office/2007/relationships/media" Target="../media/media11.mp3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p3"/><Relationship Id="rId7" Type="http://schemas.openxmlformats.org/officeDocument/2006/relationships/image" Target="../media/image7.png"/><Relationship Id="rId2" Type="http://schemas.microsoft.com/office/2007/relationships/media" Target="../media/media12.mp3"/><Relationship Id="rId1" Type="http://schemas.openxmlformats.org/officeDocument/2006/relationships/tags" Target="../tags/tag12.xml"/><Relationship Id="rId6" Type="http://schemas.openxmlformats.org/officeDocument/2006/relationships/image" Target="../media/image22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p3"/><Relationship Id="rId2" Type="http://schemas.microsoft.com/office/2007/relationships/media" Target="../media/media13.mp3"/><Relationship Id="rId1" Type="http://schemas.openxmlformats.org/officeDocument/2006/relationships/tags" Target="../tags/tag1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4.mp3"/><Relationship Id="rId7" Type="http://schemas.openxmlformats.org/officeDocument/2006/relationships/image" Target="../media/image24.png"/><Relationship Id="rId2" Type="http://schemas.microsoft.com/office/2007/relationships/media" Target="../media/media14.mp3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5.mp3"/><Relationship Id="rId7" Type="http://schemas.openxmlformats.org/officeDocument/2006/relationships/image" Target="../media/image26.png"/><Relationship Id="rId2" Type="http://schemas.microsoft.com/office/2007/relationships/media" Target="../media/media15.mp3"/><Relationship Id="rId1" Type="http://schemas.openxmlformats.org/officeDocument/2006/relationships/tags" Target="../tags/tag15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34080357_1731669202">
            <a:hlinkClick r:id="" action="ppaction://media"/>
            <a:extLst>
              <a:ext uri="{FF2B5EF4-FFF2-40B4-BE49-F238E27FC236}">
                <a16:creationId xmlns:a16="http://schemas.microsoft.com/office/drawing/2014/main" id="{4476CF42-8ACE-C3FC-E8CA-8369484881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59506" y="6234906"/>
            <a:ext cx="487363" cy="487363"/>
          </a:xfrm>
          <a:prstGeom prst="rect">
            <a:avLst/>
          </a:prstGeom>
        </p:spPr>
      </p:pic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Clarity </a:t>
            </a:r>
            <a:r>
              <a:rPr lang="cs-CZ" noProof="0" dirty="0"/>
              <a:t>10</a:t>
            </a:r>
            <a:r>
              <a:rPr lang="en-US" noProof="0" dirty="0"/>
              <a:t>.0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noProof="0" dirty="0"/>
              <a:t>What‘s new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p:transition advTm="67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39" objId="6"/>
        <p14:stopEvt time="6391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1197" y="1472953"/>
            <a:ext cx="11123875" cy="367502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cs-CZ" sz="2400" dirty="0"/>
              <a:t>Dual Chromatogram Mode</a:t>
            </a:r>
          </a:p>
          <a:p>
            <a:pPr>
              <a:spcBef>
                <a:spcPts val="600"/>
              </a:spcBef>
            </a:pPr>
            <a:r>
              <a:rPr lang="en-US" sz="2400" dirty="0"/>
              <a:t>Improvements for GLP mode</a:t>
            </a:r>
          </a:p>
          <a:p>
            <a:pPr>
              <a:spcBef>
                <a:spcPts val="600"/>
              </a:spcBef>
            </a:pPr>
            <a:r>
              <a:rPr lang="cs-CZ" sz="2400" dirty="0"/>
              <a:t>Real time i</a:t>
            </a:r>
            <a:r>
              <a:rPr lang="en-US" sz="2400" dirty="0" err="1"/>
              <a:t>soplot</a:t>
            </a:r>
            <a:r>
              <a:rPr lang="en-US" sz="2400" dirty="0"/>
              <a:t> in Data Acquisition</a:t>
            </a:r>
            <a:r>
              <a:rPr lang="cs-CZ" sz="2400" dirty="0"/>
              <a:t> window</a:t>
            </a:r>
            <a:endParaRPr lang="en-US" sz="2400" dirty="0"/>
          </a:p>
          <a:p>
            <a:pPr>
              <a:spcBef>
                <a:spcPts val="600"/>
              </a:spcBef>
            </a:pPr>
            <a:r>
              <a:rPr lang="en-US" sz="2400" dirty="0"/>
              <a:t>Method adaptation message extended by reason of adaptation</a:t>
            </a:r>
          </a:p>
          <a:p>
            <a:pPr>
              <a:spcBef>
                <a:spcPts val="600"/>
              </a:spcBef>
            </a:pPr>
            <a:r>
              <a:rPr lang="en-US" sz="2400" dirty="0"/>
              <a:t>Improvements for MS extension</a:t>
            </a:r>
          </a:p>
          <a:p>
            <a:pPr>
              <a:spcBef>
                <a:spcPts val="600"/>
              </a:spcBef>
            </a:pPr>
            <a:r>
              <a:rPr lang="cs-CZ" sz="2400" dirty="0"/>
              <a:t>NGA </a:t>
            </a:r>
            <a:r>
              <a:rPr lang="en-US" sz="2400" dirty="0"/>
              <a:t>calculations according to Natural gas norm</a:t>
            </a:r>
            <a:r>
              <a:rPr lang="cs-CZ" sz="2400" dirty="0"/>
              <a:t> EN ISO 6976:2016</a:t>
            </a:r>
          </a:p>
          <a:p>
            <a:pPr>
              <a:spcBef>
                <a:spcPts val="600"/>
              </a:spcBef>
            </a:pPr>
            <a:r>
              <a:rPr lang="cs-CZ" sz="2400" dirty="0"/>
              <a:t>External control module installer</a:t>
            </a:r>
          </a:p>
          <a:p>
            <a:pPr>
              <a:spcBef>
                <a:spcPts val="600"/>
              </a:spcBef>
            </a:pPr>
            <a:r>
              <a:rPr lang="en-US" sz="2400" noProof="0" dirty="0"/>
              <a:t>New and updated control modules</a:t>
            </a:r>
            <a:endParaRPr lang="en-US" noProof="0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What Is new in Clarity </a:t>
            </a:r>
            <a:r>
              <a:rPr lang="cs-CZ" noProof="0" dirty="0"/>
              <a:t>10</a:t>
            </a:r>
            <a:r>
              <a:rPr lang="en-US" noProof="0" dirty="0"/>
              <a:t>.0?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OVERVIEW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3" name="34080366_1731669264">
            <a:hlinkClick r:id="" action="ppaction://media"/>
            <a:extLst>
              <a:ext uri="{FF2B5EF4-FFF2-40B4-BE49-F238E27FC236}">
                <a16:creationId xmlns:a16="http://schemas.microsoft.com/office/drawing/2014/main" id="{46612ADE-4C59-B69F-9F66-499A2BEA06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65072" y="613980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2435"/>
    </mc:Choice>
    <mc:Fallback xmlns="">
      <p:transition advTm="32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32028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C231A-C4AC-F375-FAD4-D1E8DC96A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788DD353-66A4-ABA7-8E08-D5050D4E2E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562743" y="1792027"/>
            <a:ext cx="5176411" cy="1669345"/>
          </a:xfrm>
        </p:spPr>
        <p:txBody>
          <a:bodyPr/>
          <a:lstStyle/>
          <a:p>
            <a:pPr algn="just"/>
            <a:r>
              <a:rPr lang="cs-CZ" sz="1700" dirty="0"/>
              <a:t>Creates </a:t>
            </a:r>
            <a:r>
              <a:rPr lang="cs-CZ" sz="1700" b="1" dirty="0"/>
              <a:t>s</a:t>
            </a:r>
            <a:r>
              <a:rPr lang="en-US" sz="1700" b="1" dirty="0" err="1"/>
              <a:t>eparate</a:t>
            </a:r>
            <a:r>
              <a:rPr lang="en-US" sz="1700" b="1" dirty="0"/>
              <a:t> chromatograms </a:t>
            </a:r>
            <a:r>
              <a:rPr lang="cs-CZ" sz="1700" b="1" dirty="0"/>
              <a:t>of 2 samples from one analysis</a:t>
            </a:r>
          </a:p>
          <a:p>
            <a:pPr algn="just"/>
            <a:r>
              <a:rPr lang="en-US" sz="1700" dirty="0"/>
              <a:t>GC with dual tower sampler or LC with dual loop sampler</a:t>
            </a:r>
            <a:endParaRPr lang="cs-CZ" sz="1700" dirty="0"/>
          </a:p>
          <a:p>
            <a:pPr algn="just"/>
            <a:r>
              <a:rPr lang="cs-CZ" sz="1700" dirty="0"/>
              <a:t>Requires at least 2</a:t>
            </a:r>
            <a:r>
              <a:rPr lang="en-US" sz="1700" dirty="0"/>
              <a:t> detector signals </a:t>
            </a:r>
            <a:r>
              <a:rPr lang="cs-CZ" sz="1700" dirty="0"/>
              <a:t>on Instrument - one set as </a:t>
            </a:r>
            <a:r>
              <a:rPr lang="en-US" sz="1700" dirty="0"/>
              <a:t>Front</a:t>
            </a:r>
            <a:r>
              <a:rPr lang="cs-CZ" sz="1700" dirty="0"/>
              <a:t>, one as</a:t>
            </a:r>
            <a:r>
              <a:rPr lang="en-US" sz="1700" dirty="0"/>
              <a:t> </a:t>
            </a:r>
            <a:r>
              <a:rPr lang="cs-CZ" sz="1700" dirty="0"/>
              <a:t>Back</a:t>
            </a:r>
            <a:endParaRPr lang="en-US" sz="1700" noProof="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F4E8B92D-4AE3-BFC3-1A67-BFD75A754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47" y="305769"/>
            <a:ext cx="12032194" cy="577082"/>
          </a:xfrm>
        </p:spPr>
        <p:txBody>
          <a:bodyPr/>
          <a:lstStyle/>
          <a:p>
            <a:r>
              <a:rPr lang="cs-CZ" noProof="0" dirty="0"/>
              <a:t>Dual chromatogram mode – system configuration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9C4A56-4E16-E245-B008-3BD6E33B4CC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dirty="0"/>
              <a:t>DUAL CHROMATOGRAM MODE – SYSTEM CONFIGURATION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95C1A4-2347-76B3-7007-8D08EB9E55E2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EE8E7EAD-1265-5414-7FB2-42EA6DB47D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7" y="1407380"/>
            <a:ext cx="5842742" cy="4156841"/>
          </a:xfrm>
          <a:prstGeom prst="rect">
            <a:avLst/>
          </a:prstGeom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AB1002E4-6145-D27D-3D20-7DC34AF1EE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472" y="3931185"/>
            <a:ext cx="3840904" cy="2621046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DBD10E39-34B2-36B6-56A9-04ADFD4CFB7C}"/>
              </a:ext>
            </a:extLst>
          </p:cNvPr>
          <p:cNvSpPr/>
          <p:nvPr/>
        </p:nvSpPr>
        <p:spPr>
          <a:xfrm rot="14640457">
            <a:off x="6439544" y="4097401"/>
            <a:ext cx="246398" cy="1326174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highlight>
                <a:srgbClr val="FF0000"/>
              </a:highlight>
            </a:endParaRPr>
          </a:p>
        </p:txBody>
      </p:sp>
      <p:pic>
        <p:nvPicPr>
          <p:cNvPr id="10" name="34080382_1731669374">
            <a:hlinkClick r:id="" action="ppaction://media"/>
            <a:extLst>
              <a:ext uri="{FF2B5EF4-FFF2-40B4-BE49-F238E27FC236}">
                <a16:creationId xmlns:a16="http://schemas.microsoft.com/office/drawing/2014/main" id="{DA102565-9EC6-79EC-0786-B7430B5653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516644" y="606486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2537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0684">
        <p159:morph option="byObject"/>
      </p:transition>
    </mc:Choice>
    <mc:Fallback xmlns="">
      <p:transition spd="slow" advTm="30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2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 animBg="1"/>
    </p:bldLst>
  </p:timing>
  <p:extLst>
    <p:ext uri="{E180D4A7-C9FB-4DFB-919C-405C955672EB}">
      <p14:showEvtLst xmlns:p14="http://schemas.microsoft.com/office/powerpoint/2010/main">
        <p14:playEvt time="4" objId="10"/>
        <p14:stopEvt time="29343" objId="10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Dual chromatogram mode - method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dirty="0"/>
              <a:t>DUAL CHROMATOGRAM MODE - METHOD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2" name="Zástupný text 8">
            <a:extLst>
              <a:ext uri="{FF2B5EF4-FFF2-40B4-BE49-F238E27FC236}">
                <a16:creationId xmlns:a16="http://schemas.microsoft.com/office/drawing/2014/main" id="{E05D4FB9-7BFA-B748-DBEA-289F9243460F}"/>
              </a:ext>
            </a:extLst>
          </p:cNvPr>
          <p:cNvSpPr txBox="1">
            <a:spLocks/>
          </p:cNvSpPr>
          <p:nvPr/>
        </p:nvSpPr>
        <p:spPr>
          <a:xfrm>
            <a:off x="1151792" y="1175246"/>
            <a:ext cx="10433258" cy="794746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/>
              <a:t>Each signal is identified with assigned </a:t>
            </a:r>
            <a:r>
              <a:rPr lang="cs-CZ" sz="1700" b="1" dirty="0"/>
              <a:t>Front or Back position</a:t>
            </a:r>
            <a:r>
              <a:rPr lang="cs-CZ" sz="1700" dirty="0"/>
              <a:t> </a:t>
            </a:r>
            <a:r>
              <a:rPr lang="cs-CZ" sz="1700" dirty="0">
                <a:solidFill>
                  <a:srgbClr val="FF0000"/>
                </a:solidFill>
                <a:latin typeface="SegoeUISymbol"/>
              </a:rPr>
              <a:t>ⓐ</a:t>
            </a:r>
            <a:r>
              <a:rPr lang="en-US" sz="1700" dirty="0">
                <a:solidFill>
                  <a:srgbClr val="FF0000"/>
                </a:solidFill>
                <a:latin typeface="SegoeUISymbol"/>
              </a:rPr>
              <a:t> </a:t>
            </a:r>
            <a:endParaRPr lang="en-US" sz="1700" dirty="0"/>
          </a:p>
          <a:p>
            <a:r>
              <a:rPr lang="cs-CZ" sz="1700" dirty="0"/>
              <a:t>Calculation and Advanced tabs  are divided into 2 sub-</a:t>
            </a:r>
            <a:r>
              <a:rPr lang="cs-CZ" sz="1700" dirty="0" err="1"/>
              <a:t>tabs</a:t>
            </a:r>
            <a:r>
              <a:rPr lang="cs-CZ" sz="1700" b="0" i="0" u="none" strike="noStrike" baseline="0" dirty="0">
                <a:solidFill>
                  <a:srgbClr val="FF0000"/>
                </a:solidFill>
                <a:latin typeface="SegoeUISymbol"/>
              </a:rPr>
              <a:t> ⓑ</a:t>
            </a:r>
          </a:p>
        </p:txBody>
      </p:sp>
      <p:pic>
        <p:nvPicPr>
          <p:cNvPr id="21" name="Picture 20" descr="A screenshot of a computer&#10;&#10;Description automatically generated">
            <a:extLst>
              <a:ext uri="{FF2B5EF4-FFF2-40B4-BE49-F238E27FC236}">
                <a16:creationId xmlns:a16="http://schemas.microsoft.com/office/drawing/2014/main" id="{870F18FA-F330-8074-F3A8-3870C99B69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5" y="2097017"/>
            <a:ext cx="5366895" cy="3873336"/>
          </a:xfrm>
          <a:prstGeom prst="rect">
            <a:avLst/>
          </a:prstGeom>
        </p:spPr>
      </p:pic>
      <p:pic>
        <p:nvPicPr>
          <p:cNvPr id="5" name="34080384_1731669391">
            <a:hlinkClick r:id="" action="ppaction://media"/>
            <a:extLst>
              <a:ext uri="{FF2B5EF4-FFF2-40B4-BE49-F238E27FC236}">
                <a16:creationId xmlns:a16="http://schemas.microsoft.com/office/drawing/2014/main" id="{BF4701A8-1AA7-B3D6-D08C-5406237B85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538075" y="3770312"/>
            <a:ext cx="487363" cy="487363"/>
          </a:xfrm>
          <a:prstGeom prst="rect">
            <a:avLst/>
          </a:prstGeom>
        </p:spPr>
      </p:pic>
      <p:pic>
        <p:nvPicPr>
          <p:cNvPr id="7" name="Obrázek 6" descr="Obsah obrázku text, snímek obrazovky, software, Počítačová ikona&#10;&#10;Popis byl vytvořen automaticky">
            <a:extLst>
              <a:ext uri="{FF2B5EF4-FFF2-40B4-BE49-F238E27FC236}">
                <a16:creationId xmlns:a16="http://schemas.microsoft.com/office/drawing/2014/main" id="{3E916177-5349-CCE4-5FBC-2B11E552DD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421" y="2102433"/>
            <a:ext cx="5367539" cy="38679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79843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3614">
        <p159:morph option="byObject"/>
      </p:transition>
    </mc:Choice>
    <mc:Fallback xmlns="">
      <p:transition spd="slow" advTm="13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5"/>
        <p14:stopEvt time="12182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1A07F-BBAF-288A-A564-6B21E25CA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60D46260-AFC4-FE49-1575-DB110D9F0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Dual chromatogram mode - sequence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3779B-D690-EC14-3399-C559342B56C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dirty="0"/>
              <a:t>DUAL CHROMATOGRAM MODE - SEQUENCE</a:t>
            </a:r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BCF53A-1768-B5D9-1AC7-435192586EB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15" name="Picture 14" descr="A screenshot of a computer&#10;&#10;Description automatically generated">
            <a:extLst>
              <a:ext uri="{FF2B5EF4-FFF2-40B4-BE49-F238E27FC236}">
                <a16:creationId xmlns:a16="http://schemas.microsoft.com/office/drawing/2014/main" id="{B21843B6-5984-9794-EDB1-B3B9293C36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4" y="2344791"/>
            <a:ext cx="11611812" cy="2070729"/>
          </a:xfrm>
          <a:prstGeom prst="rect">
            <a:avLst/>
          </a:prstGeom>
        </p:spPr>
      </p:pic>
      <p:sp>
        <p:nvSpPr>
          <p:cNvPr id="18" name="Zástupný text 8">
            <a:extLst>
              <a:ext uri="{FF2B5EF4-FFF2-40B4-BE49-F238E27FC236}">
                <a16:creationId xmlns:a16="http://schemas.microsoft.com/office/drawing/2014/main" id="{20B39746-7FA6-EBC0-ADF9-1D1610D34359}"/>
              </a:ext>
            </a:extLst>
          </p:cNvPr>
          <p:cNvSpPr txBox="1">
            <a:spLocks/>
          </p:cNvSpPr>
          <p:nvPr/>
        </p:nvSpPr>
        <p:spPr>
          <a:xfrm>
            <a:off x="1740570" y="4890030"/>
            <a:ext cx="8710859" cy="458757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solidFill>
                  <a:srgbClr val="1E559D"/>
                </a:solidFill>
              </a:rPr>
              <a:t>For more </a:t>
            </a:r>
            <a:r>
              <a:rPr lang="cs-CZ" sz="1800" dirty="0">
                <a:solidFill>
                  <a:srgbClr val="1E559D"/>
                </a:solidFill>
              </a:rPr>
              <a:t>see </a:t>
            </a:r>
            <a:r>
              <a:rPr lang="en-US" sz="1800" b="1" dirty="0">
                <a:solidFill>
                  <a:srgbClr val="1E559D"/>
                </a:solidFill>
              </a:rPr>
              <a:t>M251-Dual Chromatogram </a:t>
            </a:r>
            <a:r>
              <a:rPr lang="cs-CZ" sz="1800" b="1" dirty="0">
                <a:solidFill>
                  <a:srgbClr val="1E559D"/>
                </a:solidFill>
              </a:rPr>
              <a:t>M</a:t>
            </a:r>
            <a:r>
              <a:rPr lang="en-US" sz="1800" b="1" dirty="0">
                <a:solidFill>
                  <a:srgbClr val="1E559D"/>
                </a:solidFill>
              </a:rPr>
              <a:t>ode</a:t>
            </a:r>
            <a:r>
              <a:rPr lang="en-US" sz="1800" dirty="0">
                <a:solidFill>
                  <a:srgbClr val="1E559D"/>
                </a:solidFill>
              </a:rPr>
              <a:t> manual </a:t>
            </a:r>
            <a:r>
              <a:rPr lang="cs-CZ" sz="1800" dirty="0">
                <a:solidFill>
                  <a:srgbClr val="1E559D"/>
                </a:solidFill>
              </a:rPr>
              <a:t>on our </a:t>
            </a:r>
            <a:r>
              <a:rPr lang="en-US" sz="1800" dirty="0">
                <a:solidFill>
                  <a:srgbClr val="1E559D"/>
                </a:solidFill>
              </a:rPr>
              <a:t>website in section Downloads</a:t>
            </a:r>
            <a:r>
              <a:rPr lang="cs-CZ" sz="1800" dirty="0">
                <a:solidFill>
                  <a:srgbClr val="1E559D"/>
                </a:solidFill>
              </a:rPr>
              <a:t>.</a:t>
            </a:r>
            <a:endParaRPr lang="en-US" sz="1800" dirty="0">
              <a:solidFill>
                <a:srgbClr val="1E559D"/>
              </a:solidFill>
            </a:endParaRPr>
          </a:p>
        </p:txBody>
      </p:sp>
      <p:sp>
        <p:nvSpPr>
          <p:cNvPr id="19" name="Zástupný text 8">
            <a:extLst>
              <a:ext uri="{FF2B5EF4-FFF2-40B4-BE49-F238E27FC236}">
                <a16:creationId xmlns:a16="http://schemas.microsoft.com/office/drawing/2014/main" id="{81DEE2E4-B2EF-9BD6-DB10-3450C7F77AEF}"/>
              </a:ext>
            </a:extLst>
          </p:cNvPr>
          <p:cNvSpPr txBox="1">
            <a:spLocks/>
          </p:cNvSpPr>
          <p:nvPr/>
        </p:nvSpPr>
        <p:spPr>
          <a:xfrm>
            <a:off x="1151792" y="1299946"/>
            <a:ext cx="9756714" cy="794746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/>
              <a:t>Duplicated columns: </a:t>
            </a:r>
            <a:r>
              <a:rPr lang="cs-CZ" sz="1700" b="1" dirty="0"/>
              <a:t>Sample ID, Sample, File Name, Line Info</a:t>
            </a:r>
          </a:p>
          <a:p>
            <a:r>
              <a:rPr lang="cs-CZ" sz="1700" dirty="0"/>
              <a:t>B</a:t>
            </a:r>
            <a:r>
              <a:rPr lang="en-US" sz="1700" dirty="0"/>
              <a:t>ack vial </a:t>
            </a:r>
            <a:r>
              <a:rPr lang="cs-CZ" sz="1700" dirty="0" err="1"/>
              <a:t>position</a:t>
            </a:r>
            <a:r>
              <a:rPr lang="cs-CZ" sz="1700" dirty="0"/>
              <a:t> </a:t>
            </a:r>
            <a:r>
              <a:rPr lang="en-US" sz="1700" dirty="0"/>
              <a:t>is derived from the front position by a fixed offset</a:t>
            </a:r>
            <a:endParaRPr lang="cs-CZ" sz="1700" dirty="0"/>
          </a:p>
        </p:txBody>
      </p:sp>
      <p:pic>
        <p:nvPicPr>
          <p:cNvPr id="5" name="34082328_1731677687">
            <a:hlinkClick r:id="" action="ppaction://media"/>
            <a:extLst>
              <a:ext uri="{FF2B5EF4-FFF2-40B4-BE49-F238E27FC236}">
                <a16:creationId xmlns:a16="http://schemas.microsoft.com/office/drawing/2014/main" id="{D4153EC8-3DBE-D0DC-0316-0C4A1E98C4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580938" y="5348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38818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000">
        <p159:morph option="byObject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" objId="2"/>
        <p14:stopEvt time="16431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text 13">
            <a:extLst>
              <a:ext uri="{FF2B5EF4-FFF2-40B4-BE49-F238E27FC236}">
                <a16:creationId xmlns:a16="http://schemas.microsoft.com/office/drawing/2014/main" id="{4C4B3D27-EA69-4DFB-8961-BC153C5B97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8599" y="1241286"/>
            <a:ext cx="7418448" cy="1056356"/>
          </a:xfrm>
        </p:spPr>
        <p:txBody>
          <a:bodyPr/>
          <a:lstStyle/>
          <a:p>
            <a:r>
              <a:rPr lang="en-US" sz="1700" noProof="0" dirty="0"/>
              <a:t>A new item to </a:t>
            </a:r>
            <a:r>
              <a:rPr lang="en-US" sz="1700" b="1" noProof="0" dirty="0"/>
              <a:t>prevent any user account from being deleted or renamed</a:t>
            </a:r>
            <a:endParaRPr lang="cs-CZ" sz="1700" b="1" noProof="0" dirty="0"/>
          </a:p>
          <a:p>
            <a:r>
              <a:rPr lang="cs-CZ" sz="1700" dirty="0"/>
              <a:t>R</a:t>
            </a:r>
            <a:r>
              <a:rPr lang="en-US" sz="1700" dirty="0" err="1"/>
              <a:t>enaming</a:t>
            </a:r>
            <a:r>
              <a:rPr lang="en-US" sz="1700" dirty="0"/>
              <a:t> is possible only before initial saving of </a:t>
            </a:r>
            <a:r>
              <a:rPr lang="cs-CZ" sz="1700" dirty="0"/>
              <a:t>the </a:t>
            </a:r>
            <a:r>
              <a:rPr lang="en-US" sz="1700" dirty="0"/>
              <a:t>new user account</a:t>
            </a:r>
            <a:endParaRPr lang="cs-CZ" sz="1700" dirty="0"/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6692326" cy="57708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noProof="0" dirty="0"/>
              <a:t>Improvements in glp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IMPROVEMENTS IN </a:t>
            </a:r>
            <a:r>
              <a:rPr lang="cs-CZ" noProof="0" dirty="0"/>
              <a:t>GLP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7E3DFB7A-A2C1-F249-DC0A-D0F1C9C75B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121" y="2356146"/>
            <a:ext cx="4044900" cy="2807344"/>
          </a:xfrm>
          <a:prstGeom prst="rect">
            <a:avLst/>
          </a:prstGeom>
        </p:spPr>
      </p:pic>
      <p:pic>
        <p:nvPicPr>
          <p:cNvPr id="19" name="Picture 18" descr="A screenshot of a computer&#10;&#10;Description automatically generated">
            <a:extLst>
              <a:ext uri="{FF2B5EF4-FFF2-40B4-BE49-F238E27FC236}">
                <a16:creationId xmlns:a16="http://schemas.microsoft.com/office/drawing/2014/main" id="{EF8AFC45-C77F-E0D8-3F88-D18DC2C4ED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933" y="2356146"/>
            <a:ext cx="4632188" cy="3601781"/>
          </a:xfrm>
          <a:prstGeom prst="rect">
            <a:avLst/>
          </a:prstGeom>
        </p:spPr>
      </p:pic>
      <p:sp>
        <p:nvSpPr>
          <p:cNvPr id="17" name="Arrow: Down 16">
            <a:extLst>
              <a:ext uri="{FF2B5EF4-FFF2-40B4-BE49-F238E27FC236}">
                <a16:creationId xmlns:a16="http://schemas.microsoft.com/office/drawing/2014/main" id="{ADA8A7DC-6CE5-AA2F-DB74-14EC6B318824}"/>
              </a:ext>
            </a:extLst>
          </p:cNvPr>
          <p:cNvSpPr/>
          <p:nvPr/>
        </p:nvSpPr>
        <p:spPr>
          <a:xfrm rot="16200000">
            <a:off x="5415521" y="2953052"/>
            <a:ext cx="288419" cy="1436042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highlight>
                <a:srgbClr val="FF0000"/>
              </a:highlight>
            </a:endParaRPr>
          </a:p>
        </p:txBody>
      </p:sp>
      <p:pic>
        <p:nvPicPr>
          <p:cNvPr id="4" name="34080393_1731669418">
            <a:hlinkClick r:id="" action="ppaction://media"/>
            <a:extLst>
              <a:ext uri="{FF2B5EF4-FFF2-40B4-BE49-F238E27FC236}">
                <a16:creationId xmlns:a16="http://schemas.microsoft.com/office/drawing/2014/main" id="{AB059431-7F26-E2F5-8EA0-1589F3D0AC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730956" y="365590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506500"/>
      </p:ext>
    </p:extLst>
  </p:cSld>
  <p:clrMapOvr>
    <a:masterClrMapping/>
  </p:clrMapOvr>
  <p:transition advTm="14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" grpId="0" animBg="1"/>
    </p:bldLst>
  </p:timing>
  <p:extLst>
    <p:ext uri="{E180D4A7-C9FB-4DFB-919C-405C955672EB}">
      <p14:showEvtLst xmlns:p14="http://schemas.microsoft.com/office/powerpoint/2010/main">
        <p14:playEvt time="3" objId="4"/>
        <p14:stopEvt time="11990" objId="4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A126C-BC44-611C-2EED-EE75AC793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text 13">
            <a:extLst>
              <a:ext uri="{FF2B5EF4-FFF2-40B4-BE49-F238E27FC236}">
                <a16:creationId xmlns:a16="http://schemas.microsoft.com/office/drawing/2014/main" id="{E4BFE4B6-4631-3FEE-C3F7-730894634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3176" y="1552220"/>
            <a:ext cx="4898858" cy="1879659"/>
          </a:xfrm>
        </p:spPr>
        <p:txBody>
          <a:bodyPr/>
          <a:lstStyle/>
          <a:p>
            <a:pPr marL="0" indent="0" algn="l">
              <a:buNone/>
            </a:pPr>
            <a:r>
              <a:rPr lang="en-US" sz="1700" b="1" dirty="0"/>
              <a:t>A</a:t>
            </a:r>
            <a:r>
              <a:rPr lang="cs-CZ" sz="1700" b="1" dirty="0"/>
              <a:t>utomatic </a:t>
            </a:r>
            <a:r>
              <a:rPr lang="en-US" sz="1700" dirty="0"/>
              <a:t>disabling of user account</a:t>
            </a:r>
          </a:p>
          <a:p>
            <a:r>
              <a:rPr lang="cs-CZ" sz="1700" dirty="0"/>
              <a:t>A new checkbox </a:t>
            </a:r>
            <a:r>
              <a:rPr lang="cs-CZ" sz="1700" i="1" dirty="0"/>
              <a:t>Login Attempts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SegoeUISymbol"/>
              </a:rPr>
              <a:t>ⓐ</a:t>
            </a:r>
            <a:endParaRPr lang="en-US" sz="1800" b="0" i="0" u="none" strike="noStrike" baseline="0" dirty="0">
              <a:solidFill>
                <a:srgbClr val="FF0000"/>
              </a:solidFill>
              <a:latin typeface="SegoeUISymbol"/>
            </a:endParaRPr>
          </a:p>
          <a:p>
            <a:r>
              <a:rPr lang="cs-CZ" sz="1700" dirty="0"/>
              <a:t>After reaching the set limit account is disabled: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SegoeUISymbol"/>
              </a:rPr>
              <a:t> ⓑ</a:t>
            </a:r>
            <a:endParaRPr lang="cs-CZ" sz="1700" dirty="0"/>
          </a:p>
          <a:p>
            <a:pPr marL="0" indent="0">
              <a:buNone/>
            </a:pPr>
            <a:r>
              <a:rPr lang="cs-CZ" sz="1700" dirty="0"/>
              <a:t>    </a:t>
            </a:r>
            <a:r>
              <a:rPr lang="en-US" sz="1700" dirty="0"/>
              <a:t>    </a:t>
            </a:r>
            <a:r>
              <a:rPr lang="cs-CZ" sz="1700" dirty="0"/>
              <a:t>=</a:t>
            </a:r>
            <a:r>
              <a:rPr lang="en-US" sz="1700" dirty="0"/>
              <a:t>&gt;</a:t>
            </a:r>
            <a:r>
              <a:rPr lang="cs-CZ" sz="1700" dirty="0"/>
              <a:t> account with access to User Accounts - </a:t>
            </a:r>
            <a:r>
              <a:rPr lang="cs-CZ" sz="1700" b="1" dirty="0"/>
              <a:t>for 1 h</a:t>
            </a:r>
          </a:p>
          <a:p>
            <a:pPr marL="0" indent="0">
              <a:buNone/>
            </a:pPr>
            <a:r>
              <a:rPr lang="cs-CZ" sz="1700" dirty="0"/>
              <a:t> </a:t>
            </a:r>
            <a:r>
              <a:rPr lang="en-US" sz="1700" dirty="0"/>
              <a:t>       </a:t>
            </a:r>
            <a:r>
              <a:rPr lang="cs-CZ" sz="1700" dirty="0"/>
              <a:t>=</a:t>
            </a:r>
            <a:r>
              <a:rPr lang="en-US" sz="1700" dirty="0"/>
              <a:t>&gt;</a:t>
            </a:r>
            <a:r>
              <a:rPr lang="cs-CZ" sz="1700" dirty="0"/>
              <a:t> regular account - </a:t>
            </a:r>
            <a:r>
              <a:rPr lang="cs-CZ" sz="1700" b="1" dirty="0"/>
              <a:t>permanently</a:t>
            </a:r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59AD2F16-387E-9B57-497A-D16811180C0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4D48AA-DCDE-4767-E8D9-10FA7BA0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9648886" cy="57708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noProof="0" dirty="0"/>
              <a:t>Improvements in glp – User Accounts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2990A-6B35-E45E-3FEF-7789B4C8B3A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IMPROVEMENTS IN </a:t>
            </a:r>
            <a:r>
              <a:rPr lang="cs-CZ" noProof="0" dirty="0"/>
              <a:t>GLP </a:t>
            </a:r>
            <a:r>
              <a:rPr lang="cs-CZ" dirty="0"/>
              <a:t>- USER ACCOUNTS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D8D3D-605B-9614-5A15-AA58F986097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751242F5-9025-87B7-C987-8FBCFE38E1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67" y="1385254"/>
            <a:ext cx="6248216" cy="4643098"/>
          </a:xfrm>
          <a:prstGeom prst="rect">
            <a:avLst/>
          </a:prstGeom>
        </p:spPr>
      </p:pic>
      <p:sp>
        <p:nvSpPr>
          <p:cNvPr id="21" name="Zástupný text 13">
            <a:extLst>
              <a:ext uri="{FF2B5EF4-FFF2-40B4-BE49-F238E27FC236}">
                <a16:creationId xmlns:a16="http://schemas.microsoft.com/office/drawing/2014/main" id="{3E3FABEE-437A-D269-09B4-433AB5ED0E80}"/>
              </a:ext>
            </a:extLst>
          </p:cNvPr>
          <p:cNvSpPr txBox="1">
            <a:spLocks/>
          </p:cNvSpPr>
          <p:nvPr/>
        </p:nvSpPr>
        <p:spPr>
          <a:xfrm>
            <a:off x="6853175" y="3637576"/>
            <a:ext cx="4755419" cy="1176902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700" b="1" dirty="0"/>
              <a:t>Manual</a:t>
            </a:r>
            <a:r>
              <a:rPr lang="cs-CZ" sz="1700" b="1" dirty="0"/>
              <a:t> </a:t>
            </a:r>
            <a:r>
              <a:rPr lang="en-US" sz="1700" dirty="0"/>
              <a:t>disabling of user account</a:t>
            </a:r>
            <a:endParaRPr lang="cs-CZ" sz="1700" dirty="0"/>
          </a:p>
          <a:p>
            <a:r>
              <a:rPr lang="cs-CZ" sz="1700" dirty="0"/>
              <a:t>A new button </a:t>
            </a:r>
            <a:r>
              <a:rPr lang="cs-CZ" sz="1700" i="1" dirty="0"/>
              <a:t>Disable </a:t>
            </a:r>
            <a:r>
              <a:rPr lang="cs-CZ" sz="1800" b="0" i="0" u="none" strike="noStrike" baseline="0" dirty="0">
                <a:solidFill>
                  <a:srgbClr val="FF0000"/>
                </a:solidFill>
                <a:latin typeface="SegoeUISymbol"/>
              </a:rPr>
              <a:t>ⓒ</a:t>
            </a:r>
          </a:p>
          <a:p>
            <a:r>
              <a:rPr lang="cs-CZ" sz="1700" dirty="0"/>
              <a:t>T</a:t>
            </a:r>
            <a:r>
              <a:rPr lang="en-US" sz="1700" dirty="0"/>
              <a:t>o enable </a:t>
            </a:r>
            <a:r>
              <a:rPr lang="cs-CZ" sz="1700" dirty="0"/>
              <a:t>account again press</a:t>
            </a:r>
            <a:r>
              <a:rPr lang="en-US" sz="1700" dirty="0"/>
              <a:t> the same button</a:t>
            </a:r>
            <a:endParaRPr lang="cs-CZ" sz="17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CF188D3-1B0E-632E-66D2-2437AD67BF15}"/>
              </a:ext>
            </a:extLst>
          </p:cNvPr>
          <p:cNvSpPr txBox="1"/>
          <p:nvPr/>
        </p:nvSpPr>
        <p:spPr>
          <a:xfrm>
            <a:off x="6853175" y="5035564"/>
            <a:ext cx="4633975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sz="1700" b="1" spc="-20" dirty="0"/>
              <a:t>Audit Trail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cs-CZ" sz="1700" spc="-20" dirty="0"/>
              <a:t>A</a:t>
            </a:r>
            <a:r>
              <a:rPr lang="en-US" sz="1700" spc="-20" dirty="0"/>
              <a:t> new Access Right for opening</a:t>
            </a:r>
            <a:r>
              <a:rPr lang="cs-CZ" sz="1700" spc="-20" dirty="0"/>
              <a:t> audit trails </a:t>
            </a:r>
            <a:r>
              <a:rPr lang="cs-CZ" spc="-20" dirty="0">
                <a:solidFill>
                  <a:srgbClr val="FF0000"/>
                </a:solidFill>
                <a:latin typeface="SegoeUISymbol"/>
              </a:rPr>
              <a:t>ⓓ</a:t>
            </a:r>
          </a:p>
        </p:txBody>
      </p:sp>
      <p:pic>
        <p:nvPicPr>
          <p:cNvPr id="4" name="34080402_1731669456">
            <a:hlinkClick r:id="" action="ppaction://media"/>
            <a:extLst>
              <a:ext uri="{FF2B5EF4-FFF2-40B4-BE49-F238E27FC236}">
                <a16:creationId xmlns:a16="http://schemas.microsoft.com/office/drawing/2014/main" id="{666C36C9-A09D-6A16-7097-DC01019AFC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02369" y="4532812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0666481"/>
      </p:ext>
    </p:extLst>
  </p:cSld>
  <p:clrMapOvr>
    <a:masterClrMapping/>
  </p:clrMapOvr>
  <p:transition advTm="364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4"/>
        <p14:stopEvt time="34142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8BCFB-C767-34AA-F4D3-43FE43467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text 13">
            <a:extLst>
              <a:ext uri="{FF2B5EF4-FFF2-40B4-BE49-F238E27FC236}">
                <a16:creationId xmlns:a16="http://schemas.microsoft.com/office/drawing/2014/main" id="{F87C0261-2F7D-D430-3CCF-3CAB16A194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6538" y="1239900"/>
            <a:ext cx="9605242" cy="810135"/>
          </a:xfrm>
        </p:spPr>
        <p:txBody>
          <a:bodyPr/>
          <a:lstStyle/>
          <a:p>
            <a:r>
              <a:rPr lang="cs-CZ" sz="1700" dirty="0"/>
              <a:t>A new header in Print Preview</a:t>
            </a:r>
            <a:endParaRPr lang="en-US" sz="1800" b="0" i="0" u="none" strike="noStrike" baseline="0" dirty="0">
              <a:solidFill>
                <a:srgbClr val="FF0000"/>
              </a:solidFill>
              <a:latin typeface="SegoeUISymbol"/>
            </a:endParaRPr>
          </a:p>
          <a:p>
            <a:r>
              <a:rPr lang="cs-CZ" sz="1700" dirty="0"/>
              <a:t>Basic information about report: </a:t>
            </a:r>
            <a:r>
              <a:rPr lang="cs-CZ" sz="1700" b="1" dirty="0"/>
              <a:t>Printed Date, Printed File(s)</a:t>
            </a:r>
            <a:r>
              <a:rPr lang="cs-CZ" sz="1700" dirty="0"/>
              <a:t> and </a:t>
            </a:r>
            <a:r>
              <a:rPr lang="cs-CZ" sz="1700" b="1" dirty="0"/>
              <a:t>Printed By</a:t>
            </a:r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D7C90251-060F-C4AE-076B-D9D10824B4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61EDD-EED8-64B9-FF5F-B909CDC9E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487982" cy="57708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noProof="0" dirty="0"/>
              <a:t>Improvements in glp – Audit trail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86D8A-039A-D24B-C079-DA478991208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IMPROVEMENTS IN </a:t>
            </a:r>
            <a:r>
              <a:rPr lang="cs-CZ" noProof="0" dirty="0"/>
              <a:t>GLP – AUDIT TRAIL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7B315-F87F-9A79-6226-5028E63D7B8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A54B8958-2089-B9CC-C197-BB2F18150A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047" y="2482775"/>
            <a:ext cx="8583567" cy="3086453"/>
          </a:xfrm>
          <a:prstGeom prst="rect">
            <a:avLst/>
          </a:prstGeom>
        </p:spPr>
      </p:pic>
      <p:pic>
        <p:nvPicPr>
          <p:cNvPr id="4" name="34080406_1731669476">
            <a:hlinkClick r:id="" action="ppaction://media"/>
            <a:extLst>
              <a:ext uri="{FF2B5EF4-FFF2-40B4-BE49-F238E27FC236}">
                <a16:creationId xmlns:a16="http://schemas.microsoft.com/office/drawing/2014/main" id="{5776753C-D3AC-6E68-5CBC-A7976ACE10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73806" y="339328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6465050"/>
      </p:ext>
    </p:extLst>
  </p:cSld>
  <p:clrMapOvr>
    <a:masterClrMapping/>
  </p:clrMapOvr>
  <p:transition advTm="85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4"/>
        <p14:stopEvt time="6446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8" y="467904"/>
            <a:ext cx="10718783" cy="57708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b="1" noProof="0" dirty="0"/>
              <a:t>Real time isoplot in data acquisition window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noProof="0" dirty="0"/>
              <a:t>REAL TIME ISOPLOT IN DATA ACQUISITION WINDOW</a:t>
            </a:r>
            <a:r>
              <a:rPr lang="en-US" noProof="0" dirty="0"/>
              <a:t> 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02EFFF-7BCA-9939-49C4-87AD5D4CAF5A}"/>
              </a:ext>
            </a:extLst>
          </p:cNvPr>
          <p:cNvSpPr/>
          <p:nvPr/>
        </p:nvSpPr>
        <p:spPr>
          <a:xfrm>
            <a:off x="4186989" y="5017168"/>
            <a:ext cx="827679" cy="240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text 13">
            <a:extLst>
              <a:ext uri="{FF2B5EF4-FFF2-40B4-BE49-F238E27FC236}">
                <a16:creationId xmlns:a16="http://schemas.microsoft.com/office/drawing/2014/main" id="{F6ECF255-4A18-5736-A23F-7A2BB39F3CC7}"/>
              </a:ext>
            </a:extLst>
          </p:cNvPr>
          <p:cNvSpPr txBox="1">
            <a:spLocks/>
          </p:cNvSpPr>
          <p:nvPr/>
        </p:nvSpPr>
        <p:spPr>
          <a:xfrm>
            <a:off x="736608" y="1094673"/>
            <a:ext cx="10856496" cy="1497503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/>
              <a:t>View menu: 	</a:t>
            </a:r>
            <a:r>
              <a:rPr lang="en-US" sz="1700" b="1" dirty="0"/>
              <a:t>Show Signal(s)</a:t>
            </a:r>
            <a:r>
              <a:rPr lang="cs-CZ" sz="1700" b="1" dirty="0"/>
              <a:t> = </a:t>
            </a:r>
            <a:r>
              <a:rPr lang="cs-CZ" sz="1700" dirty="0"/>
              <a:t>displays signal(s)</a:t>
            </a:r>
          </a:p>
          <a:p>
            <a:pPr marL="358775" indent="0">
              <a:buNone/>
            </a:pPr>
            <a:r>
              <a:rPr lang="cs-CZ" sz="1700" b="1" dirty="0"/>
              <a:t>		</a:t>
            </a:r>
            <a:r>
              <a:rPr lang="en-US" sz="1700" b="1" dirty="0"/>
              <a:t>Show </a:t>
            </a:r>
            <a:r>
              <a:rPr lang="cs-CZ" sz="1700" b="1" dirty="0"/>
              <a:t>MS Spectrum = </a:t>
            </a:r>
            <a:r>
              <a:rPr lang="cs-CZ" sz="1700" dirty="0"/>
              <a:t>displays</a:t>
            </a:r>
            <a:r>
              <a:rPr lang="cs-CZ" sz="1700" b="1" dirty="0"/>
              <a:t> </a:t>
            </a:r>
            <a:r>
              <a:rPr lang="cs-CZ" sz="1700" dirty="0"/>
              <a:t>a real time MS spectrum during analysis</a:t>
            </a:r>
          </a:p>
          <a:p>
            <a:pPr marL="358775" indent="0">
              <a:buNone/>
            </a:pPr>
            <a:r>
              <a:rPr lang="cs-CZ" sz="1700" b="1" dirty="0"/>
              <a:t>		</a:t>
            </a:r>
            <a:r>
              <a:rPr lang="en-US" sz="1700" b="1" dirty="0"/>
              <a:t>Show PDA</a:t>
            </a:r>
            <a:r>
              <a:rPr lang="cs-CZ" sz="1700" b="1" dirty="0"/>
              <a:t> Spectrum = </a:t>
            </a:r>
            <a:r>
              <a:rPr lang="cs-CZ" sz="1700" dirty="0"/>
              <a:t>displays</a:t>
            </a:r>
            <a:r>
              <a:rPr lang="cs-CZ" sz="1700" b="1" dirty="0"/>
              <a:t> </a:t>
            </a:r>
            <a:r>
              <a:rPr lang="cs-CZ" sz="1700" dirty="0"/>
              <a:t>a real time PDA spectrum during analysis</a:t>
            </a:r>
            <a:endParaRPr lang="cs-CZ" sz="1700" b="1" dirty="0"/>
          </a:p>
          <a:p>
            <a:pPr marL="358775" indent="0">
              <a:buNone/>
            </a:pPr>
            <a:r>
              <a:rPr lang="cs-CZ" sz="1700" b="1" dirty="0"/>
              <a:t>		Show Isoplot = </a:t>
            </a:r>
            <a:r>
              <a:rPr lang="cs-CZ" sz="1700" dirty="0"/>
              <a:t>displays</a:t>
            </a:r>
            <a:r>
              <a:rPr lang="cs-CZ" sz="1700" b="1" dirty="0"/>
              <a:t> </a:t>
            </a:r>
            <a:r>
              <a:rPr lang="cs-CZ" sz="1700" dirty="0"/>
              <a:t>a real time isoplot view for PDA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4CB4ABBB-8D6D-613F-C605-F499ED12BD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854" y="2621560"/>
            <a:ext cx="6966290" cy="3768536"/>
          </a:xfrm>
          <a:prstGeom prst="rect">
            <a:avLst/>
          </a:prstGeom>
        </p:spPr>
      </p:pic>
      <p:pic>
        <p:nvPicPr>
          <p:cNvPr id="4" name="34080582_1731670204">
            <a:hlinkClick r:id="" action="ppaction://media"/>
            <a:extLst>
              <a:ext uri="{FF2B5EF4-FFF2-40B4-BE49-F238E27FC236}">
                <a16:creationId xmlns:a16="http://schemas.microsoft.com/office/drawing/2014/main" id="{091F5347-1519-0487-F152-908909C4DD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602369" y="34290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7667455"/>
      </p:ext>
    </p:extLst>
  </p:cSld>
  <p:clrMapOvr>
    <a:masterClrMapping/>
  </p:clrMapOvr>
  <p:transition advTm="22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4"/>
        <p14:stopEvt time="21472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Method adaptation 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noProof="0" dirty="0"/>
              <a:t>METHOD ADAPTATION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10" name="Zástupný text 13">
            <a:extLst>
              <a:ext uri="{FF2B5EF4-FFF2-40B4-BE49-F238E27FC236}">
                <a16:creationId xmlns:a16="http://schemas.microsoft.com/office/drawing/2014/main" id="{E8D34C62-0FE4-47E9-F120-445A22A4707F}"/>
              </a:ext>
            </a:extLst>
          </p:cNvPr>
          <p:cNvSpPr txBox="1">
            <a:spLocks/>
          </p:cNvSpPr>
          <p:nvPr/>
        </p:nvSpPr>
        <p:spPr>
          <a:xfrm>
            <a:off x="1151792" y="1170965"/>
            <a:ext cx="5030279" cy="8255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/>
              <a:t>Message extented by </a:t>
            </a:r>
            <a:r>
              <a:rPr lang="cs-CZ" sz="1800" b="1" dirty="0"/>
              <a:t>reasons for adaptation</a:t>
            </a:r>
          </a:p>
          <a:p>
            <a:r>
              <a:rPr lang="cs-CZ" sz="1800" dirty="0"/>
              <a:t>Displayed after pressing </a:t>
            </a:r>
            <a:r>
              <a:rPr lang="cs-CZ" sz="1800" i="1" dirty="0"/>
              <a:t>More</a:t>
            </a:r>
            <a:r>
              <a:rPr lang="cs-CZ" sz="1800" dirty="0"/>
              <a:t> button </a:t>
            </a:r>
            <a:endParaRPr lang="en-US" sz="1800" dirty="0">
              <a:effectLst/>
            </a:endParaRPr>
          </a:p>
        </p:txBody>
      </p:sp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E9D7EE2E-0A74-48D2-81FB-8F17B63BCA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" r="-1"/>
          <a:stretch/>
        </p:blipFill>
        <p:spPr>
          <a:xfrm>
            <a:off x="1412992" y="2678919"/>
            <a:ext cx="4596938" cy="1651554"/>
          </a:xfrm>
          <a:prstGeom prst="rect">
            <a:avLst/>
          </a:prstGeom>
        </p:spPr>
      </p:pic>
      <p:sp>
        <p:nvSpPr>
          <p:cNvPr id="14" name="Arrow: Up 13">
            <a:extLst>
              <a:ext uri="{FF2B5EF4-FFF2-40B4-BE49-F238E27FC236}">
                <a16:creationId xmlns:a16="http://schemas.microsoft.com/office/drawing/2014/main" id="{F008572C-1433-5080-3DE0-C2DC270E7383}"/>
              </a:ext>
            </a:extLst>
          </p:cNvPr>
          <p:cNvSpPr/>
          <p:nvPr/>
        </p:nvSpPr>
        <p:spPr>
          <a:xfrm>
            <a:off x="2256262" y="4204199"/>
            <a:ext cx="195993" cy="500805"/>
          </a:xfrm>
          <a:prstGeom prst="up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5" descr="A screenshot of a computer error&#10;&#10;Description automatically generated">
            <a:extLst>
              <a:ext uri="{FF2B5EF4-FFF2-40B4-BE49-F238E27FC236}">
                <a16:creationId xmlns:a16="http://schemas.microsoft.com/office/drawing/2014/main" id="{F538C488-51B7-1544-5F27-339C2A5FBB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071" y="2643448"/>
            <a:ext cx="4890532" cy="2187870"/>
          </a:xfrm>
          <a:prstGeom prst="rect">
            <a:avLst/>
          </a:prstGeom>
        </p:spPr>
      </p:pic>
      <p:pic>
        <p:nvPicPr>
          <p:cNvPr id="2" name="34080600_1731670263">
            <a:hlinkClick r:id="" action="ppaction://media"/>
            <a:extLst>
              <a:ext uri="{FF2B5EF4-FFF2-40B4-BE49-F238E27FC236}">
                <a16:creationId xmlns:a16="http://schemas.microsoft.com/office/drawing/2014/main" id="{39EC7568-7FD8-B6B7-C661-D7B6C1E8D3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530931" y="4148931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182837"/>
      </p:ext>
    </p:extLst>
  </p:cSld>
  <p:clrMapOvr>
    <a:masterClrMapping/>
  </p:clrMapOvr>
  <p:transition advTm="13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 animBg="1"/>
    </p:bldLst>
  </p:timing>
  <p:extLst>
    <p:ext uri="{E180D4A7-C9FB-4DFB-919C-405C955672EB}">
      <p14:showEvtLst xmlns:p14="http://schemas.microsoft.com/office/powerpoint/2010/main">
        <p14:playEvt time="3" objId="2"/>
        <p14:stopEvt time="12686" objId="2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C7CD23-C508-7A41-428E-CD0680936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5D29CFF-66D8-79F1-DA61-4A7FE0D39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Improvements in MS extension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2BA403-B4CE-E900-0671-960F360EA3C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noProof="0" dirty="0"/>
              <a:t>IMPROVEMENTS IN MS EXTENSION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36799-C618-961A-0CDB-4F352608A923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10" name="Zástupný text 13">
            <a:extLst>
              <a:ext uri="{FF2B5EF4-FFF2-40B4-BE49-F238E27FC236}">
                <a16:creationId xmlns:a16="http://schemas.microsoft.com/office/drawing/2014/main" id="{42CF83B2-0102-867C-BDAF-134BE9D0B131}"/>
              </a:ext>
            </a:extLst>
          </p:cNvPr>
          <p:cNvSpPr txBox="1">
            <a:spLocks/>
          </p:cNvSpPr>
          <p:nvPr/>
        </p:nvSpPr>
        <p:spPr>
          <a:xfrm>
            <a:off x="624722" y="1508624"/>
            <a:ext cx="6446444" cy="443368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>
                <a:effectLst/>
              </a:rPr>
              <a:t>Library selection in Single Compound Search</a:t>
            </a:r>
            <a:endParaRPr lang="en-US" sz="1700" dirty="0">
              <a:effectLst/>
            </a:endParaRPr>
          </a:p>
        </p:txBody>
      </p:sp>
      <p:sp>
        <p:nvSpPr>
          <p:cNvPr id="11" name="Zástupný text 13">
            <a:extLst>
              <a:ext uri="{FF2B5EF4-FFF2-40B4-BE49-F238E27FC236}">
                <a16:creationId xmlns:a16="http://schemas.microsoft.com/office/drawing/2014/main" id="{3BD5F7CA-B70D-5DE8-1FD5-E2295621983F}"/>
              </a:ext>
            </a:extLst>
          </p:cNvPr>
          <p:cNvSpPr txBox="1">
            <a:spLocks/>
          </p:cNvSpPr>
          <p:nvPr/>
        </p:nvSpPr>
        <p:spPr>
          <a:xfrm>
            <a:off x="6086896" y="1508624"/>
            <a:ext cx="6446444" cy="443368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700" dirty="0">
                <a:effectLst/>
              </a:rPr>
              <a:t>MS Method tab available in chromatogram without spectral data</a:t>
            </a:r>
            <a:endParaRPr lang="en-US" sz="1700" dirty="0">
              <a:effectLst/>
            </a:endParaRPr>
          </a:p>
        </p:txBody>
      </p:sp>
      <p:pic>
        <p:nvPicPr>
          <p:cNvPr id="13" name="Picture 12" descr="A screenshot of a computer&#10;&#10;Description automatically generated">
            <a:extLst>
              <a:ext uri="{FF2B5EF4-FFF2-40B4-BE49-F238E27FC236}">
                <a16:creationId xmlns:a16="http://schemas.microsoft.com/office/drawing/2014/main" id="{9900D2F3-5BEA-F5B9-F142-EBC1F84190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284" y="1919977"/>
            <a:ext cx="6195671" cy="3703447"/>
          </a:xfrm>
          <a:prstGeom prst="rect">
            <a:avLst/>
          </a:prstGeom>
        </p:spPr>
      </p:pic>
      <p:pic>
        <p:nvPicPr>
          <p:cNvPr id="15" name="Picture 14" descr="A screenshot of a computer&#10;&#10;Description automatically generated">
            <a:extLst>
              <a:ext uri="{FF2B5EF4-FFF2-40B4-BE49-F238E27FC236}">
                <a16:creationId xmlns:a16="http://schemas.microsoft.com/office/drawing/2014/main" id="{2F40A011-A23F-3D7B-9219-FFEBB4D821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45" y="1936603"/>
            <a:ext cx="5558024" cy="3703447"/>
          </a:xfrm>
          <a:prstGeom prst="rect">
            <a:avLst/>
          </a:prstGeom>
        </p:spPr>
      </p:pic>
      <p:pic>
        <p:nvPicPr>
          <p:cNvPr id="2" name="34080610_1731670297">
            <a:hlinkClick r:id="" action="ppaction://media"/>
            <a:extLst>
              <a:ext uri="{FF2B5EF4-FFF2-40B4-BE49-F238E27FC236}">
                <a16:creationId xmlns:a16="http://schemas.microsoft.com/office/drawing/2014/main" id="{2C903215-26FF-460A-F44D-275AADA3F2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576623" y="397033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633140"/>
      </p:ext>
    </p:extLst>
  </p:cSld>
  <p:clrMapOvr>
    <a:masterClrMapping/>
  </p:clrMapOvr>
  <p:transition advTm="222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20798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A1668-C4BF-8065-68DB-AD811052F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A1551843-34EC-601A-26D2-B982D29CB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dirty="0"/>
              <a:t>External control module installer</a:t>
            </a:r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6E2201-4CE4-CC43-735D-5636FD10EA5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</a:t>
            </a:r>
            <a:r>
              <a:rPr lang="cs-CZ" noProof="0" dirty="0"/>
              <a:t>EXTERNAL CONTROL MODULE INSTALLER</a:t>
            </a:r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15F7D5-9CB8-6155-826F-6E968311AEF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10" name="Zástupný text 13">
            <a:extLst>
              <a:ext uri="{FF2B5EF4-FFF2-40B4-BE49-F238E27FC236}">
                <a16:creationId xmlns:a16="http://schemas.microsoft.com/office/drawing/2014/main" id="{51AAECF7-CD4F-E6AE-DE8D-773B9A32AD16}"/>
              </a:ext>
            </a:extLst>
          </p:cNvPr>
          <p:cNvSpPr txBox="1">
            <a:spLocks/>
          </p:cNvSpPr>
          <p:nvPr/>
        </p:nvSpPr>
        <p:spPr>
          <a:xfrm>
            <a:off x="6749837" y="1889670"/>
            <a:ext cx="5162301" cy="2851719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cs-CZ" sz="1700" dirty="0">
                <a:effectLst/>
              </a:rPr>
              <a:t>A custom-made package installer</a:t>
            </a:r>
          </a:p>
          <a:p>
            <a:pPr>
              <a:lnSpc>
                <a:spcPct val="150000"/>
              </a:lnSpc>
            </a:pPr>
            <a:r>
              <a:rPr lang="cs-CZ" sz="1700" dirty="0">
                <a:effectLst/>
              </a:rPr>
              <a:t>To update/add control modules </a:t>
            </a:r>
            <a:r>
              <a:rPr lang="cs-CZ" sz="1700" b="1" dirty="0">
                <a:effectLst/>
              </a:rPr>
              <a:t>outside</a:t>
            </a:r>
            <a:r>
              <a:rPr lang="cs-CZ" sz="1700" dirty="0">
                <a:effectLst/>
              </a:rPr>
              <a:t> the official  Clarity </a:t>
            </a:r>
            <a:r>
              <a:rPr lang="cs-CZ" sz="1700" b="1" dirty="0">
                <a:effectLst/>
              </a:rPr>
              <a:t>release schedule</a:t>
            </a:r>
          </a:p>
          <a:p>
            <a:pPr>
              <a:lnSpc>
                <a:spcPct val="150000"/>
              </a:lnSpc>
            </a:pPr>
            <a:r>
              <a:rPr lang="cs-CZ" sz="1700" dirty="0"/>
              <a:t>All </a:t>
            </a:r>
            <a:r>
              <a:rPr lang="en-US" sz="1700" dirty="0"/>
              <a:t>control modules </a:t>
            </a:r>
            <a:r>
              <a:rPr lang="en-US" sz="1700" b="1" dirty="0"/>
              <a:t>must be </a:t>
            </a:r>
            <a:r>
              <a:rPr lang="cs-CZ" sz="1700" b="1" dirty="0"/>
              <a:t>approved </a:t>
            </a:r>
            <a:r>
              <a:rPr lang="cs-CZ" sz="1700" dirty="0"/>
              <a:t>by DataApex</a:t>
            </a:r>
          </a:p>
          <a:p>
            <a:pPr>
              <a:lnSpc>
                <a:spcPct val="150000"/>
              </a:lnSpc>
            </a:pPr>
            <a:r>
              <a:rPr lang="cs-CZ" sz="1700" dirty="0">
                <a:effectLst/>
              </a:rPr>
              <a:t>Distributed by instrument producer</a:t>
            </a:r>
          </a:p>
          <a:p>
            <a:pPr>
              <a:lnSpc>
                <a:spcPct val="150000"/>
              </a:lnSpc>
            </a:pPr>
            <a:r>
              <a:rPr lang="cs-CZ" sz="1700" dirty="0"/>
              <a:t>Requires </a:t>
            </a:r>
            <a:r>
              <a:rPr lang="cs-CZ" sz="1700" b="1" dirty="0"/>
              <a:t>its own installation qualification (IQ)</a:t>
            </a:r>
            <a:endParaRPr lang="en-US" sz="1700" b="1" dirty="0">
              <a:effectLst/>
            </a:endParaRPr>
          </a:p>
        </p:txBody>
      </p:sp>
      <p:pic>
        <p:nvPicPr>
          <p:cNvPr id="6" name="Picture 5" descr="A screenshot of a software&#10;&#10;Description automatically generated">
            <a:extLst>
              <a:ext uri="{FF2B5EF4-FFF2-40B4-BE49-F238E27FC236}">
                <a16:creationId xmlns:a16="http://schemas.microsoft.com/office/drawing/2014/main" id="{48D8A45D-6405-681B-7DB9-EE9BBE56F5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101" y="1704110"/>
            <a:ext cx="4780950" cy="3717452"/>
          </a:xfrm>
          <a:prstGeom prst="rect">
            <a:avLst/>
          </a:prstGeom>
        </p:spPr>
      </p:pic>
      <p:pic>
        <p:nvPicPr>
          <p:cNvPr id="2" name="34080624_1731670342">
            <a:hlinkClick r:id="" action="ppaction://media"/>
            <a:extLst>
              <a:ext uri="{FF2B5EF4-FFF2-40B4-BE49-F238E27FC236}">
                <a16:creationId xmlns:a16="http://schemas.microsoft.com/office/drawing/2014/main" id="{8B30154D-AEA8-FEA4-D8E7-4E2532107D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595225" y="307184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638419"/>
      </p:ext>
    </p:extLst>
  </p:cSld>
  <p:clrMapOvr>
    <a:masterClrMapping/>
  </p:clrMapOvr>
  <p:transition advTm="169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15422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Other improvements and fixed bugs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 OTHER IMPROVEMENTS AND FIXED BUGS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8" name="Zástupný text 18">
            <a:extLst>
              <a:ext uri="{FF2B5EF4-FFF2-40B4-BE49-F238E27FC236}">
                <a16:creationId xmlns:a16="http://schemas.microsoft.com/office/drawing/2014/main" id="{B258BF05-FD07-2311-F6E4-9B7D693212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1" y="1591489"/>
            <a:ext cx="9421998" cy="3231311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sz="1800" dirty="0"/>
              <a:t>C</a:t>
            </a:r>
            <a:r>
              <a:rPr lang="en-US" sz="1800" dirty="0" err="1"/>
              <a:t>olored</a:t>
            </a:r>
            <a:r>
              <a:rPr lang="en-US" sz="1800" dirty="0"/>
              <a:t> </a:t>
            </a:r>
            <a:r>
              <a:rPr lang="cs-CZ" sz="1800" dirty="0"/>
              <a:t>info</a:t>
            </a:r>
            <a:r>
              <a:rPr lang="en-US" sz="1800" dirty="0"/>
              <a:t>bars</a:t>
            </a:r>
            <a:r>
              <a:rPr lang="cs-CZ" sz="1800" dirty="0"/>
              <a:t> in main </a:t>
            </a:r>
            <a:r>
              <a:rPr lang="en-US" sz="1800" dirty="0"/>
              <a:t>window</a:t>
            </a:r>
            <a:r>
              <a:rPr lang="cs-CZ" sz="1800" dirty="0"/>
              <a:t> for better indication of Clarity installation type (</a:t>
            </a:r>
            <a:r>
              <a:rPr lang="cs-CZ" sz="1800" b="1" dirty="0">
                <a:solidFill>
                  <a:srgbClr val="88D0CD"/>
                </a:solidFill>
              </a:rPr>
              <a:t>Clarity Demo</a:t>
            </a:r>
            <a:r>
              <a:rPr lang="cs-CZ" sz="1800" dirty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cs-CZ" sz="1800" dirty="0"/>
              <a:t> </a:t>
            </a:r>
            <a:r>
              <a:rPr lang="cs-CZ" sz="1800" b="1" dirty="0">
                <a:solidFill>
                  <a:srgbClr val="CFBD95"/>
                </a:solidFill>
              </a:rPr>
              <a:t>Clarity Offline</a:t>
            </a:r>
            <a:r>
              <a:rPr lang="cs-CZ" sz="1800" dirty="0"/>
              <a:t>) </a:t>
            </a:r>
          </a:p>
          <a:p>
            <a:pPr>
              <a:spcAft>
                <a:spcPts val="600"/>
              </a:spcAft>
            </a:pPr>
            <a:r>
              <a:rPr lang="cs-CZ" sz="1800" dirty="0"/>
              <a:t>NGA: </a:t>
            </a:r>
            <a:r>
              <a:rPr lang="en-US" sz="1800" dirty="0"/>
              <a:t>Calculations of heating values (ASTM D 3588-98 and GPA 2172-09) and calculations on wet basis (ISO 6976-95) refined</a:t>
            </a:r>
          </a:p>
          <a:p>
            <a:pPr>
              <a:spcAft>
                <a:spcPts val="600"/>
              </a:spcAft>
            </a:pPr>
            <a:r>
              <a:rPr lang="cs-CZ" sz="1800" dirty="0"/>
              <a:t>NGA: </a:t>
            </a:r>
            <a:r>
              <a:rPr lang="en-US" sz="1800" dirty="0"/>
              <a:t>Support of calculations according to the Natural gas norm EN ISO 6976:2016</a:t>
            </a:r>
            <a:endParaRPr lang="cs-CZ" sz="1800" dirty="0"/>
          </a:p>
          <a:p>
            <a:pPr>
              <a:spcAft>
                <a:spcPts val="600"/>
              </a:spcAft>
            </a:pPr>
            <a:r>
              <a:rPr lang="cs-CZ" sz="1800" dirty="0"/>
              <a:t>Improvements in printing from sequence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800" dirty="0"/>
              <a:t>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800" dirty="0"/>
              <a:t>    ... and a lot more</a:t>
            </a:r>
            <a:endParaRPr lang="en-US" sz="1800" noProof="0" dirty="0"/>
          </a:p>
        </p:txBody>
      </p:sp>
      <p:sp>
        <p:nvSpPr>
          <p:cNvPr id="4" name="Zástupný text 8">
            <a:extLst>
              <a:ext uri="{FF2B5EF4-FFF2-40B4-BE49-F238E27FC236}">
                <a16:creationId xmlns:a16="http://schemas.microsoft.com/office/drawing/2014/main" id="{5E2F359F-01C0-891D-EA26-BE0E8C0D7E33}"/>
              </a:ext>
            </a:extLst>
          </p:cNvPr>
          <p:cNvSpPr txBox="1">
            <a:spLocks/>
          </p:cNvSpPr>
          <p:nvPr/>
        </p:nvSpPr>
        <p:spPr>
          <a:xfrm>
            <a:off x="1938532" y="5266511"/>
            <a:ext cx="9421998" cy="458757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800" dirty="0">
                <a:solidFill>
                  <a:srgbClr val="1E559D"/>
                </a:solidFill>
              </a:rPr>
              <a:t>For more see </a:t>
            </a:r>
            <a:r>
              <a:rPr lang="cs-CZ" sz="1800" b="1" dirty="0">
                <a:solidFill>
                  <a:srgbClr val="1E559D"/>
                </a:solidFill>
              </a:rPr>
              <a:t>What‘s New </a:t>
            </a:r>
            <a:r>
              <a:rPr lang="cs-CZ" sz="1800" dirty="0">
                <a:solidFill>
                  <a:srgbClr val="1E559D"/>
                </a:solidFill>
              </a:rPr>
              <a:t>accessible from </a:t>
            </a:r>
            <a:r>
              <a:rPr lang="cs-CZ" sz="1800" b="1" dirty="0">
                <a:solidFill>
                  <a:srgbClr val="1E559D"/>
                </a:solidFill>
              </a:rPr>
              <a:t>Help - About... </a:t>
            </a:r>
            <a:r>
              <a:rPr lang="cs-CZ" sz="1800" dirty="0">
                <a:solidFill>
                  <a:srgbClr val="1E559D"/>
                </a:solidFill>
              </a:rPr>
              <a:t>menu of your Clarity station main window.</a:t>
            </a:r>
            <a:endParaRPr lang="en-US" sz="1800" dirty="0">
              <a:solidFill>
                <a:srgbClr val="1E559D"/>
              </a:solidFill>
            </a:endParaRPr>
          </a:p>
        </p:txBody>
      </p:sp>
      <p:pic>
        <p:nvPicPr>
          <p:cNvPr id="6" name="34080630_1731670352">
            <a:hlinkClick r:id="" action="ppaction://media"/>
            <a:extLst>
              <a:ext uri="{FF2B5EF4-FFF2-40B4-BE49-F238E27FC236}">
                <a16:creationId xmlns:a16="http://schemas.microsoft.com/office/drawing/2014/main" id="{2875CDDC-88BC-C340-3470-A743F41AC6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52375" y="408463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0296971"/>
      </p:ext>
    </p:extLst>
  </p:cSld>
  <p:clrMapOvr>
    <a:masterClrMapping/>
  </p:clrMapOvr>
  <p:transition advTm="210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  <p:extLst>
    <p:ext uri="{E180D4A7-C9FB-4DFB-919C-405C955672EB}">
      <p14:showEvtLst xmlns:p14="http://schemas.microsoft.com/office/powerpoint/2010/main">
        <p14:playEvt time="3" objId="6"/>
        <p14:stopEvt time="15975" objId="6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New control modules</a:t>
            </a:r>
            <a:r>
              <a:rPr lang="cs-CZ" noProof="0" dirty="0"/>
              <a:t> (</a:t>
            </a:r>
            <a:r>
              <a:rPr lang="cs-CZ" dirty="0"/>
              <a:t>version 9.0.1 - 10.0)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 NEW AND UPDATED CONTROL MODULES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8" name="Zástupný text 18">
            <a:extLst>
              <a:ext uri="{FF2B5EF4-FFF2-40B4-BE49-F238E27FC236}">
                <a16:creationId xmlns:a16="http://schemas.microsoft.com/office/drawing/2014/main" id="{B258BF05-FD07-2311-F6E4-9B7D693212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90" y="1260587"/>
            <a:ext cx="11558378" cy="4388038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Agilent 8697 XL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Agilent 8850 GC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Chromsystems HPLC system modules CLC 200, CLC 320, CLC 330, CLC 340, CLC 420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CXTH P3000, P6000, UV1000, UV3000, UV6000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Ecom ECVA2000, ECA Amino 500 and CDM2000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it-IT" sz="2000" dirty="0"/>
              <a:t>Haosi Bio ARIES LC 2400 </a:t>
            </a:r>
            <a:endParaRPr lang="cs-CZ" sz="2000" dirty="0"/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Knauer FC6.1 and P4.2S, </a:t>
            </a:r>
            <a:r>
              <a:rPr lang="en-US" sz="2000" dirty="0"/>
              <a:t>UAD 6.1L and UAD 6.1L Prep</a:t>
            </a:r>
            <a:endParaRPr lang="cs-CZ" sz="2000" dirty="0"/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Netel Chrom Plus 6000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endParaRPr lang="cs-CZ" sz="2000" dirty="0"/>
          </a:p>
          <a:p>
            <a:pPr marL="0" indent="0">
              <a:spcAft>
                <a:spcPts val="600"/>
              </a:spcAft>
              <a:buNone/>
            </a:pPr>
            <a:endParaRPr lang="en-US" sz="2000" b="1" noProof="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17B6C55-9E46-D4E3-619C-E07877BD7DA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1053" r="25574" b="2329"/>
          <a:stretch/>
        </p:blipFill>
        <p:spPr>
          <a:xfrm>
            <a:off x="9415557" y="3318235"/>
            <a:ext cx="1806838" cy="2755378"/>
          </a:xfrm>
          <a:prstGeom prst="rect">
            <a:avLst/>
          </a:prstGeom>
        </p:spPr>
      </p:pic>
      <p:pic>
        <p:nvPicPr>
          <p:cNvPr id="6" name="Picture 5" descr="A red and black machine&#10;&#10;Description automatically generated">
            <a:extLst>
              <a:ext uri="{FF2B5EF4-FFF2-40B4-BE49-F238E27FC236}">
                <a16:creationId xmlns:a16="http://schemas.microsoft.com/office/drawing/2014/main" id="{FDE61CFC-3CAB-D553-DF50-3FFC0E63D0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0" t="7448" r="5946" b="11360"/>
          <a:stretch/>
        </p:blipFill>
        <p:spPr>
          <a:xfrm>
            <a:off x="7057991" y="4477731"/>
            <a:ext cx="2045227" cy="1520809"/>
          </a:xfrm>
          <a:prstGeom prst="rect">
            <a:avLst/>
          </a:prstGeom>
        </p:spPr>
      </p:pic>
      <p:pic>
        <p:nvPicPr>
          <p:cNvPr id="7" name="34082586_1731678454">
            <a:hlinkClick r:id="" action="ppaction://media"/>
            <a:extLst>
              <a:ext uri="{FF2B5EF4-FFF2-40B4-BE49-F238E27FC236}">
                <a16:creationId xmlns:a16="http://schemas.microsoft.com/office/drawing/2014/main" id="{69D0ECC1-F462-A192-BB6D-812FBF875D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466487" y="3656012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890920"/>
      </p:ext>
    </p:extLst>
  </p:cSld>
  <p:clrMapOvr>
    <a:masterClrMapping/>
  </p:clrMapOvr>
  <p:transition advTm="104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" objId="4"/>
        <p14:stopEvt time="4550" objId="4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DBA30-77CE-8065-DAFE-D0D7DC37E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98D9FAB2-FB51-E0F3-34EE-905307A3DC4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7AC4E-E198-B37F-EDEB-E3F59D9FEB7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 NEW AND UPDATED CONTROL MODULES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36C8A-7A75-EDCB-31A1-A5392EB94F8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8" name="Zástupný text 18">
            <a:extLst>
              <a:ext uri="{FF2B5EF4-FFF2-40B4-BE49-F238E27FC236}">
                <a16:creationId xmlns:a16="http://schemas.microsoft.com/office/drawing/2014/main" id="{B5274EF9-C183-D07E-0FBB-31F8F92463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51789" y="1875112"/>
            <a:ext cx="9775987" cy="3977669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Sykam S6410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Teledyne ReaXus pumps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cs-CZ" sz="2000" dirty="0"/>
              <a:t>VWR ELSD</a:t>
            </a: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US" sz="2000" dirty="0"/>
              <a:t>Welch </a:t>
            </a:r>
            <a:r>
              <a:rPr lang="en-US" sz="2000" dirty="0" err="1"/>
              <a:t>WelNova</a:t>
            </a:r>
            <a:r>
              <a:rPr lang="en-US" sz="2000" dirty="0"/>
              <a:t> 6110 Isocratic pump</a:t>
            </a:r>
            <a:r>
              <a:rPr lang="cs-CZ" sz="2000" dirty="0"/>
              <a:t>, 6120 High Pressure Gradient pump,  6140 Low Pressure Gradient pump, 6210 Autosampler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cs-CZ" sz="2000" dirty="0"/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cs-CZ" sz="2000" dirty="0"/>
          </a:p>
          <a:p>
            <a:pPr marL="0" indent="0" algn="ctr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000" dirty="0"/>
              <a:t>... and many control modules have been updated and improved</a:t>
            </a:r>
            <a:r>
              <a:rPr lang="cs-CZ" sz="2000" dirty="0"/>
              <a:t>.</a:t>
            </a:r>
          </a:p>
          <a:p>
            <a:pPr>
              <a:spcAft>
                <a:spcPts val="600"/>
              </a:spcAft>
            </a:pPr>
            <a:endParaRPr lang="en-US" sz="2000" b="1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732C5C4-08CF-E809-1A32-57E87673F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New control modules</a:t>
            </a:r>
            <a:r>
              <a:rPr lang="cs-CZ" noProof="0" dirty="0"/>
              <a:t> (</a:t>
            </a:r>
            <a:r>
              <a:rPr lang="cs-CZ" dirty="0"/>
              <a:t>version 9.0.1 - 10.0)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F1BC16-22B6-E166-7161-AE1F32A6CE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1697" y="1472953"/>
            <a:ext cx="1896688" cy="12875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27CDAD-1693-44A6-1EB6-A1D3B6E2E8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1269" y="1228223"/>
            <a:ext cx="1643623" cy="1643623"/>
          </a:xfrm>
          <a:prstGeom prst="rect">
            <a:avLst/>
          </a:prstGeom>
        </p:spPr>
      </p:pic>
      <p:sp>
        <p:nvSpPr>
          <p:cNvPr id="6" name="Zástupný text 8">
            <a:extLst>
              <a:ext uri="{FF2B5EF4-FFF2-40B4-BE49-F238E27FC236}">
                <a16:creationId xmlns:a16="http://schemas.microsoft.com/office/drawing/2014/main" id="{ABCC9417-B24D-B33A-F817-CFDABE31836E}"/>
              </a:ext>
            </a:extLst>
          </p:cNvPr>
          <p:cNvSpPr txBox="1">
            <a:spLocks/>
          </p:cNvSpPr>
          <p:nvPr/>
        </p:nvSpPr>
        <p:spPr>
          <a:xfrm>
            <a:off x="1931801" y="5400398"/>
            <a:ext cx="9421998" cy="458757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800" dirty="0">
                <a:solidFill>
                  <a:srgbClr val="1E559D"/>
                </a:solidFill>
              </a:rPr>
              <a:t>For more see </a:t>
            </a:r>
            <a:r>
              <a:rPr lang="cs-CZ" sz="1800" b="1" dirty="0">
                <a:solidFill>
                  <a:srgbClr val="1E559D"/>
                </a:solidFill>
              </a:rPr>
              <a:t>What‘s New </a:t>
            </a:r>
            <a:r>
              <a:rPr lang="cs-CZ" sz="1800" dirty="0">
                <a:solidFill>
                  <a:srgbClr val="1E559D"/>
                </a:solidFill>
              </a:rPr>
              <a:t>accessible from </a:t>
            </a:r>
            <a:r>
              <a:rPr lang="cs-CZ" sz="1800" b="1" dirty="0">
                <a:solidFill>
                  <a:srgbClr val="1E559D"/>
                </a:solidFill>
              </a:rPr>
              <a:t>Help - About... </a:t>
            </a:r>
            <a:r>
              <a:rPr lang="cs-CZ" sz="1800" dirty="0">
                <a:solidFill>
                  <a:srgbClr val="1E559D"/>
                </a:solidFill>
              </a:rPr>
              <a:t>menu of your Clarity station main window.</a:t>
            </a:r>
            <a:endParaRPr lang="en-US" sz="1800" dirty="0">
              <a:solidFill>
                <a:srgbClr val="1E559D"/>
              </a:solidFill>
            </a:endParaRPr>
          </a:p>
        </p:txBody>
      </p:sp>
      <p:pic>
        <p:nvPicPr>
          <p:cNvPr id="2" name="34080637_1731670374">
            <a:hlinkClick r:id="" action="ppaction://media"/>
            <a:extLst>
              <a:ext uri="{FF2B5EF4-FFF2-40B4-BE49-F238E27FC236}">
                <a16:creationId xmlns:a16="http://schemas.microsoft.com/office/drawing/2014/main" id="{2B37A2FD-429B-4DC1-A9F0-4DA53A7464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588081" y="4141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0228624"/>
      </p:ext>
    </p:extLst>
  </p:cSld>
  <p:clrMapOvr>
    <a:masterClrMapping/>
  </p:clrMapOvr>
  <p:transition advTm="10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6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1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  <p:extLst>
    <p:ext uri="{E180D4A7-C9FB-4DFB-919C-405C955672EB}">
      <p14:showEvtLst xmlns:p14="http://schemas.microsoft.com/office/powerpoint/2010/main">
        <p14:playEvt time="3613" objId="2"/>
        <p14:stopEvt time="6240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P062/100A 14/11/2024</a:t>
            </a:r>
            <a:endParaRPr lang="cs-CZ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B7AEF2EC-457F-E82F-B150-F105D3C5A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1099" y="3516924"/>
            <a:ext cx="9387840" cy="535531"/>
          </a:xfrm>
        </p:spPr>
        <p:txBody>
          <a:bodyPr/>
          <a:lstStyle/>
          <a:p>
            <a:r>
              <a:rPr lang="en-US" sz="3200" noProof="0" dirty="0"/>
              <a:t>Thank you for your </a:t>
            </a:r>
            <a:r>
              <a:rPr lang="cs-CZ" sz="3200" noProof="0" dirty="0"/>
              <a:t>interest in clarity</a:t>
            </a:r>
            <a:endParaRPr lang="en-US" sz="3200" noProof="0" dirty="0"/>
          </a:p>
        </p:txBody>
      </p:sp>
      <p:pic>
        <p:nvPicPr>
          <p:cNvPr id="2" name="34080638_1731670383">
            <a:hlinkClick r:id="" action="ppaction://media"/>
            <a:extLst>
              <a:ext uri="{FF2B5EF4-FFF2-40B4-BE49-F238E27FC236}">
                <a16:creationId xmlns:a16="http://schemas.microsoft.com/office/drawing/2014/main" id="{11669D0E-8C6C-4486-CFCF-93DE146715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95225" y="37467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p:transition advTm="5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4120" objId="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.2|3.6|5.8|4|3.4|3.4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|3.8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|3.8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3|3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3|3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6|1.6|1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1|1.1|4.7|0.8|3|0.9|2.4|2.4|3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1|1.1|4.7|0.8|3|0.9|2.4|2.4|3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4.5|2.6|3.3|2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ED6D2C7C-DF3D-4371-A341-83D6AEA7314E}" vid="{1F89EE7E-650C-46F7-A187-D5D102DDC7C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5203</TotalTime>
  <Words>878</Words>
  <Application>Microsoft Office PowerPoint</Application>
  <PresentationFormat>Širokoúhlá obrazovka</PresentationFormat>
  <Paragraphs>136</Paragraphs>
  <Slides>16</Slides>
  <Notes>15</Notes>
  <HiddenSlides>0</HiddenSlides>
  <MMClips>16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2" baseType="lpstr">
      <vt:lpstr>Wingdings</vt:lpstr>
      <vt:lpstr>SegoeUISymbol</vt:lpstr>
      <vt:lpstr>Arial</vt:lpstr>
      <vt:lpstr>Calibri</vt:lpstr>
      <vt:lpstr>Myriad Pro Light</vt:lpstr>
      <vt:lpstr>Motiv Office</vt:lpstr>
      <vt:lpstr>Clarity 10.0</vt:lpstr>
      <vt:lpstr>What Is new in Clarity 10.0?</vt:lpstr>
      <vt:lpstr>Dual chromatogram mode – system configuration</vt:lpstr>
      <vt:lpstr>Dual chromatogram mode - method</vt:lpstr>
      <vt:lpstr>Dual chromatogram mode - sequence</vt:lpstr>
      <vt:lpstr>Improvements in glp</vt:lpstr>
      <vt:lpstr>Improvements in glp – User Accounts</vt:lpstr>
      <vt:lpstr>Improvements in glp – Audit trail</vt:lpstr>
      <vt:lpstr>Real time isoplot in data acquisition window</vt:lpstr>
      <vt:lpstr>Method adaptation </vt:lpstr>
      <vt:lpstr>Improvements in MS extension</vt:lpstr>
      <vt:lpstr>External control module installer</vt:lpstr>
      <vt:lpstr>Other improvements and fixed bugs</vt:lpstr>
      <vt:lpstr>New control modules (version 9.0.1 - 10.0)</vt:lpstr>
      <vt:lpstr>New control modules (version 9.0.1 - 10.0)</vt:lpstr>
      <vt:lpstr>Thank you for your interest in clarity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Diblíková Lenka</dc:creator>
  <cp:lastModifiedBy>Sůvová Marie</cp:lastModifiedBy>
  <cp:revision>114</cp:revision>
  <dcterms:created xsi:type="dcterms:W3CDTF">2023-07-12T11:42:21Z</dcterms:created>
  <dcterms:modified xsi:type="dcterms:W3CDTF">2024-11-15T13:58:59Z</dcterms:modified>
</cp:coreProperties>
</file>