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0"/>
  </p:notesMasterIdLst>
  <p:sldIdLst>
    <p:sldId id="261" r:id="rId2"/>
    <p:sldId id="262" r:id="rId3"/>
    <p:sldId id="265" r:id="rId4"/>
    <p:sldId id="271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2" r:id="rId14"/>
    <p:sldId id="284" r:id="rId15"/>
    <p:sldId id="283" r:id="rId16"/>
    <p:sldId id="285" r:id="rId17"/>
    <p:sldId id="286" r:id="rId18"/>
    <p:sldId id="260" r:id="rId19"/>
  </p:sldIdLst>
  <p:sldSz cx="12192000" cy="6858000"/>
  <p:notesSz cx="6858000" cy="9144000"/>
  <p:embeddedFontLst>
    <p:embeddedFont>
      <p:font typeface="Myriad Pro Light" panose="020B0403030403020204" pitchFamily="34" charset="0"/>
      <p:regular r:id="rId21"/>
      <p:bold r:id="rId22"/>
      <p:italic r:id="rId23"/>
      <p:boldItalic r:id="rId2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  <a:srgbClr val="5A5A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21" d="100"/>
          <a:sy n="121" d="100"/>
        </p:scale>
        <p:origin x="108" y="28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06.06.2025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</a:t>
            </a:r>
            <a:r>
              <a:rPr lang="en-US" dirty="0" err="1"/>
              <a:t>cla</a:t>
            </a:r>
            <a:r>
              <a:rPr lang="cs-CZ" dirty="0"/>
              <a:t>r</a:t>
            </a:r>
            <a:r>
              <a:rPr lang="en-US" dirty="0" err="1"/>
              <a:t>i</a:t>
            </a:r>
            <a:r>
              <a:rPr lang="cs-CZ" dirty="0"/>
              <a:t>t</a:t>
            </a:r>
            <a:r>
              <a:rPr lang="en-US" dirty="0"/>
              <a:t>y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Chromatography software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977121"/>
          </a:xfrm>
        </p:spPr>
        <p:txBody>
          <a:bodyPr/>
          <a:lstStyle/>
          <a:p>
            <a:r>
              <a:rPr lang="en-US" dirty="0"/>
              <a:t>Compatible with “any</a:t>
            </a:r>
            <a:r>
              <a:rPr lang="cs-CZ" dirty="0"/>
              <a:t>“ </a:t>
            </a:r>
            <a:r>
              <a:rPr lang="cs-CZ" dirty="0" err="1"/>
              <a:t>chr</a:t>
            </a:r>
            <a:r>
              <a:rPr lang="en-US" dirty="0" err="1"/>
              <a:t>omatograph</a:t>
            </a:r>
            <a:r>
              <a:rPr lang="en-US" dirty="0"/>
              <a:t> </a:t>
            </a:r>
          </a:p>
          <a:p>
            <a:r>
              <a:rPr lang="en-US" dirty="0"/>
              <a:t>Multiple instrument version</a:t>
            </a:r>
          </a:p>
          <a:p>
            <a:r>
              <a:rPr lang="en-US" dirty="0"/>
              <a:t>Tools for CFR 21 Part 11 compliance included</a:t>
            </a:r>
          </a:p>
          <a:p>
            <a:r>
              <a:rPr lang="en-US" dirty="0"/>
              <a:t>Modular</a:t>
            </a:r>
          </a:p>
          <a:p>
            <a:r>
              <a:rPr lang="en-US" dirty="0"/>
              <a:t>Scalable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P007/100B 05/06/2025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8643847-71CB-BFDA-FED5-FD6A21AF3B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14"/>
          <a:stretch/>
        </p:blipFill>
        <p:spPr>
          <a:xfrm>
            <a:off x="3192118" y="5457427"/>
            <a:ext cx="6435162" cy="84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A screenshot of a computer&#10;&#10;Description automatically generated">
            <a:extLst>
              <a:ext uri="{FF2B5EF4-FFF2-40B4-BE49-F238E27FC236}">
                <a16:creationId xmlns:a16="http://schemas.microsoft.com/office/drawing/2014/main" id="{DA04B244-4541-F79C-6277-B4F374FD9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405" y="382341"/>
            <a:ext cx="8358849" cy="5514759"/>
          </a:xfrm>
          <a:prstGeom prst="rect">
            <a:avLst/>
          </a:prstGeom>
        </p:spPr>
      </p:pic>
      <p:pic>
        <p:nvPicPr>
          <p:cNvPr id="20" name="Picture 19" descr="A screenshot of a computer&#10;&#10;Description automatically generated">
            <a:extLst>
              <a:ext uri="{FF2B5EF4-FFF2-40B4-BE49-F238E27FC236}">
                <a16:creationId xmlns:a16="http://schemas.microsoft.com/office/drawing/2014/main" id="{0FCB9E98-CBE9-1CAB-3FD0-A31C0870F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16" y="1265193"/>
            <a:ext cx="4247276" cy="4969512"/>
          </a:xfrm>
          <a:prstGeom prst="rect">
            <a:avLst/>
          </a:prstGeom>
        </p:spPr>
      </p:pic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</a:t>
            </a:r>
            <a:endParaRPr lang="cs-CZ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5F94084B-C87C-CAC5-E6F7-6DF800C16DE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3" name="Nadpis 17">
            <a:extLst>
              <a:ext uri="{FF2B5EF4-FFF2-40B4-BE49-F238E27FC236}">
                <a16:creationId xmlns:a16="http://schemas.microsoft.com/office/drawing/2014/main" id="{8CFE1972-5CB3-A80F-2E35-8A123C8EE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 err="1"/>
              <a:t>clarity</a:t>
            </a:r>
            <a:endParaRPr lang="cs-CZ" dirty="0"/>
          </a:p>
        </p:txBody>
      </p:sp>
      <p:pic>
        <p:nvPicPr>
          <p:cNvPr id="16" name="Picture 15" descr="A screenshot of a computer&#10;&#10;Description automatically generated">
            <a:extLst>
              <a:ext uri="{FF2B5EF4-FFF2-40B4-BE49-F238E27FC236}">
                <a16:creationId xmlns:a16="http://schemas.microsoft.com/office/drawing/2014/main" id="{C50A55CC-C248-58AF-89DD-9A0273E0B6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687" y="3218511"/>
            <a:ext cx="7832250" cy="2338348"/>
          </a:xfrm>
          <a:prstGeom prst="rect">
            <a:avLst/>
          </a:prstGeom>
        </p:spPr>
      </p:pic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AF21B897-ABFA-2481-6BA5-E59CF948A45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074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349018"/>
          </a:xfrm>
        </p:spPr>
        <p:txBody>
          <a:bodyPr/>
          <a:lstStyle/>
          <a:p>
            <a:r>
              <a:rPr lang="en-US" dirty="0">
                <a:solidFill>
                  <a:srgbClr val="414042"/>
                </a:solidFill>
              </a:rPr>
              <a:t>Up to 4 independent Instruments</a:t>
            </a:r>
          </a:p>
          <a:p>
            <a:r>
              <a:rPr lang="en-US" dirty="0">
                <a:solidFill>
                  <a:srgbClr val="414042"/>
                </a:solidFill>
              </a:rPr>
              <a:t>Up to 32 signals on each Instrument</a:t>
            </a:r>
          </a:p>
          <a:p>
            <a:r>
              <a:rPr lang="en-US" dirty="0">
                <a:solidFill>
                  <a:srgbClr val="414042"/>
                </a:solidFill>
              </a:rPr>
              <a:t>Optional Extensions</a:t>
            </a:r>
          </a:p>
          <a:p>
            <a:r>
              <a:rPr lang="en-US" dirty="0">
                <a:solidFill>
                  <a:srgbClr val="414042"/>
                </a:solidFill>
              </a:rPr>
              <a:t>Optional Control modules</a:t>
            </a:r>
          </a:p>
          <a:p>
            <a:r>
              <a:rPr lang="en-US" dirty="0">
                <a:solidFill>
                  <a:srgbClr val="414042"/>
                </a:solidFill>
              </a:rPr>
              <a:t>Offline version for data processing</a:t>
            </a:r>
          </a:p>
          <a:p>
            <a:r>
              <a:rPr lang="cs-CZ" dirty="0">
                <a:solidFill>
                  <a:srgbClr val="414042"/>
                </a:solidFill>
              </a:rPr>
              <a:t>Multilingual: English, German, </a:t>
            </a:r>
            <a:r>
              <a:rPr lang="en-US" dirty="0">
                <a:solidFill>
                  <a:srgbClr val="414042"/>
                </a:solidFill>
              </a:rPr>
              <a:t>Spanish</a:t>
            </a:r>
            <a:r>
              <a:rPr lang="cs-CZ" dirty="0">
                <a:solidFill>
                  <a:srgbClr val="414042"/>
                </a:solidFill>
              </a:rPr>
              <a:t>, </a:t>
            </a:r>
            <a:r>
              <a:rPr lang="cs-CZ" dirty="0" err="1">
                <a:solidFill>
                  <a:srgbClr val="414042"/>
                </a:solidFill>
              </a:rPr>
              <a:t>Chinese</a:t>
            </a:r>
            <a:r>
              <a:rPr lang="cs-CZ" dirty="0">
                <a:solidFill>
                  <a:srgbClr val="414042"/>
                </a:solidFill>
              </a:rPr>
              <a:t>, </a:t>
            </a:r>
            <a:r>
              <a:rPr lang="cs-CZ" dirty="0" err="1">
                <a:solidFill>
                  <a:srgbClr val="414042"/>
                </a:solidFill>
              </a:rPr>
              <a:t>French</a:t>
            </a:r>
            <a:r>
              <a:rPr lang="cs-CZ" dirty="0">
                <a:solidFill>
                  <a:srgbClr val="414042"/>
                </a:solidFill>
              </a:rPr>
              <a:t>, </a:t>
            </a:r>
            <a:r>
              <a:rPr lang="cs-CZ" dirty="0" err="1">
                <a:solidFill>
                  <a:srgbClr val="414042"/>
                </a:solidFill>
              </a:rPr>
              <a:t>Russian</a:t>
            </a:r>
            <a:endParaRPr lang="cs-CZ" dirty="0">
              <a:solidFill>
                <a:srgbClr val="414042"/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FDE584C2-6BE7-A22B-378A-2870B1DD2DD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44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89534"/>
          </a:xfrm>
        </p:spPr>
        <p:txBody>
          <a:bodyPr/>
          <a:lstStyle/>
          <a:p>
            <a:r>
              <a:rPr lang="cs-CZ" sz="2000" dirty="0" err="1">
                <a:solidFill>
                  <a:srgbClr val="414042"/>
                </a:solidFill>
              </a:rPr>
              <a:t>We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can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control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almost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anything</a:t>
            </a:r>
            <a:endParaRPr lang="cs-CZ" sz="2000" dirty="0">
              <a:solidFill>
                <a:srgbClr val="414042"/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Control in </a:t>
            </a:r>
            <a:r>
              <a:rPr lang="cs-CZ" dirty="0" err="1"/>
              <a:t>clarity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CONTROL IN CLARITY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004BA854-6D19-3FB7-40B6-884E70D7A546}"/>
              </a:ext>
            </a:extLst>
          </p:cNvPr>
          <p:cNvSpPr txBox="1">
            <a:spLocks/>
          </p:cNvSpPr>
          <p:nvPr/>
        </p:nvSpPr>
        <p:spPr>
          <a:xfrm>
            <a:off x="1156960" y="104564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Over 1000 controlled instruments</a:t>
            </a:r>
            <a:endParaRPr lang="cs-CZ" dirty="0"/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EE1129FC-35CC-7828-96E3-5DC13D731937}"/>
              </a:ext>
            </a:extLst>
          </p:cNvPr>
          <p:cNvSpPr txBox="1">
            <a:spLocks/>
          </p:cNvSpPr>
          <p:nvPr/>
        </p:nvSpPr>
        <p:spPr>
          <a:xfrm>
            <a:off x="1151791" y="2360948"/>
            <a:ext cx="9608135" cy="2951747"/>
          </a:xfrm>
          <a:prstGeom prst="rect">
            <a:avLst/>
          </a:prstGeom>
        </p:spPr>
        <p:txBody>
          <a:bodyPr wrap="square" tIns="90000" bIns="90000" numCol="3">
            <a:spAutoFit/>
          </a:bodyPr>
          <a:lstStyle>
            <a:lvl1pPr marL="414000" indent="-414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2"/>
              </a:buBlip>
              <a:defRPr sz="2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2000" dirty="0" err="1"/>
              <a:t>Advion</a:t>
            </a:r>
            <a:endParaRPr lang="en-US" sz="2000" dirty="0"/>
          </a:p>
          <a:p>
            <a:pPr lvl="1"/>
            <a:r>
              <a:rPr lang="cs-CZ" sz="2000" dirty="0" err="1"/>
              <a:t>Agilent</a:t>
            </a:r>
            <a:endParaRPr lang="cs-CZ" sz="2000" dirty="0"/>
          </a:p>
          <a:p>
            <a:pPr lvl="1"/>
            <a:r>
              <a:rPr lang="cs-CZ" sz="2000" dirty="0"/>
              <a:t>Antec</a:t>
            </a:r>
          </a:p>
          <a:p>
            <a:pPr lvl="1"/>
            <a:r>
              <a:rPr lang="cs-CZ" sz="2000" dirty="0"/>
              <a:t>CTC </a:t>
            </a:r>
            <a:r>
              <a:rPr lang="cs-CZ" sz="2000" dirty="0" err="1"/>
              <a:t>Analytics</a:t>
            </a:r>
            <a:endParaRPr lang="cs-CZ" sz="2000" dirty="0"/>
          </a:p>
          <a:p>
            <a:pPr lvl="1"/>
            <a:r>
              <a:rPr lang="cs-CZ" sz="2000" dirty="0"/>
              <a:t>ECOM</a:t>
            </a:r>
            <a:endParaRPr lang="en-US" sz="2000" dirty="0"/>
          </a:p>
          <a:p>
            <a:pPr lvl="1"/>
            <a:r>
              <a:rPr lang="en-US" sz="2000" dirty="0" err="1"/>
              <a:t>Ellutia</a:t>
            </a:r>
            <a:endParaRPr lang="cs-CZ" sz="2000" dirty="0"/>
          </a:p>
          <a:p>
            <a:pPr lvl="1"/>
            <a:r>
              <a:rPr lang="cs-CZ" sz="2000" dirty="0" err="1"/>
              <a:t>Gilson</a:t>
            </a:r>
            <a:endParaRPr lang="cs-CZ" sz="2000" dirty="0"/>
          </a:p>
          <a:p>
            <a:pPr marL="720000" lvl="1" indent="0">
              <a:buNone/>
            </a:pPr>
            <a:endParaRPr lang="en-US" sz="2000" dirty="0"/>
          </a:p>
          <a:p>
            <a:pPr marL="720000" lvl="1" indent="0">
              <a:buNone/>
            </a:pPr>
            <a:endParaRPr lang="cs-CZ" sz="2000" dirty="0"/>
          </a:p>
          <a:p>
            <a:pPr lvl="1"/>
            <a:r>
              <a:rPr lang="cs-CZ" sz="2000" dirty="0" err="1"/>
              <a:t>Hitachi</a:t>
            </a:r>
            <a:endParaRPr lang="cs-CZ" sz="2000" dirty="0"/>
          </a:p>
          <a:p>
            <a:pPr lvl="1"/>
            <a:r>
              <a:rPr lang="cs-CZ" sz="2000" dirty="0"/>
              <a:t>HTA</a:t>
            </a:r>
          </a:p>
          <a:p>
            <a:pPr lvl="1"/>
            <a:r>
              <a:rPr lang="cs-CZ" sz="2000" dirty="0" err="1"/>
              <a:t>Knauer</a:t>
            </a:r>
            <a:endParaRPr lang="cs-CZ" sz="2000" dirty="0"/>
          </a:p>
          <a:p>
            <a:pPr lvl="1"/>
            <a:r>
              <a:rPr lang="en-US" sz="2000" dirty="0"/>
              <a:t>Teledyne SSI</a:t>
            </a:r>
            <a:endParaRPr lang="cs-CZ" sz="2000" dirty="0"/>
          </a:p>
          <a:p>
            <a:pPr lvl="1"/>
            <a:r>
              <a:rPr lang="cs-CZ" sz="2000" dirty="0" err="1"/>
              <a:t>PerkinElmer</a:t>
            </a:r>
            <a:endParaRPr lang="en-US" sz="2000" dirty="0"/>
          </a:p>
          <a:p>
            <a:pPr lvl="1"/>
            <a:r>
              <a:rPr lang="en-US" sz="2000" dirty="0" err="1"/>
              <a:t>Sedere</a:t>
            </a:r>
            <a:endParaRPr lang="cs-CZ" sz="2000" dirty="0"/>
          </a:p>
          <a:p>
            <a:pPr lvl="1"/>
            <a:r>
              <a:rPr lang="cs-CZ" sz="2000" dirty="0" err="1"/>
              <a:t>Shimadzu</a:t>
            </a:r>
            <a:endParaRPr lang="en-US" sz="2000" dirty="0"/>
          </a:p>
          <a:p>
            <a:pPr lvl="1"/>
            <a:endParaRPr lang="en-US" sz="2000" dirty="0"/>
          </a:p>
          <a:p>
            <a:pPr lvl="1"/>
            <a:endParaRPr lang="cs-CZ" sz="2000" dirty="0"/>
          </a:p>
          <a:p>
            <a:pPr lvl="1"/>
            <a:r>
              <a:rPr lang="cs-CZ" sz="2000" dirty="0" err="1"/>
              <a:t>Shodex</a:t>
            </a:r>
            <a:endParaRPr lang="cs-CZ" sz="2000" dirty="0"/>
          </a:p>
          <a:p>
            <a:pPr lvl="1"/>
            <a:r>
              <a:rPr lang="cs-CZ" sz="2000" dirty="0"/>
              <a:t>Spark</a:t>
            </a:r>
          </a:p>
          <a:p>
            <a:pPr lvl="1"/>
            <a:r>
              <a:rPr lang="cs-CZ" sz="2000" dirty="0" err="1"/>
              <a:t>Sykam</a:t>
            </a:r>
            <a:endParaRPr lang="en-US" sz="2000" dirty="0"/>
          </a:p>
          <a:p>
            <a:pPr lvl="1"/>
            <a:r>
              <a:rPr lang="en-US" sz="2000" dirty="0" err="1"/>
              <a:t>YoungIn</a:t>
            </a:r>
            <a:r>
              <a:rPr lang="en-US" sz="2000" dirty="0"/>
              <a:t> </a:t>
            </a:r>
            <a:r>
              <a:rPr lang="en-US" sz="2000" dirty="0" err="1"/>
              <a:t>Chromass</a:t>
            </a:r>
            <a:endParaRPr lang="cs-CZ" sz="2000" dirty="0"/>
          </a:p>
          <a:p>
            <a:pPr lvl="1"/>
            <a:r>
              <a:rPr lang="cs-CZ" sz="2000" dirty="0"/>
              <a:t>VICI – </a:t>
            </a:r>
            <a:r>
              <a:rPr lang="cs-CZ" sz="2000" dirty="0" err="1"/>
              <a:t>Valco</a:t>
            </a:r>
            <a:endParaRPr lang="en-US" sz="2000" dirty="0"/>
          </a:p>
          <a:p>
            <a:pPr lvl="1"/>
            <a:endParaRPr lang="cs-CZ" sz="2000" dirty="0"/>
          </a:p>
          <a:p>
            <a:pPr lvl="1"/>
            <a:r>
              <a:rPr lang="cs-CZ" sz="2000" dirty="0">
                <a:solidFill>
                  <a:srgbClr val="414042"/>
                </a:solidFill>
              </a:rPr>
              <a:t>and many many more</a:t>
            </a:r>
            <a:r>
              <a:rPr lang="en-US" sz="2000" dirty="0">
                <a:solidFill>
                  <a:srgbClr val="414042"/>
                </a:solidFill>
              </a:rPr>
              <a:t>...</a:t>
            </a:r>
            <a:endParaRPr lang="cs-CZ" sz="2000" dirty="0">
              <a:solidFill>
                <a:srgbClr val="414042"/>
              </a:solidFill>
            </a:endParaRPr>
          </a:p>
          <a:p>
            <a:pPr lvl="1"/>
            <a:endParaRPr lang="cs-CZ" sz="2000" dirty="0"/>
          </a:p>
        </p:txBody>
      </p:sp>
      <p:sp>
        <p:nvSpPr>
          <p:cNvPr id="4" name="Footer Placeholder 28">
            <a:extLst>
              <a:ext uri="{FF2B5EF4-FFF2-40B4-BE49-F238E27FC236}">
                <a16:creationId xmlns:a16="http://schemas.microsoft.com/office/drawing/2014/main" id="{FFA26170-9CB8-5499-5087-16DF9EC7CA6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861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890192"/>
          </a:xfrm>
        </p:spPr>
        <p:txBody>
          <a:bodyPr/>
          <a:lstStyle/>
          <a:p>
            <a:r>
              <a:rPr lang="en-US" dirty="0">
                <a:solidFill>
                  <a:srgbClr val="414042"/>
                </a:solidFill>
              </a:rPr>
              <a:t>Optional Extensions increasing application capabilities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MS	Mass Spectrometry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GPC	Gel Permeation Chromatography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PDA	Photodiode Array Detectors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DHA	Detailed Hydrocarbon Analysis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NGA	Natural Gas Analysis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CE	Capillary Electrophoresis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EA	Elemental Analysis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SST	System Suitability Test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en-US" dirty="0"/>
              <a:t> extensions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EXTENSIONS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AFFE3B74-270A-90C8-F1D6-B64E735757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455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092811"/>
          </a:xfrm>
        </p:spPr>
        <p:txBody>
          <a:bodyPr/>
          <a:lstStyle/>
          <a:p>
            <a:r>
              <a:rPr lang="en-US" dirty="0"/>
              <a:t>Validation Kit for Operational Qualification (OQ)</a:t>
            </a:r>
          </a:p>
          <a:p>
            <a:r>
              <a:rPr lang="en-US" dirty="0"/>
              <a:t>Tools for CFR 11 Part 11 and GLP compliance</a:t>
            </a:r>
          </a:p>
          <a:p>
            <a:r>
              <a:rPr lang="en-US" dirty="0"/>
              <a:t>Complete audit trail</a:t>
            </a:r>
          </a:p>
          <a:p>
            <a:r>
              <a:rPr lang="en-US" dirty="0"/>
              <a:t>Logging reasons for changes</a:t>
            </a:r>
          </a:p>
          <a:p>
            <a:r>
              <a:rPr lang="en-US" dirty="0"/>
              <a:t>Electronic signatures</a:t>
            </a:r>
          </a:p>
          <a:p>
            <a:r>
              <a:rPr lang="en-US" dirty="0"/>
              <a:t>IQ &amp; OQ procedures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Ready for regulated environment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IN GLP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80A7EDFD-3787-7FFA-3C98-75107597D93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355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370472" cy="2349018"/>
          </a:xfrm>
        </p:spPr>
        <p:txBody>
          <a:bodyPr/>
          <a:lstStyle/>
          <a:p>
            <a:r>
              <a:rPr lang="en-US" dirty="0"/>
              <a:t>Designed for Clarity with </a:t>
            </a:r>
            <a:r>
              <a:rPr lang="en-US" dirty="0" err="1"/>
              <a:t>Colibrick</a:t>
            </a:r>
            <a:r>
              <a:rPr lang="en-US" dirty="0"/>
              <a:t>, U-PAD1/2, Net-PAD and INT7/9 cards</a:t>
            </a:r>
          </a:p>
          <a:p>
            <a:r>
              <a:rPr lang="en-US" dirty="0"/>
              <a:t>Includes a Validator, predefined methods, manual, cables</a:t>
            </a:r>
          </a:p>
          <a:p>
            <a:r>
              <a:rPr lang="en-US" dirty="0"/>
              <a:t>OQ Clarity Validation Wizard</a:t>
            </a:r>
          </a:p>
          <a:p>
            <a:r>
              <a:rPr lang="en-US" dirty="0"/>
              <a:t>SST extension is compulsory for data evaluation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Validation kit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IN GLP / VALIDATION KIT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29E2AC-DDC2-F314-2A35-E0D11D8D28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438" b="75063" l="10000" r="90000">
                        <a14:foregroundMark x1="27667" y1="30312" x2="27667" y2="30312"/>
                        <a14:foregroundMark x1="74500" y1="62938" x2="74500" y2="62938"/>
                        <a14:foregroundMark x1="71667" y1="63500" x2="71667" y2="63500"/>
                        <a14:foregroundMark x1="32667" y1="66313" x2="32667" y2="66313"/>
                        <a14:foregroundMark x1="40833" y1="65625" x2="40833" y2="65625"/>
                        <a14:foregroundMark x1="53917" y1="65938" x2="53917" y2="65938"/>
                        <a14:foregroundMark x1="58250" y1="66188" x2="58250" y2="66188"/>
                        <a14:foregroundMark x1="36917" y1="65875" x2="36917" y2="65875"/>
                        <a14:foregroundMark x1="38583" y1="66063" x2="38583" y2="66063"/>
                        <a14:foregroundMark x1="31250" y1="65875" x2="31250" y2="65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246" t="18246" r="16028" b="22807"/>
          <a:stretch/>
        </p:blipFill>
        <p:spPr>
          <a:xfrm>
            <a:off x="7583400" y="1592179"/>
            <a:ext cx="3072063" cy="3673642"/>
          </a:xfrm>
          <a:prstGeom prst="rect">
            <a:avLst/>
          </a:prstGeom>
        </p:spPr>
      </p:pic>
      <p:sp>
        <p:nvSpPr>
          <p:cNvPr id="3" name="Footer Placeholder 28">
            <a:extLst>
              <a:ext uri="{FF2B5EF4-FFF2-40B4-BE49-F238E27FC236}">
                <a16:creationId xmlns:a16="http://schemas.microsoft.com/office/drawing/2014/main" id="{E41B6935-0E81-8B2A-3EF6-5CB07E93258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256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370472" cy="2656794"/>
          </a:xfrm>
        </p:spPr>
        <p:txBody>
          <a:bodyPr/>
          <a:lstStyle/>
          <a:p>
            <a:r>
              <a:rPr lang="en-US" dirty="0">
                <a:solidFill>
                  <a:srgbClr val="414042"/>
                </a:solidFill>
              </a:rPr>
              <a:t>Simplified Clarity version</a:t>
            </a:r>
          </a:p>
          <a:p>
            <a:r>
              <a:rPr lang="en-US" dirty="0">
                <a:solidFill>
                  <a:srgbClr val="414042"/>
                </a:solidFill>
              </a:rPr>
              <a:t>Low-cost single Instrument solution</a:t>
            </a:r>
          </a:p>
          <a:p>
            <a:r>
              <a:rPr lang="en-US" dirty="0">
                <a:solidFill>
                  <a:srgbClr val="414042"/>
                </a:solidFill>
              </a:rPr>
              <a:t>For chromatographs where </a:t>
            </a:r>
            <a:br>
              <a:rPr lang="en-US" dirty="0">
                <a:solidFill>
                  <a:srgbClr val="414042"/>
                </a:solidFill>
              </a:rPr>
            </a:br>
            <a:r>
              <a:rPr lang="en-US" dirty="0">
                <a:solidFill>
                  <a:srgbClr val="414042"/>
                </a:solidFill>
              </a:rPr>
              <a:t>direct control is not available</a:t>
            </a:r>
          </a:p>
          <a:p>
            <a:r>
              <a:rPr lang="en-US" dirty="0">
                <a:solidFill>
                  <a:srgbClr val="414042"/>
                </a:solidFill>
              </a:rPr>
              <a:t>Easily upgradable to full Clarity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Clarity lite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LITE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43A4E560-6B20-343F-D311-EA9E625E8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224" y="1770955"/>
            <a:ext cx="4918446" cy="3456617"/>
          </a:xfrm>
          <a:prstGeom prst="rect">
            <a:avLst/>
          </a:prstGeom>
        </p:spPr>
      </p:pic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D8904FBC-61D7-D5C2-1F91-9F19A438605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243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8090425" cy="1233328"/>
          </a:xfrm>
        </p:spPr>
        <p:txBody>
          <a:bodyPr/>
          <a:lstStyle/>
          <a:p>
            <a:r>
              <a:rPr lang="en-US" dirty="0"/>
              <a:t>Clarity version for offline data processing on second computer</a:t>
            </a:r>
          </a:p>
          <a:p>
            <a:r>
              <a:rPr lang="en-US" dirty="0"/>
              <a:t>Supports data import/export and extensions</a:t>
            </a:r>
            <a:endParaRPr lang="en-US" dirty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Clarity offline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OFFLINE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4E572BB2-63D7-7468-D12A-133B156F3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25" y="2863757"/>
            <a:ext cx="7303781" cy="2406928"/>
          </a:xfrm>
          <a:prstGeom prst="rect">
            <a:avLst/>
          </a:prstGeom>
        </p:spPr>
      </p:pic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4D023C64-D4C9-7113-5BD4-6B5F1B107CC2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35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8090425" cy="2349018"/>
          </a:xfrm>
        </p:spPr>
        <p:txBody>
          <a:bodyPr/>
          <a:lstStyle/>
          <a:p>
            <a:r>
              <a:rPr lang="en-US" dirty="0"/>
              <a:t>Solution for legacy/not controlled chromatographs and detectors</a:t>
            </a:r>
          </a:p>
          <a:p>
            <a:r>
              <a:rPr lang="en-US" dirty="0"/>
              <a:t>Supports 1, 2 or 4 channels</a:t>
            </a:r>
          </a:p>
          <a:p>
            <a:r>
              <a:rPr lang="en-US" dirty="0"/>
              <a:t>USB interface</a:t>
            </a:r>
          </a:p>
          <a:p>
            <a:r>
              <a:rPr lang="en-US" dirty="0"/>
              <a:t>Cables included</a:t>
            </a:r>
          </a:p>
          <a:p>
            <a:r>
              <a:rPr lang="en-US" dirty="0"/>
              <a:t>3-year warranty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COLIBRICK A/D CONVERTER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COLIBRICK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16CE86-A524-4566-2886-9674BCFF40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4" t="16140" r="8518" b="15439"/>
          <a:stretch/>
        </p:blipFill>
        <p:spPr>
          <a:xfrm>
            <a:off x="8342839" y="2194761"/>
            <a:ext cx="3178874" cy="3569370"/>
          </a:xfrm>
          <a:prstGeom prst="rect">
            <a:avLst/>
          </a:prstGeom>
        </p:spPr>
      </p:pic>
      <p:sp>
        <p:nvSpPr>
          <p:cNvPr id="3" name="Footer Placeholder 28">
            <a:extLst>
              <a:ext uri="{FF2B5EF4-FFF2-40B4-BE49-F238E27FC236}">
                <a16:creationId xmlns:a16="http://schemas.microsoft.com/office/drawing/2014/main" id="{FB0F2A2A-C3BC-9A9C-BB14-B8B4C8FA5FD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58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2964571"/>
          </a:xfrm>
        </p:spPr>
        <p:txBody>
          <a:bodyPr/>
          <a:lstStyle/>
          <a:p>
            <a:r>
              <a:rPr lang="cs-CZ" dirty="0" err="1"/>
              <a:t>Solution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control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LC </a:t>
            </a:r>
            <a:r>
              <a:rPr lang="en-US" dirty="0"/>
              <a:t>pumps driven</a:t>
            </a:r>
            <a:r>
              <a:rPr lang="cs-CZ" dirty="0"/>
              <a:t> by </a:t>
            </a:r>
            <a:r>
              <a:rPr lang="cs-CZ" dirty="0" err="1"/>
              <a:t>frequency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voltage</a:t>
            </a:r>
            <a:endParaRPr lang="en-US" dirty="0"/>
          </a:p>
          <a:p>
            <a:r>
              <a:rPr lang="en-US" dirty="0"/>
              <a:t>4 D</a:t>
            </a:r>
            <a:r>
              <a:rPr lang="cs-CZ" dirty="0"/>
              <a:t>/A and</a:t>
            </a:r>
            <a:r>
              <a:rPr lang="en-US" dirty="0"/>
              <a:t> 4 D/</a:t>
            </a:r>
            <a:r>
              <a:rPr lang="cs-CZ" dirty="0"/>
              <a:t>f</a:t>
            </a:r>
            <a:r>
              <a:rPr lang="en-US" dirty="0"/>
              <a:t> converters and 8 auxiliary logical inputs and outputs</a:t>
            </a:r>
          </a:p>
          <a:p>
            <a:r>
              <a:rPr lang="en-US" dirty="0"/>
              <a:t>USB interface</a:t>
            </a:r>
          </a:p>
          <a:p>
            <a:r>
              <a:rPr lang="en-US" dirty="0"/>
              <a:t>Cables included</a:t>
            </a:r>
          </a:p>
          <a:p>
            <a:r>
              <a:rPr lang="en-US" dirty="0"/>
              <a:t>3-year warranty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Zebrick</a:t>
            </a:r>
            <a:r>
              <a:rPr lang="en-US" dirty="0"/>
              <a:t> d/a and d/f converter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ZEBRICK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7C804-0403-E280-8128-3F100E2FEE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2" t="15948" r="11068" b="14607"/>
          <a:stretch/>
        </p:blipFill>
        <p:spPr>
          <a:xfrm>
            <a:off x="8287512" y="2187603"/>
            <a:ext cx="3095297" cy="359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32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2349018"/>
          </a:xfrm>
        </p:spPr>
        <p:txBody>
          <a:bodyPr/>
          <a:lstStyle/>
          <a:p>
            <a:r>
              <a:rPr lang="en-US" dirty="0"/>
              <a:t>Online support for registered users</a:t>
            </a:r>
          </a:p>
          <a:p>
            <a:r>
              <a:rPr lang="en-US" dirty="0"/>
              <a:t>Fast response time</a:t>
            </a:r>
          </a:p>
          <a:p>
            <a:r>
              <a:rPr lang="en-US" dirty="0"/>
              <a:t>Remote service via TeamViewer utility</a:t>
            </a:r>
          </a:p>
          <a:p>
            <a:r>
              <a:rPr lang="en-US" dirty="0"/>
              <a:t>Wide range of online trainings</a:t>
            </a:r>
          </a:p>
          <a:p>
            <a:r>
              <a:rPr lang="en-US" dirty="0"/>
              <a:t>Regular software updates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Proficient technical support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TECHNICAL SUPPORT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2" name="Obrázek 39">
            <a:extLst>
              <a:ext uri="{FF2B5EF4-FFF2-40B4-BE49-F238E27FC236}">
                <a16:creationId xmlns:a16="http://schemas.microsoft.com/office/drawing/2014/main" id="{A64484B7-96EB-A1DD-3676-8CBBC865BB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59285" y="1637812"/>
            <a:ext cx="868680" cy="77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0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1233328"/>
          </a:xfrm>
        </p:spPr>
        <p:txBody>
          <a:bodyPr/>
          <a:lstStyle/>
          <a:p>
            <a:r>
              <a:rPr lang="en-US" dirty="0"/>
              <a:t>Product highlights</a:t>
            </a:r>
          </a:p>
          <a:p>
            <a:r>
              <a:rPr lang="en-US" dirty="0"/>
              <a:t>Company events and news</a:t>
            </a:r>
          </a:p>
          <a:p>
            <a:r>
              <a:rPr lang="en-US" dirty="0"/>
              <a:t>Tips &amp; Tricks videos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Dataapex</a:t>
            </a:r>
            <a:r>
              <a:rPr lang="en-US" dirty="0"/>
              <a:t> on social media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SOCIAL MEDIA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9FFAD64-F1F6-7F4B-4EC7-3AACCAB88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47202" y="1346942"/>
            <a:ext cx="6005832" cy="4855495"/>
          </a:xfrm>
          <a:prstGeom prst="rect">
            <a:avLst/>
          </a:prstGeom>
        </p:spPr>
      </p:pic>
      <p:pic>
        <p:nvPicPr>
          <p:cNvPr id="4" name="Picture 2" descr="Image result for facebook icon">
            <a:extLst>
              <a:ext uri="{FF2B5EF4-FFF2-40B4-BE49-F238E27FC236}">
                <a16:creationId xmlns:a16="http://schemas.microsoft.com/office/drawing/2014/main" id="{D60607D2-9042-3626-02EA-B112EE405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933" y="3081353"/>
            <a:ext cx="710117" cy="71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3A0951-9C0D-1E97-BEC7-98B112EAF3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9243" y="3081353"/>
            <a:ext cx="695294" cy="695294"/>
          </a:xfrm>
          <a:prstGeom prst="rect">
            <a:avLst/>
          </a:prstGeom>
        </p:spPr>
      </p:pic>
      <p:pic>
        <p:nvPicPr>
          <p:cNvPr id="7" name="Picture 6" descr="A red and white flag&#10;&#10;Description automatically generated with medium confidence">
            <a:extLst>
              <a:ext uri="{FF2B5EF4-FFF2-40B4-BE49-F238E27FC236}">
                <a16:creationId xmlns:a16="http://schemas.microsoft.com/office/drawing/2014/main" id="{A8067FBF-6530-38F8-54D0-1FBB8AF72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471" y="3081353"/>
            <a:ext cx="861809" cy="6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25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2349018"/>
          </a:xfrm>
        </p:spPr>
        <p:txBody>
          <a:bodyPr/>
          <a:lstStyle/>
          <a:p>
            <a:r>
              <a:rPr lang="en-US" dirty="0"/>
              <a:t>Website</a:t>
            </a:r>
          </a:p>
          <a:p>
            <a:r>
              <a:rPr lang="en-US" dirty="0"/>
              <a:t>Manuals</a:t>
            </a:r>
          </a:p>
          <a:p>
            <a:r>
              <a:rPr lang="en-US" dirty="0"/>
              <a:t>Datasheets</a:t>
            </a:r>
          </a:p>
          <a:p>
            <a:r>
              <a:rPr lang="en-US" dirty="0"/>
              <a:t>Social Media</a:t>
            </a:r>
          </a:p>
          <a:p>
            <a:r>
              <a:rPr lang="en-US" dirty="0"/>
              <a:t>Online distributor materials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resources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INFORMATION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3EA48-61F3-FABB-F807-FA19F010B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47202" y="1346941"/>
            <a:ext cx="6008274" cy="475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9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1169208"/>
          </a:xfrm>
        </p:spPr>
        <p:txBody>
          <a:bodyPr/>
          <a:lstStyle/>
          <a:p>
            <a:r>
              <a:rPr lang="en-US" dirty="0"/>
              <a:t>Educational discount</a:t>
            </a:r>
          </a:p>
          <a:p>
            <a:r>
              <a:rPr lang="en-US" dirty="0"/>
              <a:t>Clarity Offline SW free of charge for every purchased Clarity or Clarity Lite SW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Dataapex</a:t>
            </a:r>
            <a:r>
              <a:rPr lang="en-US" dirty="0"/>
              <a:t> supports education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EDUCATION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3" name="Obrázek 4">
            <a:extLst>
              <a:ext uri="{FF2B5EF4-FFF2-40B4-BE49-F238E27FC236}">
                <a16:creationId xmlns:a16="http://schemas.microsoft.com/office/drawing/2014/main" id="{90311BEA-3270-331D-E2F4-147E122A70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93422" y="1780692"/>
            <a:ext cx="868680" cy="86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26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3092811"/>
          </a:xfrm>
        </p:spPr>
        <p:txBody>
          <a:bodyPr/>
          <a:lstStyle/>
          <a:p>
            <a:r>
              <a:rPr lang="en-US" dirty="0"/>
              <a:t>Compatible with any chromatograph</a:t>
            </a:r>
          </a:p>
          <a:p>
            <a:r>
              <a:rPr lang="en-US" dirty="0"/>
              <a:t>Extremely reliable and easy to use</a:t>
            </a:r>
          </a:p>
          <a:p>
            <a:r>
              <a:rPr lang="en-US" dirty="0"/>
              <a:t>Modular and scalable solution</a:t>
            </a:r>
          </a:p>
          <a:p>
            <a:r>
              <a:rPr lang="en-US" dirty="0"/>
              <a:t>Top-selling independent SW provider</a:t>
            </a:r>
          </a:p>
          <a:p>
            <a:r>
              <a:rPr lang="cs-CZ"/>
              <a:t>36 </a:t>
            </a:r>
            <a:r>
              <a:rPr lang="cs-CZ" dirty="0"/>
              <a:t>000+ </a:t>
            </a:r>
            <a:r>
              <a:rPr lang="en-US" dirty="0"/>
              <a:t>users in 100+ countries</a:t>
            </a:r>
          </a:p>
          <a:p>
            <a:r>
              <a:rPr lang="en-US" dirty="0"/>
              <a:t>Competitive pricing</a:t>
            </a:r>
          </a:p>
          <a:p>
            <a:r>
              <a:rPr lang="en-US" dirty="0"/>
              <a:t>Proficient technical support</a:t>
            </a:r>
          </a:p>
          <a:p>
            <a:r>
              <a:rPr lang="en-US" dirty="0"/>
              <a:t>Regular software updates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choose clarity?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094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P007/100B 05/06/2025</a:t>
            </a:r>
            <a:endParaRPr lang="cs-CZ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FDA8AFC-1AB5-CC51-8F5B-41A7F96043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60334" y="5908429"/>
            <a:ext cx="2671332" cy="719171"/>
          </a:xfrm>
        </p:spPr>
        <p:txBody>
          <a:bodyPr/>
          <a:lstStyle/>
          <a:p>
            <a:pPr algn="ctr"/>
            <a:r>
              <a:rPr lang="en-US" sz="1800" dirty="0"/>
              <a:t>sales@dataapex.com</a:t>
            </a:r>
          </a:p>
          <a:p>
            <a:pPr algn="ctr"/>
            <a:r>
              <a:rPr lang="en-US" sz="1800" dirty="0"/>
              <a:t>www.dataapex.com</a:t>
            </a:r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ED6D2C7C-DF3D-4371-A341-83D6AEA7314E}" vid="{1F89EE7E-650C-46F7-A187-D5D102DDC7C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PowerPoint-template-embed-fonts-2023-04 - Copy</Template>
  <TotalTime>156</TotalTime>
  <Words>618</Words>
  <Application>Microsoft Office PowerPoint</Application>
  <PresentationFormat>Widescreen</PresentationFormat>
  <Paragraphs>181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Myriad Pro Light</vt:lpstr>
      <vt:lpstr>Wingdings</vt:lpstr>
      <vt:lpstr>Arial</vt:lpstr>
      <vt:lpstr>Calibri</vt:lpstr>
      <vt:lpstr>Motiv Office</vt:lpstr>
      <vt:lpstr>Introduction to clarity</vt:lpstr>
      <vt:lpstr>clarity</vt:lpstr>
      <vt:lpstr>clarity</vt:lpstr>
      <vt:lpstr>clarity</vt:lpstr>
      <vt:lpstr>Control in clarity</vt:lpstr>
      <vt:lpstr>Clarity extensions</vt:lpstr>
      <vt:lpstr>Ready for regulated environment</vt:lpstr>
      <vt:lpstr>Validation kit</vt:lpstr>
      <vt:lpstr>Clarity lite</vt:lpstr>
      <vt:lpstr>Clarity offline</vt:lpstr>
      <vt:lpstr>COLIBRICK A/D CONVERTER</vt:lpstr>
      <vt:lpstr>Zebrick d/a and d/f converter</vt:lpstr>
      <vt:lpstr>Proficient technical support</vt:lpstr>
      <vt:lpstr>Dataapex on social media</vt:lpstr>
      <vt:lpstr>Information resources</vt:lpstr>
      <vt:lpstr>Dataapex supports education</vt:lpstr>
      <vt:lpstr>Why choose clarity?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introduction</dc:title>
  <dc:creator>DataApex</dc:creator>
  <cp:lastModifiedBy>Diblíková Lenka</cp:lastModifiedBy>
  <cp:revision>18</cp:revision>
  <dcterms:created xsi:type="dcterms:W3CDTF">2023-06-13T12:42:04Z</dcterms:created>
  <dcterms:modified xsi:type="dcterms:W3CDTF">2025-06-06T09:19:45Z</dcterms:modified>
</cp:coreProperties>
</file>