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4"/>
  </p:notesMasterIdLst>
  <p:sldIdLst>
    <p:sldId id="262" r:id="rId2"/>
    <p:sldId id="263" r:id="rId3"/>
  </p:sldIdLst>
  <p:sldSz cx="12192000" cy="6858000"/>
  <p:notesSz cx="6858000" cy="9144000"/>
  <p:embeddedFontLst>
    <p:embeddedFont>
      <p:font typeface="Myriad Pro Light" panose="020B0403030403020204" pitchFamily="34" charset="0"/>
      <p:regular r:id="rId5"/>
      <p:bold r:id="rId6"/>
      <p:italic r:id="rId7"/>
      <p:boldItalic r:id="rId8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7386" autoAdjust="0"/>
  </p:normalViewPr>
  <p:slideViewPr>
    <p:cSldViewPr snapToGrid="0">
      <p:cViewPr varScale="1">
        <p:scale>
          <a:sx n="121" d="100"/>
          <a:sy n="121" d="100"/>
        </p:scale>
        <p:origin x="108" y="28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heme" Target="theme/theme1.xml"/><Relationship Id="rId5" Type="http://schemas.openxmlformats.org/officeDocument/2006/relationships/font" Target="fonts/font1.fntdata"/><Relationship Id="rId10" Type="http://schemas.openxmlformats.org/officeDocument/2006/relationships/viewProps" Target="viewProps.xml"/><Relationship Id="rId4" Type="http://schemas.openxmlformats.org/officeDocument/2006/relationships/notesMaster" Target="notesMasters/notes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10.06.2025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P024/100A 10/06/2025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P024/100A 10/06/2025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P024/100A 10/06/2025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P024/100A 10/06/2025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P024/100A 10/06/2025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P024/100A 10/06/2025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P024/100A 10/06/2025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P024/100A 10/06/2025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P024/100A 10/06/2025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P024/100A 10/06/2025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P024/100A 10/06/2025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P024/100A 10/06/2025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8178" y="1257644"/>
            <a:ext cx="4290248" cy="1605224"/>
          </a:xfrm>
        </p:spPr>
        <p:txBody>
          <a:bodyPr/>
          <a:lstStyle/>
          <a:p>
            <a:r>
              <a:rPr lang="en-US" sz="2000" dirty="0"/>
              <a:t>Compatible with </a:t>
            </a:r>
            <a:r>
              <a:rPr lang="en-US" sz="2000" dirty="0">
                <a:solidFill>
                  <a:schemeClr val="tx2"/>
                </a:solidFill>
              </a:rPr>
              <a:t>any</a:t>
            </a:r>
            <a:r>
              <a:rPr lang="en-US" sz="2000" dirty="0"/>
              <a:t> chromatograph</a:t>
            </a:r>
          </a:p>
          <a:p>
            <a:r>
              <a:rPr lang="en-US" sz="2000" dirty="0"/>
              <a:t>Extremely </a:t>
            </a:r>
            <a:r>
              <a:rPr lang="en-US" sz="2000" dirty="0">
                <a:solidFill>
                  <a:schemeClr val="tx2"/>
                </a:solidFill>
              </a:rPr>
              <a:t>reliable</a:t>
            </a:r>
            <a:r>
              <a:rPr lang="en-US" sz="2000" dirty="0"/>
              <a:t> and </a:t>
            </a:r>
            <a:r>
              <a:rPr lang="en-US" sz="2000" dirty="0">
                <a:solidFill>
                  <a:schemeClr val="tx2"/>
                </a:solidFill>
              </a:rPr>
              <a:t>easy</a:t>
            </a:r>
            <a:r>
              <a:rPr lang="en-US" sz="2000" dirty="0"/>
              <a:t> to use</a:t>
            </a:r>
          </a:p>
          <a:p>
            <a:r>
              <a:rPr lang="en-US" sz="2000" dirty="0">
                <a:solidFill>
                  <a:schemeClr val="tx2"/>
                </a:solidFill>
              </a:rPr>
              <a:t>Versatile</a:t>
            </a:r>
            <a:r>
              <a:rPr lang="en-US" sz="2000" dirty="0"/>
              <a:t> and </a:t>
            </a:r>
            <a:r>
              <a:rPr lang="en-US" sz="2000" dirty="0">
                <a:solidFill>
                  <a:schemeClr val="tx2"/>
                </a:solidFill>
              </a:rPr>
              <a:t>scalable</a:t>
            </a:r>
            <a:r>
              <a:rPr lang="en-US" sz="2000" dirty="0"/>
              <a:t> solution</a:t>
            </a:r>
          </a:p>
          <a:p>
            <a:r>
              <a:rPr lang="en-US" sz="2000" dirty="0">
                <a:solidFill>
                  <a:schemeClr val="tx2"/>
                </a:solidFill>
              </a:rPr>
              <a:t>Top-selling</a:t>
            </a:r>
            <a:r>
              <a:rPr lang="en-US" sz="2000" dirty="0"/>
              <a:t> independent SW provide</a:t>
            </a:r>
            <a:r>
              <a:rPr lang="cs-CZ" sz="2000" dirty="0"/>
              <a:t>r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err="1"/>
              <a:t>Why</a:t>
            </a:r>
            <a:r>
              <a:rPr lang="cs-CZ" sz="3200" dirty="0"/>
              <a:t> </a:t>
            </a:r>
            <a:r>
              <a:rPr lang="cs-CZ" sz="3200" dirty="0" err="1"/>
              <a:t>Clarity</a:t>
            </a:r>
            <a:r>
              <a:rPr lang="cs-CZ" sz="3200" dirty="0"/>
              <a:t> </a:t>
            </a:r>
            <a:r>
              <a:rPr lang="cs-CZ" sz="3200" dirty="0" err="1"/>
              <a:t>Chromatography</a:t>
            </a:r>
            <a:r>
              <a:rPr lang="cs-CZ" sz="3200" dirty="0"/>
              <a:t> Software?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P024/100A 10/06/2025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9" name="Zástupný text 18">
            <a:extLst>
              <a:ext uri="{FF2B5EF4-FFF2-40B4-BE49-F238E27FC236}">
                <a16:creationId xmlns:a16="http://schemas.microsoft.com/office/drawing/2014/main" id="{E3424C1D-4904-1D71-B68B-DF65274D8CBA}"/>
              </a:ext>
            </a:extLst>
          </p:cNvPr>
          <p:cNvSpPr txBox="1">
            <a:spLocks/>
          </p:cNvSpPr>
          <p:nvPr/>
        </p:nvSpPr>
        <p:spPr>
          <a:xfrm>
            <a:off x="6599711" y="4539590"/>
            <a:ext cx="4754796" cy="16052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360000" indent="-36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2"/>
              </a:buBlip>
              <a:defRPr sz="20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tx2"/>
                </a:solidFill>
              </a:rPr>
              <a:t>36 000+ </a:t>
            </a:r>
            <a:r>
              <a:rPr lang="en-US" sz="2000" dirty="0"/>
              <a:t>users </a:t>
            </a:r>
            <a:r>
              <a:rPr lang="cs-CZ" sz="2000" dirty="0"/>
              <a:t>from</a:t>
            </a:r>
            <a:r>
              <a:rPr lang="en-US" sz="2000" dirty="0"/>
              <a:t> </a:t>
            </a:r>
            <a:r>
              <a:rPr lang="en-US" sz="2000" dirty="0">
                <a:solidFill>
                  <a:schemeClr val="tx2"/>
                </a:solidFill>
              </a:rPr>
              <a:t>100+</a:t>
            </a:r>
            <a:r>
              <a:rPr lang="en-US" sz="2000" dirty="0"/>
              <a:t> countries</a:t>
            </a:r>
          </a:p>
          <a:p>
            <a:r>
              <a:rPr lang="en-US" sz="2000" dirty="0">
                <a:solidFill>
                  <a:schemeClr val="tx2"/>
                </a:solidFill>
              </a:rPr>
              <a:t>Competitive</a:t>
            </a:r>
            <a:r>
              <a:rPr lang="en-US" sz="2000" dirty="0"/>
              <a:t> pricing</a:t>
            </a:r>
          </a:p>
          <a:p>
            <a:r>
              <a:rPr lang="en-US" sz="2000" dirty="0">
                <a:solidFill>
                  <a:schemeClr val="tx2"/>
                </a:solidFill>
              </a:rPr>
              <a:t>Extended</a:t>
            </a:r>
            <a:r>
              <a:rPr lang="en-US" sz="2000" dirty="0"/>
              <a:t> user support</a:t>
            </a:r>
          </a:p>
          <a:p>
            <a:r>
              <a:rPr lang="en-US" sz="2000" dirty="0">
                <a:solidFill>
                  <a:schemeClr val="tx2"/>
                </a:solidFill>
              </a:rPr>
              <a:t>Regular </a:t>
            </a:r>
            <a:r>
              <a:rPr lang="cs-CZ" sz="2000" dirty="0">
                <a:solidFill>
                  <a:schemeClr val="tx2"/>
                </a:solidFill>
              </a:rPr>
              <a:t>software</a:t>
            </a:r>
            <a:r>
              <a:rPr lang="en-US" sz="2000" dirty="0"/>
              <a:t> updates</a:t>
            </a:r>
          </a:p>
        </p:txBody>
      </p:sp>
      <p:pic>
        <p:nvPicPr>
          <p:cNvPr id="3" name="Obrázek 2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18873010-E8D0-892C-1794-C505AA56D5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803" y="1257644"/>
            <a:ext cx="3899644" cy="2740616"/>
          </a:xfrm>
          <a:prstGeom prst="rect">
            <a:avLst/>
          </a:prstGeom>
        </p:spPr>
      </p:pic>
      <p:pic>
        <p:nvPicPr>
          <p:cNvPr id="5" name="Obrázek 4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044457B3-2C87-F199-5125-44344BE04A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178" y="2993605"/>
            <a:ext cx="4290248" cy="3151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2" y="3611562"/>
            <a:ext cx="4754796" cy="1874529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</a:rPr>
              <a:t>Multi-instrument</a:t>
            </a:r>
            <a:r>
              <a:rPr lang="en-US" sz="2000" dirty="0"/>
              <a:t>, multi-detector system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</a:rPr>
              <a:t>Up to 4 </a:t>
            </a:r>
            <a:r>
              <a:rPr lang="en-US" sz="2000" dirty="0"/>
              <a:t>instruments, up to 32 signals each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</a:rPr>
              <a:t>21 CFR Part 11 </a:t>
            </a:r>
            <a:r>
              <a:rPr lang="cs-CZ" sz="2000" dirty="0"/>
              <a:t>Compliance</a:t>
            </a:r>
            <a:endParaRPr lang="en-US" sz="2000" dirty="0"/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</a:rPr>
              <a:t>IQ/OQ</a:t>
            </a:r>
            <a:r>
              <a:rPr lang="en-US" sz="2000" dirty="0"/>
              <a:t> Validation</a:t>
            </a:r>
            <a:endParaRPr lang="cs-CZ" sz="2000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err="1"/>
              <a:t>Main</a:t>
            </a:r>
            <a:r>
              <a:rPr lang="cs-CZ" sz="3200" dirty="0"/>
              <a:t> </a:t>
            </a:r>
            <a:r>
              <a:rPr lang="cs-CZ" sz="3200" dirty="0" err="1"/>
              <a:t>features</a:t>
            </a:r>
            <a:r>
              <a:rPr lang="cs-CZ" sz="3200" dirty="0"/>
              <a:t> </a:t>
            </a:r>
            <a:r>
              <a:rPr lang="cs-CZ" sz="3200" dirty="0" err="1"/>
              <a:t>of</a:t>
            </a:r>
            <a:r>
              <a:rPr lang="cs-CZ" sz="3200" dirty="0"/>
              <a:t> </a:t>
            </a:r>
            <a:r>
              <a:rPr lang="cs-CZ" sz="3200" dirty="0" err="1"/>
              <a:t>Clarity</a:t>
            </a:r>
            <a:r>
              <a:rPr lang="cs-CZ" sz="3200" dirty="0"/>
              <a:t> </a:t>
            </a:r>
            <a:r>
              <a:rPr lang="cs-CZ" sz="3200" dirty="0" err="1"/>
              <a:t>Chromatography</a:t>
            </a:r>
            <a:r>
              <a:rPr lang="cs-CZ" sz="3200" dirty="0"/>
              <a:t> Software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P024/100A 10/06/2025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9" name="Zástupný text 18">
            <a:extLst>
              <a:ext uri="{FF2B5EF4-FFF2-40B4-BE49-F238E27FC236}">
                <a16:creationId xmlns:a16="http://schemas.microsoft.com/office/drawing/2014/main" id="{E3424C1D-4904-1D71-B68B-DF65274D8CBA}"/>
              </a:ext>
            </a:extLst>
          </p:cNvPr>
          <p:cNvSpPr txBox="1">
            <a:spLocks/>
          </p:cNvSpPr>
          <p:nvPr/>
        </p:nvSpPr>
        <p:spPr>
          <a:xfrm>
            <a:off x="7217681" y="1587266"/>
            <a:ext cx="4300305" cy="3105635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360000" indent="-36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2"/>
              </a:buBlip>
              <a:defRPr sz="20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cs-CZ" sz="2000" dirty="0"/>
              <a:t>PDA, </a:t>
            </a:r>
            <a:r>
              <a:rPr lang="en-US" sz="2000" dirty="0"/>
              <a:t>GPC,</a:t>
            </a:r>
            <a:r>
              <a:rPr lang="cs-CZ" sz="2000" dirty="0"/>
              <a:t> MS, SST,</a:t>
            </a:r>
            <a:r>
              <a:rPr lang="en-US" sz="2000" dirty="0"/>
              <a:t> NGA, DHA</a:t>
            </a:r>
            <a:r>
              <a:rPr lang="cs-CZ" sz="2000" dirty="0"/>
              <a:t>, CE, EA</a:t>
            </a:r>
          </a:p>
          <a:p>
            <a:pPr>
              <a:spcBef>
                <a:spcPts val="1200"/>
              </a:spcBef>
            </a:pPr>
            <a:r>
              <a:rPr lang="cs-CZ" sz="2000" dirty="0">
                <a:solidFill>
                  <a:schemeClr val="tx2"/>
                </a:solidFill>
              </a:rPr>
              <a:t>10</a:t>
            </a:r>
            <a:r>
              <a:rPr lang="en-US" sz="2000" dirty="0">
                <a:solidFill>
                  <a:schemeClr val="tx2"/>
                </a:solidFill>
              </a:rPr>
              <a:t>00+ directly </a:t>
            </a:r>
            <a:r>
              <a:rPr lang="en-US" sz="2000" dirty="0"/>
              <a:t>controlled instruments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</a:rPr>
              <a:t>Reliable</a:t>
            </a:r>
            <a:r>
              <a:rPr lang="en-US" sz="2000" dirty="0"/>
              <a:t> A/D and D/A converters </a:t>
            </a:r>
            <a:br>
              <a:rPr lang="en-US" sz="2000" dirty="0"/>
            </a:br>
            <a:r>
              <a:rPr lang="en-US" sz="2000" dirty="0"/>
              <a:t>and HW accessories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</a:rPr>
              <a:t>Customized</a:t>
            </a:r>
            <a:r>
              <a:rPr lang="en-US" sz="2000" dirty="0"/>
              <a:t> </a:t>
            </a:r>
            <a:r>
              <a:rPr lang="cs-CZ" sz="2000" dirty="0"/>
              <a:t>cables </a:t>
            </a:r>
            <a:r>
              <a:rPr lang="en-US" sz="2000" dirty="0"/>
              <a:t>and accessories</a:t>
            </a:r>
          </a:p>
          <a:p>
            <a:pPr>
              <a:spcBef>
                <a:spcPts val="1200"/>
              </a:spcBef>
            </a:pPr>
            <a:r>
              <a:rPr lang="en-US" sz="2000" dirty="0"/>
              <a:t>Rich </a:t>
            </a:r>
            <a:r>
              <a:rPr lang="en-US" sz="2000" dirty="0">
                <a:solidFill>
                  <a:schemeClr val="tx2"/>
                </a:solidFill>
              </a:rPr>
              <a:t>Import/Export</a:t>
            </a:r>
            <a:r>
              <a:rPr lang="cs-CZ" sz="2000" dirty="0">
                <a:solidFill>
                  <a:schemeClr val="tx2"/>
                </a:solidFill>
              </a:rPr>
              <a:t> </a:t>
            </a:r>
            <a:r>
              <a:rPr lang="cs-CZ" sz="2000" dirty="0"/>
              <a:t>options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chemeClr val="tx2"/>
                </a:solidFill>
              </a:rPr>
              <a:t>LIMS</a:t>
            </a:r>
            <a:r>
              <a:rPr lang="en-US" sz="2000" dirty="0"/>
              <a:t> connection</a:t>
            </a:r>
          </a:p>
        </p:txBody>
      </p:sp>
      <p:pic>
        <p:nvPicPr>
          <p:cNvPr id="4" name="Obrázek 3" descr="Obsah obrázku text, snímek obrazovky, Multimediální software, software&#10;&#10;Popis byl vytvořen automaticky">
            <a:extLst>
              <a:ext uri="{FF2B5EF4-FFF2-40B4-BE49-F238E27FC236}">
                <a16:creationId xmlns:a16="http://schemas.microsoft.com/office/drawing/2014/main" id="{64E776DB-41D8-D295-0A67-7C8D5AD03F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792" y="1587266"/>
            <a:ext cx="5900101" cy="1761498"/>
          </a:xfrm>
          <a:prstGeom prst="rect">
            <a:avLst/>
          </a:prstGeom>
        </p:spPr>
      </p:pic>
      <p:sp>
        <p:nvSpPr>
          <p:cNvPr id="6" name="TextovéPole 6">
            <a:extLst>
              <a:ext uri="{FF2B5EF4-FFF2-40B4-BE49-F238E27FC236}">
                <a16:creationId xmlns:a16="http://schemas.microsoft.com/office/drawing/2014/main" id="{82AD60ED-4414-DB4B-3602-57C3863BC5C5}"/>
              </a:ext>
            </a:extLst>
          </p:cNvPr>
          <p:cNvSpPr txBox="1"/>
          <p:nvPr/>
        </p:nvSpPr>
        <p:spPr>
          <a:xfrm>
            <a:off x="6932471" y="5463531"/>
            <a:ext cx="45485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dirty="0">
                <a:solidFill>
                  <a:schemeClr val="tx2"/>
                </a:solidFill>
              </a:rPr>
              <a:t>WWW.DATAAPEX.COM</a:t>
            </a:r>
            <a:endParaRPr lang="en-US" dirty="0">
              <a:solidFill>
                <a:schemeClr val="tx2"/>
              </a:solidFill>
            </a:endParaRPr>
          </a:p>
          <a:p>
            <a:pPr algn="ctr"/>
            <a:r>
              <a:rPr lang="cs-CZ" dirty="0">
                <a:solidFill>
                  <a:schemeClr val="tx2"/>
                </a:solidFill>
              </a:rPr>
              <a:t>SALES@DATAAPEX.COM</a:t>
            </a:r>
          </a:p>
          <a:p>
            <a:pPr lvl="0" algn="ctr"/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7" name="Obrázek 2">
            <a:extLst>
              <a:ext uri="{FF2B5EF4-FFF2-40B4-BE49-F238E27FC236}">
                <a16:creationId xmlns:a16="http://schemas.microsoft.com/office/drawing/2014/main" id="{EF8AED8A-818E-76A0-4CC4-297CB55DCB6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7681" y="5486091"/>
            <a:ext cx="742950" cy="66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32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1" id="{2B965CE8-EE43-47FD-9AD0-B9C66A962DB1}" vid="{E979235C-3F99-4293-943A-FBF111A4247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4367</TotalTime>
  <Words>132</Words>
  <Application>Microsoft Office PowerPoint</Application>
  <PresentationFormat>Widescreen</PresentationFormat>
  <Paragraphs>26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Calibri</vt:lpstr>
      <vt:lpstr>Myriad Pro Light</vt:lpstr>
      <vt:lpstr>Wingdings</vt:lpstr>
      <vt:lpstr>Arial</vt:lpstr>
      <vt:lpstr>Motiv Office</vt:lpstr>
      <vt:lpstr>Why Clarity Chromatography Software?</vt:lpstr>
      <vt:lpstr>Main features of Clarity Chromatography Software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Clarity in brief</dc:title>
  <dc:creator>Vladimír Páťal</dc:creator>
  <cp:lastModifiedBy>Diblíková Lenka</cp:lastModifiedBy>
  <cp:revision>92</cp:revision>
  <dcterms:created xsi:type="dcterms:W3CDTF">2023-03-31T10:12:27Z</dcterms:created>
  <dcterms:modified xsi:type="dcterms:W3CDTF">2025-06-10T12:08:05Z</dcterms:modified>
</cp:coreProperties>
</file>